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4" r:id="rId3"/>
    <p:sldMasterId id="2147483659" r:id="rId4"/>
    <p:sldMasterId id="2147483664" r:id="rId5"/>
    <p:sldMasterId id="2147483669" r:id="rId6"/>
    <p:sldMasterId id="2147483674" r:id="rId7"/>
    <p:sldMasterId id="2147483679" r:id="rId8"/>
    <p:sldMasterId id="2147483684" r:id="rId9"/>
    <p:sldMasterId id="2147483689" r:id="rId10"/>
    <p:sldMasterId id="2147483694" r:id="rId11"/>
    <p:sldMasterId id="2147483699" r:id="rId12"/>
    <p:sldMasterId id="2147483704" r:id="rId13"/>
    <p:sldMasterId id="2147483709" r:id="rId14"/>
    <p:sldMasterId id="2147483714" r:id="rId15"/>
    <p:sldMasterId id="2147483719" r:id="rId16"/>
    <p:sldMasterId id="2147483724" r:id="rId17"/>
    <p:sldMasterId id="2147483729" r:id="rId18"/>
    <p:sldMasterId id="2147483734" r:id="rId19"/>
    <p:sldMasterId id="2147483739" r:id="rId20"/>
    <p:sldMasterId id="2147483744" r:id="rId21"/>
    <p:sldMasterId id="2147483749" r:id="rId22"/>
    <p:sldMasterId id="2147483754" r:id="rId23"/>
    <p:sldMasterId id="2147483759" r:id="rId24"/>
    <p:sldMasterId id="2147483764" r:id="rId25"/>
    <p:sldMasterId id="2147483769" r:id="rId26"/>
    <p:sldMasterId id="2147483774" r:id="rId27"/>
    <p:sldMasterId id="2147483779" r:id="rId28"/>
    <p:sldMasterId id="2147483784" r:id="rId29"/>
    <p:sldMasterId id="2147483789" r:id="rId30"/>
    <p:sldMasterId id="2147483795" r:id="rId31"/>
  </p:sldMasterIdLst>
  <p:notesMasterIdLst>
    <p:notesMasterId r:id="rId34"/>
  </p:notesMasterIdLst>
  <p:handoutMasterIdLst>
    <p:handoutMasterId r:id="rId242"/>
  </p:handoutMasterIdLst>
  <p:sldIdLst>
    <p:sldId id="2226" r:id="rId32"/>
    <p:sldId id="464" r:id="rId33"/>
    <p:sldId id="557" r:id="rId35"/>
    <p:sldId id="465" r:id="rId36"/>
    <p:sldId id="719" r:id="rId37"/>
    <p:sldId id="559" r:id="rId38"/>
    <p:sldId id="560" r:id="rId39"/>
    <p:sldId id="566" r:id="rId40"/>
    <p:sldId id="561" r:id="rId41"/>
    <p:sldId id="567" r:id="rId42"/>
    <p:sldId id="720" r:id="rId43"/>
    <p:sldId id="569" r:id="rId44"/>
    <p:sldId id="572" r:id="rId45"/>
    <p:sldId id="1031" r:id="rId46"/>
    <p:sldId id="575" r:id="rId47"/>
    <p:sldId id="562" r:id="rId48"/>
    <p:sldId id="571" r:id="rId49"/>
    <p:sldId id="580" r:id="rId50"/>
    <p:sldId id="581" r:id="rId51"/>
    <p:sldId id="574" r:id="rId52"/>
    <p:sldId id="1032" r:id="rId53"/>
    <p:sldId id="1033" r:id="rId54"/>
    <p:sldId id="1034" r:id="rId55"/>
    <p:sldId id="1035" r:id="rId56"/>
    <p:sldId id="1037" r:id="rId57"/>
    <p:sldId id="2043" r:id="rId58"/>
    <p:sldId id="1040" r:id="rId59"/>
    <p:sldId id="1041" r:id="rId60"/>
    <p:sldId id="723" r:id="rId61"/>
    <p:sldId id="721" r:id="rId62"/>
    <p:sldId id="807" r:id="rId63"/>
    <p:sldId id="563" r:id="rId64"/>
    <p:sldId id="576" r:id="rId65"/>
    <p:sldId id="582" r:id="rId66"/>
    <p:sldId id="722" r:id="rId67"/>
    <p:sldId id="808" r:id="rId68"/>
    <p:sldId id="809" r:id="rId69"/>
    <p:sldId id="810" r:id="rId70"/>
    <p:sldId id="811" r:id="rId71"/>
    <p:sldId id="812" r:id="rId72"/>
    <p:sldId id="586" r:id="rId73"/>
    <p:sldId id="577" r:id="rId74"/>
    <p:sldId id="587" r:id="rId75"/>
    <p:sldId id="1154" r:id="rId76"/>
    <p:sldId id="578" r:id="rId77"/>
    <p:sldId id="938" r:id="rId78"/>
    <p:sldId id="1155" r:id="rId79"/>
    <p:sldId id="1445" r:id="rId80"/>
    <p:sldId id="1446" r:id="rId81"/>
    <p:sldId id="1441" r:id="rId82"/>
    <p:sldId id="1442" r:id="rId83"/>
    <p:sldId id="1443" r:id="rId84"/>
    <p:sldId id="1444" r:id="rId85"/>
    <p:sldId id="941" r:id="rId86"/>
    <p:sldId id="568" r:id="rId87"/>
    <p:sldId id="588" r:id="rId88"/>
    <p:sldId id="591" r:id="rId89"/>
    <p:sldId id="594" r:id="rId90"/>
    <p:sldId id="595" r:id="rId91"/>
    <p:sldId id="590" r:id="rId92"/>
    <p:sldId id="815" r:id="rId93"/>
    <p:sldId id="816" r:id="rId94"/>
    <p:sldId id="599" r:id="rId95"/>
    <p:sldId id="603" r:id="rId96"/>
    <p:sldId id="604" r:id="rId97"/>
    <p:sldId id="605" r:id="rId98"/>
    <p:sldId id="817" r:id="rId99"/>
    <p:sldId id="589" r:id="rId100"/>
    <p:sldId id="885" r:id="rId101"/>
    <p:sldId id="598" r:id="rId102"/>
    <p:sldId id="617" r:id="rId103"/>
    <p:sldId id="618" r:id="rId104"/>
    <p:sldId id="621" r:id="rId105"/>
    <p:sldId id="622" r:id="rId106"/>
    <p:sldId id="624" r:id="rId107"/>
    <p:sldId id="625" r:id="rId108"/>
    <p:sldId id="627" r:id="rId109"/>
    <p:sldId id="628" r:id="rId110"/>
    <p:sldId id="629" r:id="rId111"/>
    <p:sldId id="630" r:id="rId112"/>
    <p:sldId id="1915" r:id="rId113"/>
    <p:sldId id="1718" r:id="rId114"/>
    <p:sldId id="1621" r:id="rId115"/>
    <p:sldId id="1622" r:id="rId116"/>
    <p:sldId id="631" r:id="rId117"/>
    <p:sldId id="636" r:id="rId118"/>
    <p:sldId id="637" r:id="rId119"/>
    <p:sldId id="633" r:id="rId120"/>
    <p:sldId id="634" r:id="rId121"/>
    <p:sldId id="635" r:id="rId122"/>
    <p:sldId id="606" r:id="rId123"/>
    <p:sldId id="607" r:id="rId124"/>
    <p:sldId id="609" r:id="rId125"/>
    <p:sldId id="643" r:id="rId126"/>
    <p:sldId id="644" r:id="rId127"/>
    <p:sldId id="645" r:id="rId128"/>
    <p:sldId id="646" r:id="rId129"/>
    <p:sldId id="647" r:id="rId130"/>
    <p:sldId id="1004" r:id="rId131"/>
    <p:sldId id="648" r:id="rId132"/>
    <p:sldId id="610" r:id="rId133"/>
    <p:sldId id="1005" r:id="rId134"/>
    <p:sldId id="1006" r:id="rId135"/>
    <p:sldId id="650" r:id="rId136"/>
    <p:sldId id="1447" r:id="rId137"/>
    <p:sldId id="611" r:id="rId138"/>
    <p:sldId id="1813" r:id="rId139"/>
    <p:sldId id="2434" r:id="rId140"/>
    <p:sldId id="1814" r:id="rId141"/>
    <p:sldId id="1815" r:id="rId142"/>
    <p:sldId id="1816" r:id="rId143"/>
    <p:sldId id="1817" r:id="rId144"/>
    <p:sldId id="1818" r:id="rId145"/>
    <p:sldId id="1819" r:id="rId146"/>
    <p:sldId id="1820" r:id="rId147"/>
    <p:sldId id="1821" r:id="rId148"/>
    <p:sldId id="1822" r:id="rId149"/>
    <p:sldId id="1823" r:id="rId150"/>
    <p:sldId id="1824" r:id="rId151"/>
    <p:sldId id="1825" r:id="rId152"/>
    <p:sldId id="1826" r:id="rId153"/>
    <p:sldId id="1827" r:id="rId154"/>
    <p:sldId id="1828" r:id="rId155"/>
    <p:sldId id="1829" r:id="rId156"/>
    <p:sldId id="1830" r:id="rId157"/>
    <p:sldId id="1831" r:id="rId158"/>
    <p:sldId id="1832" r:id="rId159"/>
    <p:sldId id="1833" r:id="rId160"/>
    <p:sldId id="1834" r:id="rId161"/>
    <p:sldId id="1835" r:id="rId162"/>
    <p:sldId id="1836" r:id="rId163"/>
    <p:sldId id="1837" r:id="rId164"/>
    <p:sldId id="1838" r:id="rId165"/>
    <p:sldId id="1839" r:id="rId166"/>
    <p:sldId id="1840" r:id="rId167"/>
    <p:sldId id="1841" r:id="rId168"/>
    <p:sldId id="1842" r:id="rId169"/>
    <p:sldId id="1843" r:id="rId170"/>
    <p:sldId id="1844" r:id="rId171"/>
    <p:sldId id="1845" r:id="rId172"/>
    <p:sldId id="1846" r:id="rId173"/>
    <p:sldId id="1847" r:id="rId174"/>
    <p:sldId id="1848" r:id="rId175"/>
    <p:sldId id="1849" r:id="rId176"/>
    <p:sldId id="1850" r:id="rId177"/>
    <p:sldId id="1851" r:id="rId178"/>
    <p:sldId id="1852" r:id="rId179"/>
    <p:sldId id="1853" r:id="rId180"/>
    <p:sldId id="1854" r:id="rId181"/>
    <p:sldId id="1855" r:id="rId182"/>
    <p:sldId id="1856" r:id="rId183"/>
    <p:sldId id="1857" r:id="rId184"/>
    <p:sldId id="1858" r:id="rId185"/>
    <p:sldId id="1859" r:id="rId186"/>
    <p:sldId id="1860" r:id="rId187"/>
    <p:sldId id="1861" r:id="rId188"/>
    <p:sldId id="1862" r:id="rId189"/>
    <p:sldId id="1863" r:id="rId190"/>
    <p:sldId id="1864" r:id="rId191"/>
    <p:sldId id="1865" r:id="rId192"/>
    <p:sldId id="1866" r:id="rId193"/>
    <p:sldId id="1867" r:id="rId194"/>
    <p:sldId id="1868" r:id="rId195"/>
    <p:sldId id="1869" r:id="rId196"/>
    <p:sldId id="1870" r:id="rId197"/>
    <p:sldId id="1871" r:id="rId198"/>
    <p:sldId id="1872" r:id="rId199"/>
    <p:sldId id="1873" r:id="rId200"/>
    <p:sldId id="1874" r:id="rId201"/>
    <p:sldId id="1875" r:id="rId202"/>
    <p:sldId id="1876" r:id="rId203"/>
    <p:sldId id="1877" r:id="rId204"/>
    <p:sldId id="1878" r:id="rId205"/>
    <p:sldId id="1879" r:id="rId206"/>
    <p:sldId id="1880" r:id="rId207"/>
    <p:sldId id="1881" r:id="rId208"/>
    <p:sldId id="1882" r:id="rId209"/>
    <p:sldId id="1883" r:id="rId210"/>
    <p:sldId id="1884" r:id="rId211"/>
    <p:sldId id="1885" r:id="rId212"/>
    <p:sldId id="1886" r:id="rId213"/>
    <p:sldId id="1887" r:id="rId214"/>
    <p:sldId id="1888" r:id="rId215"/>
    <p:sldId id="1889" r:id="rId216"/>
    <p:sldId id="1890" r:id="rId217"/>
    <p:sldId id="1891" r:id="rId218"/>
    <p:sldId id="1892" r:id="rId219"/>
    <p:sldId id="1893" r:id="rId220"/>
    <p:sldId id="1894" r:id="rId221"/>
    <p:sldId id="1895" r:id="rId222"/>
    <p:sldId id="1896" r:id="rId223"/>
    <p:sldId id="1897" r:id="rId224"/>
    <p:sldId id="1898" r:id="rId225"/>
    <p:sldId id="1899" r:id="rId226"/>
    <p:sldId id="1375" r:id="rId227"/>
    <p:sldId id="1139" r:id="rId228"/>
    <p:sldId id="1140" r:id="rId229"/>
    <p:sldId id="1141" r:id="rId230"/>
    <p:sldId id="1142" r:id="rId231"/>
    <p:sldId id="1143" r:id="rId232"/>
    <p:sldId id="1145" r:id="rId233"/>
    <p:sldId id="1146" r:id="rId234"/>
    <p:sldId id="1147" r:id="rId235"/>
    <p:sldId id="1144" r:id="rId236"/>
    <p:sldId id="1148" r:id="rId237"/>
    <p:sldId id="1151" r:id="rId238"/>
    <p:sldId id="1563" r:id="rId239"/>
    <p:sldId id="1138" r:id="rId240"/>
    <p:sldId id="286" r:id="rId241"/>
  </p:sldIdLst>
  <p:sldSz cx="12190095" cy="6859270"/>
  <p:notesSz cx="6858000" cy="9144000"/>
  <p:embeddedFontLst>
    <p:embeddedFont>
      <p:font typeface="黑体" panose="02010609060101010101" pitchFamily="49" charset="-122"/>
      <p:regular r:id="rId246"/>
    </p:embeddedFont>
    <p:embeddedFont>
      <p:font typeface="微软雅黑" panose="020B0503020204020204" pitchFamily="34" charset="-122"/>
      <p:regular r:id="rId247"/>
    </p:embeddedFont>
    <p:embeddedFont>
      <p:font typeface="Calibri" panose="020F0502020204030204" pitchFamily="34" charset="0"/>
      <p:regular r:id="rId248"/>
      <p:bold r:id="rId249"/>
      <p:italic r:id="rId250"/>
      <p:boldItalic r:id="rId251"/>
    </p:embeddedFont>
    <p:embeddedFont>
      <p:font typeface="Arial Unicode MS" panose="02010600030101010101" pitchFamily="34" charset="-122"/>
      <p:regular r:id="rId252"/>
    </p:embeddedFont>
    <p:embeddedFont>
      <p:font typeface="Malgun Gothic" panose="020B0503020000020004" charset="-127"/>
      <p:regular r:id="rId253"/>
    </p:embeddedFont>
    <p:embeddedFont>
      <p:font typeface="Calibri Light" panose="020F0302020204030204" charset="0"/>
      <p:regular r:id="rId254"/>
      <p:italic r:id="rId255"/>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C3C3"/>
    <a:srgbClr val="FFFFFF"/>
    <a:srgbClr val="FFC000"/>
    <a:srgbClr val="ED7D31"/>
    <a:srgbClr val="FFD966"/>
    <a:srgbClr val="EF8D4B"/>
    <a:srgbClr val="F79431"/>
    <a:srgbClr val="FFC207"/>
    <a:srgbClr val="FFEDB7"/>
    <a:srgbClr val="A1C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82961" autoAdjust="0"/>
  </p:normalViewPr>
  <p:slideViewPr>
    <p:cSldViewPr>
      <p:cViewPr varScale="1">
        <p:scale>
          <a:sx n="94" d="100"/>
          <a:sy n="94" d="100"/>
        </p:scale>
        <p:origin x="1212" y="96"/>
      </p:cViewPr>
      <p:guideLst>
        <p:guide orient="horz" pos="2032"/>
        <p:guide pos="3840"/>
      </p:guideLst>
    </p:cSldViewPr>
  </p:slideViewPr>
  <p:outlineViewPr>
    <p:cViewPr>
      <p:scale>
        <a:sx n="33" d="100"/>
        <a:sy n="33" d="100"/>
      </p:scale>
      <p:origin x="0" y="-33690"/>
    </p:cViewPr>
  </p:outlineViewPr>
  <p:notesTextViewPr>
    <p:cViewPr>
      <p:scale>
        <a:sx n="1" d="1"/>
        <a:sy n="1" d="1"/>
      </p:scale>
      <p:origin x="0" y="0"/>
    </p:cViewPr>
  </p:notesTextViewPr>
  <p:sorterViewPr>
    <p:cViewPr>
      <p:scale>
        <a:sx n="66" d="100"/>
        <a:sy n="66" d="100"/>
      </p:scale>
      <p:origin x="0" y="-8400"/>
    </p:cViewPr>
  </p:sorterViewPr>
  <p:notesViewPr>
    <p:cSldViewPr>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67.xml"/><Relationship Id="rId98" Type="http://schemas.openxmlformats.org/officeDocument/2006/relationships/slide" Target="slides/slide66.xml"/><Relationship Id="rId97" Type="http://schemas.openxmlformats.org/officeDocument/2006/relationships/slide" Target="slides/slide65.xml"/><Relationship Id="rId96" Type="http://schemas.openxmlformats.org/officeDocument/2006/relationships/slide" Target="slides/slide64.xml"/><Relationship Id="rId95" Type="http://schemas.openxmlformats.org/officeDocument/2006/relationships/slide" Target="slides/slide63.xml"/><Relationship Id="rId94" Type="http://schemas.openxmlformats.org/officeDocument/2006/relationships/slide" Target="slides/slide62.xml"/><Relationship Id="rId93" Type="http://schemas.openxmlformats.org/officeDocument/2006/relationships/slide" Target="slides/slide61.xml"/><Relationship Id="rId92" Type="http://schemas.openxmlformats.org/officeDocument/2006/relationships/slide" Target="slides/slide60.xml"/><Relationship Id="rId91" Type="http://schemas.openxmlformats.org/officeDocument/2006/relationships/slide" Target="slides/slide59.xml"/><Relationship Id="rId90" Type="http://schemas.openxmlformats.org/officeDocument/2006/relationships/slide" Target="slides/slide58.xml"/><Relationship Id="rId9" Type="http://schemas.openxmlformats.org/officeDocument/2006/relationships/slideMaster" Target="slideMasters/slideMaster8.xml"/><Relationship Id="rId89" Type="http://schemas.openxmlformats.org/officeDocument/2006/relationships/slide" Target="slides/slide57.xml"/><Relationship Id="rId88" Type="http://schemas.openxmlformats.org/officeDocument/2006/relationships/slide" Target="slides/slide56.xml"/><Relationship Id="rId87" Type="http://schemas.openxmlformats.org/officeDocument/2006/relationships/slide" Target="slides/slide55.xml"/><Relationship Id="rId86" Type="http://schemas.openxmlformats.org/officeDocument/2006/relationships/slide" Target="slides/slide54.xml"/><Relationship Id="rId85" Type="http://schemas.openxmlformats.org/officeDocument/2006/relationships/slide" Target="slides/slide53.xml"/><Relationship Id="rId84" Type="http://schemas.openxmlformats.org/officeDocument/2006/relationships/slide" Target="slides/slide52.xml"/><Relationship Id="rId83" Type="http://schemas.openxmlformats.org/officeDocument/2006/relationships/slide" Target="slides/slide51.xml"/><Relationship Id="rId82" Type="http://schemas.openxmlformats.org/officeDocument/2006/relationships/slide" Target="slides/slide50.xml"/><Relationship Id="rId81" Type="http://schemas.openxmlformats.org/officeDocument/2006/relationships/slide" Target="slides/slide49.xml"/><Relationship Id="rId80" Type="http://schemas.openxmlformats.org/officeDocument/2006/relationships/slide" Target="slides/slide48.xml"/><Relationship Id="rId8" Type="http://schemas.openxmlformats.org/officeDocument/2006/relationships/slideMaster" Target="slideMasters/slideMaster7.xml"/><Relationship Id="rId79" Type="http://schemas.openxmlformats.org/officeDocument/2006/relationships/slide" Target="slides/slide47.xml"/><Relationship Id="rId78" Type="http://schemas.openxmlformats.org/officeDocument/2006/relationships/slide" Target="slides/slide46.xml"/><Relationship Id="rId77" Type="http://schemas.openxmlformats.org/officeDocument/2006/relationships/slide" Target="slides/slide45.xml"/><Relationship Id="rId76" Type="http://schemas.openxmlformats.org/officeDocument/2006/relationships/slide" Target="slides/slide44.xml"/><Relationship Id="rId75" Type="http://schemas.openxmlformats.org/officeDocument/2006/relationships/slide" Target="slides/slide43.xml"/><Relationship Id="rId74" Type="http://schemas.openxmlformats.org/officeDocument/2006/relationships/slide" Target="slides/slide42.xml"/><Relationship Id="rId73" Type="http://schemas.openxmlformats.org/officeDocument/2006/relationships/slide" Target="slides/slide41.xml"/><Relationship Id="rId72" Type="http://schemas.openxmlformats.org/officeDocument/2006/relationships/slide" Target="slides/slide40.xml"/><Relationship Id="rId71" Type="http://schemas.openxmlformats.org/officeDocument/2006/relationships/slide" Target="slides/slide39.xml"/><Relationship Id="rId70" Type="http://schemas.openxmlformats.org/officeDocument/2006/relationships/slide" Target="slides/slide38.xml"/><Relationship Id="rId7" Type="http://schemas.openxmlformats.org/officeDocument/2006/relationships/slideMaster" Target="slideMasters/slideMaster6.xml"/><Relationship Id="rId69" Type="http://schemas.openxmlformats.org/officeDocument/2006/relationships/slide" Target="slides/slide37.xml"/><Relationship Id="rId68" Type="http://schemas.openxmlformats.org/officeDocument/2006/relationships/slide" Target="slides/slide36.xml"/><Relationship Id="rId67" Type="http://schemas.openxmlformats.org/officeDocument/2006/relationships/slide" Target="slides/slide35.xml"/><Relationship Id="rId66" Type="http://schemas.openxmlformats.org/officeDocument/2006/relationships/slide" Target="slides/slide34.xml"/><Relationship Id="rId65" Type="http://schemas.openxmlformats.org/officeDocument/2006/relationships/slide" Target="slides/slide33.xml"/><Relationship Id="rId64" Type="http://schemas.openxmlformats.org/officeDocument/2006/relationships/slide" Target="slides/slide32.xml"/><Relationship Id="rId63" Type="http://schemas.openxmlformats.org/officeDocument/2006/relationships/slide" Target="slides/slide31.xml"/><Relationship Id="rId62" Type="http://schemas.openxmlformats.org/officeDocument/2006/relationships/slide" Target="slides/slide30.xml"/><Relationship Id="rId61" Type="http://schemas.openxmlformats.org/officeDocument/2006/relationships/slide" Target="slides/slide29.xml"/><Relationship Id="rId60" Type="http://schemas.openxmlformats.org/officeDocument/2006/relationships/slide" Target="slides/slide28.xml"/><Relationship Id="rId6" Type="http://schemas.openxmlformats.org/officeDocument/2006/relationships/slideMaster" Target="slideMasters/slideMaster5.xml"/><Relationship Id="rId59" Type="http://schemas.openxmlformats.org/officeDocument/2006/relationships/slide" Target="slides/slide27.xml"/><Relationship Id="rId58" Type="http://schemas.openxmlformats.org/officeDocument/2006/relationships/slide" Target="slides/slide26.xml"/><Relationship Id="rId57" Type="http://schemas.openxmlformats.org/officeDocument/2006/relationships/slide" Target="slides/slide25.xml"/><Relationship Id="rId56" Type="http://schemas.openxmlformats.org/officeDocument/2006/relationships/slide" Target="slides/slide24.xml"/><Relationship Id="rId55" Type="http://schemas.openxmlformats.org/officeDocument/2006/relationships/slide" Target="slides/slide23.xml"/><Relationship Id="rId54" Type="http://schemas.openxmlformats.org/officeDocument/2006/relationships/slide" Target="slides/slide22.xml"/><Relationship Id="rId53" Type="http://schemas.openxmlformats.org/officeDocument/2006/relationships/slide" Target="slides/slide21.xml"/><Relationship Id="rId52" Type="http://schemas.openxmlformats.org/officeDocument/2006/relationships/slide" Target="slides/slide20.xml"/><Relationship Id="rId51" Type="http://schemas.openxmlformats.org/officeDocument/2006/relationships/slide" Target="slides/slide19.xml"/><Relationship Id="rId50" Type="http://schemas.openxmlformats.org/officeDocument/2006/relationships/slide" Target="slides/slide18.xml"/><Relationship Id="rId5" Type="http://schemas.openxmlformats.org/officeDocument/2006/relationships/slideMaster" Target="slideMasters/slideMaster4.xml"/><Relationship Id="rId49" Type="http://schemas.openxmlformats.org/officeDocument/2006/relationships/slide" Target="slides/slide17.xml"/><Relationship Id="rId48" Type="http://schemas.openxmlformats.org/officeDocument/2006/relationships/slide" Target="slides/slide16.xml"/><Relationship Id="rId47" Type="http://schemas.openxmlformats.org/officeDocument/2006/relationships/slide" Target="slides/slide15.xml"/><Relationship Id="rId46" Type="http://schemas.openxmlformats.org/officeDocument/2006/relationships/slide" Target="slides/slide14.xml"/><Relationship Id="rId45" Type="http://schemas.openxmlformats.org/officeDocument/2006/relationships/slide" Target="slides/slide13.xml"/><Relationship Id="rId44" Type="http://schemas.openxmlformats.org/officeDocument/2006/relationships/slide" Target="slides/slide12.xml"/><Relationship Id="rId43" Type="http://schemas.openxmlformats.org/officeDocument/2006/relationships/slide" Target="slides/slide11.xml"/><Relationship Id="rId42" Type="http://schemas.openxmlformats.org/officeDocument/2006/relationships/slide" Target="slides/slide10.xml"/><Relationship Id="rId41" Type="http://schemas.openxmlformats.org/officeDocument/2006/relationships/slide" Target="slides/slide9.xml"/><Relationship Id="rId40" Type="http://schemas.openxmlformats.org/officeDocument/2006/relationships/slide" Target="slides/slide8.xml"/><Relationship Id="rId4" Type="http://schemas.openxmlformats.org/officeDocument/2006/relationships/slideMaster" Target="slideMasters/slideMaster3.xml"/><Relationship Id="rId39" Type="http://schemas.openxmlformats.org/officeDocument/2006/relationships/slide" Target="slides/slide7.xml"/><Relationship Id="rId38" Type="http://schemas.openxmlformats.org/officeDocument/2006/relationships/slide" Target="slides/slide6.xml"/><Relationship Id="rId37" Type="http://schemas.openxmlformats.org/officeDocument/2006/relationships/slide" Target="slides/slide5.xml"/><Relationship Id="rId36" Type="http://schemas.openxmlformats.org/officeDocument/2006/relationships/slide" Target="slides/slide4.xml"/><Relationship Id="rId35" Type="http://schemas.openxmlformats.org/officeDocument/2006/relationships/slide" Target="slides/slide3.xml"/><Relationship Id="rId34" Type="http://schemas.openxmlformats.org/officeDocument/2006/relationships/notesMaster" Target="notesMasters/notesMaster1.xml"/><Relationship Id="rId33" Type="http://schemas.openxmlformats.org/officeDocument/2006/relationships/slide" Target="slides/slide2.xml"/><Relationship Id="rId32" Type="http://schemas.openxmlformats.org/officeDocument/2006/relationships/slide" Target="slides/slide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5" Type="http://schemas.openxmlformats.org/officeDocument/2006/relationships/font" Target="fonts/font10.fntdata"/><Relationship Id="rId254" Type="http://schemas.openxmlformats.org/officeDocument/2006/relationships/font" Target="fonts/font9.fntdata"/><Relationship Id="rId253" Type="http://schemas.openxmlformats.org/officeDocument/2006/relationships/font" Target="fonts/font8.fntdata"/><Relationship Id="rId252" Type="http://schemas.openxmlformats.org/officeDocument/2006/relationships/font" Target="fonts/font7.fntdata"/><Relationship Id="rId251" Type="http://schemas.openxmlformats.org/officeDocument/2006/relationships/font" Target="fonts/font6.fntdata"/><Relationship Id="rId250" Type="http://schemas.openxmlformats.org/officeDocument/2006/relationships/font" Target="fonts/font5.fntdata"/><Relationship Id="rId25" Type="http://schemas.openxmlformats.org/officeDocument/2006/relationships/slideMaster" Target="slideMasters/slideMaster24.xml"/><Relationship Id="rId249" Type="http://schemas.openxmlformats.org/officeDocument/2006/relationships/font" Target="fonts/font4.fntdata"/><Relationship Id="rId248" Type="http://schemas.openxmlformats.org/officeDocument/2006/relationships/font" Target="fonts/font3.fntdata"/><Relationship Id="rId247" Type="http://schemas.openxmlformats.org/officeDocument/2006/relationships/font" Target="fonts/font2.fntdata"/><Relationship Id="rId246" Type="http://schemas.openxmlformats.org/officeDocument/2006/relationships/font" Target="fonts/font1.fntdata"/><Relationship Id="rId245" Type="http://schemas.openxmlformats.org/officeDocument/2006/relationships/tableStyles" Target="tableStyles.xml"/><Relationship Id="rId244" Type="http://schemas.openxmlformats.org/officeDocument/2006/relationships/viewProps" Target="viewProps.xml"/><Relationship Id="rId243" Type="http://schemas.openxmlformats.org/officeDocument/2006/relationships/presProps" Target="presProps.xml"/><Relationship Id="rId242" Type="http://schemas.openxmlformats.org/officeDocument/2006/relationships/handoutMaster" Target="handoutMasters/handoutMaster1.xml"/><Relationship Id="rId241" Type="http://schemas.openxmlformats.org/officeDocument/2006/relationships/slide" Target="slides/slide209.xml"/><Relationship Id="rId240" Type="http://schemas.openxmlformats.org/officeDocument/2006/relationships/slide" Target="slides/slide208.xml"/><Relationship Id="rId24" Type="http://schemas.openxmlformats.org/officeDocument/2006/relationships/slideMaster" Target="slideMasters/slideMaster23.xml"/><Relationship Id="rId239" Type="http://schemas.openxmlformats.org/officeDocument/2006/relationships/slide" Target="slides/slide207.xml"/><Relationship Id="rId238" Type="http://schemas.openxmlformats.org/officeDocument/2006/relationships/slide" Target="slides/slide206.xml"/><Relationship Id="rId237" Type="http://schemas.openxmlformats.org/officeDocument/2006/relationships/slide" Target="slides/slide205.xml"/><Relationship Id="rId236" Type="http://schemas.openxmlformats.org/officeDocument/2006/relationships/slide" Target="slides/slide204.xml"/><Relationship Id="rId235" Type="http://schemas.openxmlformats.org/officeDocument/2006/relationships/slide" Target="slides/slide203.xml"/><Relationship Id="rId234" Type="http://schemas.openxmlformats.org/officeDocument/2006/relationships/slide" Target="slides/slide202.xml"/><Relationship Id="rId233" Type="http://schemas.openxmlformats.org/officeDocument/2006/relationships/slide" Target="slides/slide201.xml"/><Relationship Id="rId232" Type="http://schemas.openxmlformats.org/officeDocument/2006/relationships/slide" Target="slides/slide200.xml"/><Relationship Id="rId231" Type="http://schemas.openxmlformats.org/officeDocument/2006/relationships/slide" Target="slides/slide199.xml"/><Relationship Id="rId230" Type="http://schemas.openxmlformats.org/officeDocument/2006/relationships/slide" Target="slides/slide198.xml"/><Relationship Id="rId23" Type="http://schemas.openxmlformats.org/officeDocument/2006/relationships/slideMaster" Target="slideMasters/slideMaster22.xml"/><Relationship Id="rId229" Type="http://schemas.openxmlformats.org/officeDocument/2006/relationships/slide" Target="slides/slide197.xml"/><Relationship Id="rId228" Type="http://schemas.openxmlformats.org/officeDocument/2006/relationships/slide" Target="slides/slide196.xml"/><Relationship Id="rId227" Type="http://schemas.openxmlformats.org/officeDocument/2006/relationships/slide" Target="slides/slide195.xml"/><Relationship Id="rId226" Type="http://schemas.openxmlformats.org/officeDocument/2006/relationships/slide" Target="slides/slide194.xml"/><Relationship Id="rId225" Type="http://schemas.openxmlformats.org/officeDocument/2006/relationships/slide" Target="slides/slide193.xml"/><Relationship Id="rId224" Type="http://schemas.openxmlformats.org/officeDocument/2006/relationships/slide" Target="slides/slide192.xml"/><Relationship Id="rId223" Type="http://schemas.openxmlformats.org/officeDocument/2006/relationships/slide" Target="slides/slide191.xml"/><Relationship Id="rId222" Type="http://schemas.openxmlformats.org/officeDocument/2006/relationships/slide" Target="slides/slide190.xml"/><Relationship Id="rId221" Type="http://schemas.openxmlformats.org/officeDocument/2006/relationships/slide" Target="slides/slide189.xml"/><Relationship Id="rId220" Type="http://schemas.openxmlformats.org/officeDocument/2006/relationships/slide" Target="slides/slide188.xml"/><Relationship Id="rId22" Type="http://schemas.openxmlformats.org/officeDocument/2006/relationships/slideMaster" Target="slideMasters/slideMaster21.xml"/><Relationship Id="rId219" Type="http://schemas.openxmlformats.org/officeDocument/2006/relationships/slide" Target="slides/slide187.xml"/><Relationship Id="rId218" Type="http://schemas.openxmlformats.org/officeDocument/2006/relationships/slide" Target="slides/slide186.xml"/><Relationship Id="rId217" Type="http://schemas.openxmlformats.org/officeDocument/2006/relationships/slide" Target="slides/slide185.xml"/><Relationship Id="rId216" Type="http://schemas.openxmlformats.org/officeDocument/2006/relationships/slide" Target="slides/slide184.xml"/><Relationship Id="rId215" Type="http://schemas.openxmlformats.org/officeDocument/2006/relationships/slide" Target="slides/slide183.xml"/><Relationship Id="rId214" Type="http://schemas.openxmlformats.org/officeDocument/2006/relationships/slide" Target="slides/slide182.xml"/><Relationship Id="rId213" Type="http://schemas.openxmlformats.org/officeDocument/2006/relationships/slide" Target="slides/slide181.xml"/><Relationship Id="rId212" Type="http://schemas.openxmlformats.org/officeDocument/2006/relationships/slide" Target="slides/slide180.xml"/><Relationship Id="rId211" Type="http://schemas.openxmlformats.org/officeDocument/2006/relationships/slide" Target="slides/slide179.xml"/><Relationship Id="rId210" Type="http://schemas.openxmlformats.org/officeDocument/2006/relationships/slide" Target="slides/slide178.xml"/><Relationship Id="rId21" Type="http://schemas.openxmlformats.org/officeDocument/2006/relationships/slideMaster" Target="slideMasters/slideMaster20.xml"/><Relationship Id="rId209" Type="http://schemas.openxmlformats.org/officeDocument/2006/relationships/slide" Target="slides/slide177.xml"/><Relationship Id="rId208" Type="http://schemas.openxmlformats.org/officeDocument/2006/relationships/slide" Target="slides/slide176.xml"/><Relationship Id="rId207" Type="http://schemas.openxmlformats.org/officeDocument/2006/relationships/slide" Target="slides/slide175.xml"/><Relationship Id="rId206" Type="http://schemas.openxmlformats.org/officeDocument/2006/relationships/slide" Target="slides/slide174.xml"/><Relationship Id="rId205" Type="http://schemas.openxmlformats.org/officeDocument/2006/relationships/slide" Target="slides/slide173.xml"/><Relationship Id="rId204" Type="http://schemas.openxmlformats.org/officeDocument/2006/relationships/slide" Target="slides/slide172.xml"/><Relationship Id="rId203" Type="http://schemas.openxmlformats.org/officeDocument/2006/relationships/slide" Target="slides/slide171.xml"/><Relationship Id="rId202" Type="http://schemas.openxmlformats.org/officeDocument/2006/relationships/slide" Target="slides/slide170.xml"/><Relationship Id="rId201" Type="http://schemas.openxmlformats.org/officeDocument/2006/relationships/slide" Target="slides/slide169.xml"/><Relationship Id="rId200" Type="http://schemas.openxmlformats.org/officeDocument/2006/relationships/slide" Target="slides/slide168.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67.xml"/><Relationship Id="rId198" Type="http://schemas.openxmlformats.org/officeDocument/2006/relationships/slide" Target="slides/slide166.xml"/><Relationship Id="rId197" Type="http://schemas.openxmlformats.org/officeDocument/2006/relationships/slide" Target="slides/slide165.xml"/><Relationship Id="rId196" Type="http://schemas.openxmlformats.org/officeDocument/2006/relationships/slide" Target="slides/slide164.xml"/><Relationship Id="rId195" Type="http://schemas.openxmlformats.org/officeDocument/2006/relationships/slide" Target="slides/slide163.xml"/><Relationship Id="rId194" Type="http://schemas.openxmlformats.org/officeDocument/2006/relationships/slide" Target="slides/slide162.xml"/><Relationship Id="rId193" Type="http://schemas.openxmlformats.org/officeDocument/2006/relationships/slide" Target="slides/slide161.xml"/><Relationship Id="rId192" Type="http://schemas.openxmlformats.org/officeDocument/2006/relationships/slide" Target="slides/slide160.xml"/><Relationship Id="rId191" Type="http://schemas.openxmlformats.org/officeDocument/2006/relationships/slide" Target="slides/slide159.xml"/><Relationship Id="rId190" Type="http://schemas.openxmlformats.org/officeDocument/2006/relationships/slide" Target="slides/slide158.xml"/><Relationship Id="rId19" Type="http://schemas.openxmlformats.org/officeDocument/2006/relationships/slideMaster" Target="slideMasters/slideMaster18.xml"/><Relationship Id="rId189" Type="http://schemas.openxmlformats.org/officeDocument/2006/relationships/slide" Target="slides/slide157.xml"/><Relationship Id="rId188" Type="http://schemas.openxmlformats.org/officeDocument/2006/relationships/slide" Target="slides/slide156.xml"/><Relationship Id="rId187" Type="http://schemas.openxmlformats.org/officeDocument/2006/relationships/slide" Target="slides/slide155.xml"/><Relationship Id="rId186" Type="http://schemas.openxmlformats.org/officeDocument/2006/relationships/slide" Target="slides/slide154.xml"/><Relationship Id="rId185" Type="http://schemas.openxmlformats.org/officeDocument/2006/relationships/slide" Target="slides/slide153.xml"/><Relationship Id="rId184" Type="http://schemas.openxmlformats.org/officeDocument/2006/relationships/slide" Target="slides/slide152.xml"/><Relationship Id="rId183" Type="http://schemas.openxmlformats.org/officeDocument/2006/relationships/slide" Target="slides/slide151.xml"/><Relationship Id="rId182" Type="http://schemas.openxmlformats.org/officeDocument/2006/relationships/slide" Target="slides/slide150.xml"/><Relationship Id="rId181" Type="http://schemas.openxmlformats.org/officeDocument/2006/relationships/slide" Target="slides/slide149.xml"/><Relationship Id="rId180" Type="http://schemas.openxmlformats.org/officeDocument/2006/relationships/slide" Target="slides/slide148.xml"/><Relationship Id="rId18" Type="http://schemas.openxmlformats.org/officeDocument/2006/relationships/slideMaster" Target="slideMasters/slideMaster17.xml"/><Relationship Id="rId179" Type="http://schemas.openxmlformats.org/officeDocument/2006/relationships/slide" Target="slides/slide147.xml"/><Relationship Id="rId178" Type="http://schemas.openxmlformats.org/officeDocument/2006/relationships/slide" Target="slides/slide146.xml"/><Relationship Id="rId177" Type="http://schemas.openxmlformats.org/officeDocument/2006/relationships/slide" Target="slides/slide145.xml"/><Relationship Id="rId176" Type="http://schemas.openxmlformats.org/officeDocument/2006/relationships/slide" Target="slides/slide144.xml"/><Relationship Id="rId175" Type="http://schemas.openxmlformats.org/officeDocument/2006/relationships/slide" Target="slides/slide143.xml"/><Relationship Id="rId174" Type="http://schemas.openxmlformats.org/officeDocument/2006/relationships/slide" Target="slides/slide142.xml"/><Relationship Id="rId173" Type="http://schemas.openxmlformats.org/officeDocument/2006/relationships/slide" Target="slides/slide141.xml"/><Relationship Id="rId172" Type="http://schemas.openxmlformats.org/officeDocument/2006/relationships/slide" Target="slides/slide140.xml"/><Relationship Id="rId171" Type="http://schemas.openxmlformats.org/officeDocument/2006/relationships/slide" Target="slides/slide139.xml"/><Relationship Id="rId170" Type="http://schemas.openxmlformats.org/officeDocument/2006/relationships/slide" Target="slides/slide138.xml"/><Relationship Id="rId17" Type="http://schemas.openxmlformats.org/officeDocument/2006/relationships/slideMaster" Target="slideMasters/slideMaster16.xml"/><Relationship Id="rId169" Type="http://schemas.openxmlformats.org/officeDocument/2006/relationships/slide" Target="slides/slide137.xml"/><Relationship Id="rId168" Type="http://schemas.openxmlformats.org/officeDocument/2006/relationships/slide" Target="slides/slide136.xml"/><Relationship Id="rId167" Type="http://schemas.openxmlformats.org/officeDocument/2006/relationships/slide" Target="slides/slide135.xml"/><Relationship Id="rId166" Type="http://schemas.openxmlformats.org/officeDocument/2006/relationships/slide" Target="slides/slide134.xml"/><Relationship Id="rId165" Type="http://schemas.openxmlformats.org/officeDocument/2006/relationships/slide" Target="slides/slide133.xml"/><Relationship Id="rId164" Type="http://schemas.openxmlformats.org/officeDocument/2006/relationships/slide" Target="slides/slide132.xml"/><Relationship Id="rId163" Type="http://schemas.openxmlformats.org/officeDocument/2006/relationships/slide" Target="slides/slide131.xml"/><Relationship Id="rId162" Type="http://schemas.openxmlformats.org/officeDocument/2006/relationships/slide" Target="slides/slide130.xml"/><Relationship Id="rId161" Type="http://schemas.openxmlformats.org/officeDocument/2006/relationships/slide" Target="slides/slide129.xml"/><Relationship Id="rId160" Type="http://schemas.openxmlformats.org/officeDocument/2006/relationships/slide" Target="slides/slide128.xml"/><Relationship Id="rId16" Type="http://schemas.openxmlformats.org/officeDocument/2006/relationships/slideMaster" Target="slideMasters/slideMaster15.xml"/><Relationship Id="rId159" Type="http://schemas.openxmlformats.org/officeDocument/2006/relationships/slide" Target="slides/slide127.xml"/><Relationship Id="rId158" Type="http://schemas.openxmlformats.org/officeDocument/2006/relationships/slide" Target="slides/slide126.xml"/><Relationship Id="rId157" Type="http://schemas.openxmlformats.org/officeDocument/2006/relationships/slide" Target="slides/slide125.xml"/><Relationship Id="rId156" Type="http://schemas.openxmlformats.org/officeDocument/2006/relationships/slide" Target="slides/slide124.xml"/><Relationship Id="rId155" Type="http://schemas.openxmlformats.org/officeDocument/2006/relationships/slide" Target="slides/slide123.xml"/><Relationship Id="rId154" Type="http://schemas.openxmlformats.org/officeDocument/2006/relationships/slide" Target="slides/slide122.xml"/><Relationship Id="rId153" Type="http://schemas.openxmlformats.org/officeDocument/2006/relationships/slide" Target="slides/slide121.xml"/><Relationship Id="rId152" Type="http://schemas.openxmlformats.org/officeDocument/2006/relationships/slide" Target="slides/slide120.xml"/><Relationship Id="rId151" Type="http://schemas.openxmlformats.org/officeDocument/2006/relationships/slide" Target="slides/slide119.xml"/><Relationship Id="rId150" Type="http://schemas.openxmlformats.org/officeDocument/2006/relationships/slide" Target="slides/slide118.xml"/><Relationship Id="rId15" Type="http://schemas.openxmlformats.org/officeDocument/2006/relationships/slideMaster" Target="slideMasters/slideMaster14.xml"/><Relationship Id="rId149" Type="http://schemas.openxmlformats.org/officeDocument/2006/relationships/slide" Target="slides/slide117.xml"/><Relationship Id="rId148" Type="http://schemas.openxmlformats.org/officeDocument/2006/relationships/slide" Target="slides/slide116.xml"/><Relationship Id="rId147" Type="http://schemas.openxmlformats.org/officeDocument/2006/relationships/slide" Target="slides/slide115.xml"/><Relationship Id="rId146" Type="http://schemas.openxmlformats.org/officeDocument/2006/relationships/slide" Target="slides/slide114.xml"/><Relationship Id="rId145" Type="http://schemas.openxmlformats.org/officeDocument/2006/relationships/slide" Target="slides/slide113.xml"/><Relationship Id="rId144" Type="http://schemas.openxmlformats.org/officeDocument/2006/relationships/slide" Target="slides/slide112.xml"/><Relationship Id="rId143" Type="http://schemas.openxmlformats.org/officeDocument/2006/relationships/slide" Target="slides/slide111.xml"/><Relationship Id="rId142" Type="http://schemas.openxmlformats.org/officeDocument/2006/relationships/slide" Target="slides/slide110.xml"/><Relationship Id="rId141" Type="http://schemas.openxmlformats.org/officeDocument/2006/relationships/slide" Target="slides/slide109.xml"/><Relationship Id="rId140" Type="http://schemas.openxmlformats.org/officeDocument/2006/relationships/slide" Target="slides/slide108.xml"/><Relationship Id="rId14" Type="http://schemas.openxmlformats.org/officeDocument/2006/relationships/slideMaster" Target="slideMasters/slideMaster13.xml"/><Relationship Id="rId139" Type="http://schemas.openxmlformats.org/officeDocument/2006/relationships/slide" Target="slides/slide107.xml"/><Relationship Id="rId138" Type="http://schemas.openxmlformats.org/officeDocument/2006/relationships/slide" Target="slides/slide106.xml"/><Relationship Id="rId137" Type="http://schemas.openxmlformats.org/officeDocument/2006/relationships/slide" Target="slides/slide105.xml"/><Relationship Id="rId136" Type="http://schemas.openxmlformats.org/officeDocument/2006/relationships/slide" Target="slides/slide104.xml"/><Relationship Id="rId135" Type="http://schemas.openxmlformats.org/officeDocument/2006/relationships/slide" Target="slides/slide103.xml"/><Relationship Id="rId134" Type="http://schemas.openxmlformats.org/officeDocument/2006/relationships/slide" Target="slides/slide102.xml"/><Relationship Id="rId133" Type="http://schemas.openxmlformats.org/officeDocument/2006/relationships/slide" Target="slides/slide101.xml"/><Relationship Id="rId132" Type="http://schemas.openxmlformats.org/officeDocument/2006/relationships/slide" Target="slides/slide100.xml"/><Relationship Id="rId131" Type="http://schemas.openxmlformats.org/officeDocument/2006/relationships/slide" Target="slides/slide99.xml"/><Relationship Id="rId130" Type="http://schemas.openxmlformats.org/officeDocument/2006/relationships/slide" Target="slides/slide98.xml"/><Relationship Id="rId13" Type="http://schemas.openxmlformats.org/officeDocument/2006/relationships/slideMaster" Target="slideMasters/slideMaster12.xml"/><Relationship Id="rId129" Type="http://schemas.openxmlformats.org/officeDocument/2006/relationships/slide" Target="slides/slide97.xml"/><Relationship Id="rId128" Type="http://schemas.openxmlformats.org/officeDocument/2006/relationships/slide" Target="slides/slide96.xml"/><Relationship Id="rId127" Type="http://schemas.openxmlformats.org/officeDocument/2006/relationships/slide" Target="slides/slide95.xml"/><Relationship Id="rId126" Type="http://schemas.openxmlformats.org/officeDocument/2006/relationships/slide" Target="slides/slide94.xml"/><Relationship Id="rId125" Type="http://schemas.openxmlformats.org/officeDocument/2006/relationships/slide" Target="slides/slide93.xml"/><Relationship Id="rId124" Type="http://schemas.openxmlformats.org/officeDocument/2006/relationships/slide" Target="slides/slide92.xml"/><Relationship Id="rId123" Type="http://schemas.openxmlformats.org/officeDocument/2006/relationships/slide" Target="slides/slide91.xml"/><Relationship Id="rId122" Type="http://schemas.openxmlformats.org/officeDocument/2006/relationships/slide" Target="slides/slide90.xml"/><Relationship Id="rId121" Type="http://schemas.openxmlformats.org/officeDocument/2006/relationships/slide" Target="slides/slide89.xml"/><Relationship Id="rId120" Type="http://schemas.openxmlformats.org/officeDocument/2006/relationships/slide" Target="slides/slide88.xml"/><Relationship Id="rId12" Type="http://schemas.openxmlformats.org/officeDocument/2006/relationships/slideMaster" Target="slideMasters/slideMaster11.xml"/><Relationship Id="rId119" Type="http://schemas.openxmlformats.org/officeDocument/2006/relationships/slide" Target="slides/slide87.xml"/><Relationship Id="rId118" Type="http://schemas.openxmlformats.org/officeDocument/2006/relationships/slide" Target="slides/slide86.xml"/><Relationship Id="rId117" Type="http://schemas.openxmlformats.org/officeDocument/2006/relationships/slide" Target="slides/slide85.xml"/><Relationship Id="rId116" Type="http://schemas.openxmlformats.org/officeDocument/2006/relationships/slide" Target="slides/slide84.xml"/><Relationship Id="rId115" Type="http://schemas.openxmlformats.org/officeDocument/2006/relationships/slide" Target="slides/slide83.xml"/><Relationship Id="rId114" Type="http://schemas.openxmlformats.org/officeDocument/2006/relationships/slide" Target="slides/slide82.xml"/><Relationship Id="rId113" Type="http://schemas.openxmlformats.org/officeDocument/2006/relationships/slide" Target="slides/slide81.xml"/><Relationship Id="rId112" Type="http://schemas.openxmlformats.org/officeDocument/2006/relationships/slide" Target="slides/slide80.xml"/><Relationship Id="rId111" Type="http://schemas.openxmlformats.org/officeDocument/2006/relationships/slide" Target="slides/slide79.xml"/><Relationship Id="rId110" Type="http://schemas.openxmlformats.org/officeDocument/2006/relationships/slide" Target="slides/slide78.xml"/><Relationship Id="rId11" Type="http://schemas.openxmlformats.org/officeDocument/2006/relationships/slideMaster" Target="slideMasters/slideMaster10.xml"/><Relationship Id="rId109" Type="http://schemas.openxmlformats.org/officeDocument/2006/relationships/slide" Target="slides/slide77.xml"/><Relationship Id="rId108" Type="http://schemas.openxmlformats.org/officeDocument/2006/relationships/slide" Target="slides/slide76.xml"/><Relationship Id="rId107" Type="http://schemas.openxmlformats.org/officeDocument/2006/relationships/slide" Target="slides/slide75.xml"/><Relationship Id="rId106" Type="http://schemas.openxmlformats.org/officeDocument/2006/relationships/slide" Target="slides/slide74.xml"/><Relationship Id="rId105" Type="http://schemas.openxmlformats.org/officeDocument/2006/relationships/slide" Target="slides/slide73.xml"/><Relationship Id="rId104" Type="http://schemas.openxmlformats.org/officeDocument/2006/relationships/slide" Target="slides/slide72.xml"/><Relationship Id="rId103" Type="http://schemas.openxmlformats.org/officeDocument/2006/relationships/slide" Target="slides/slide71.xml"/><Relationship Id="rId102" Type="http://schemas.openxmlformats.org/officeDocument/2006/relationships/slide" Target="slides/slide70.xml"/><Relationship Id="rId101" Type="http://schemas.openxmlformats.org/officeDocument/2006/relationships/slide" Target="slides/slide69.xml"/><Relationship Id="rId100" Type="http://schemas.openxmlformats.org/officeDocument/2006/relationships/slide" Target="slides/slide68.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9CD06-4AE2-4DC0-9132-F1AF5752DDB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A6215-2194-424A-A04A-FA7C7EBE1909}"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80319-5A5B-4EB9-AD60-149102EA10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91312-D7D7-4555-9598-3C8B25654954}"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http://blog.csdn.net/zouxy09/article/details/9993371/</a:t>
            </a:r>
            <a:endParaRPr lang="zh-CN" altLang="en-US" dirty="0"/>
          </a:p>
          <a:p>
            <a:r>
              <a:rPr lang="zh-CN" altLang="en-US" dirty="0"/>
              <a:t>http://www.36dsj.com/archives/24006</a:t>
            </a:r>
            <a:endParaRPr lang="en-US" altLang="zh-CN" dirty="0"/>
          </a:p>
          <a:p>
            <a:r>
              <a:rPr lang="zh-CN" altLang="en-US" dirty="0"/>
              <a:t>http://news.hexun.com/2016-08-08/185382572.html</a:t>
            </a:r>
            <a:endParaRPr lang="zh-CN" altLang="en-US" dirty="0"/>
          </a:p>
          <a:p>
            <a:r>
              <a:rPr lang="zh-CN" altLang="en-US" dirty="0"/>
              <a:t>http://blog.csdn.net/zouxy09/article/details/8781543/</a:t>
            </a:r>
            <a:endParaRPr lang="zh-CN" altLang="en-US" dirty="0"/>
          </a:p>
          <a:p>
            <a:r>
              <a:rPr lang="zh-CN" altLang="en-US" dirty="0"/>
              <a:t>http://mt.sohu.com/20160731/n461899198.shtml</a:t>
            </a:r>
            <a:endParaRPr lang="zh-CN" altLang="en-US" dirty="0"/>
          </a:p>
          <a:p>
            <a:r>
              <a:rPr lang="zh-CN" altLang="en-US" dirty="0"/>
              <a:t>http://www.image-net.org/</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14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0" i="0" kern="1200" dirty="0" err="1">
                <a:solidFill>
                  <a:schemeClr val="tx1"/>
                </a:solidFill>
                <a:effectLst/>
                <a:latin typeface="+mn-lt"/>
                <a:ea typeface="+mn-ea"/>
                <a:cs typeface="+mn-cs"/>
              </a:rPr>
              <a:t>ResNet</a:t>
            </a:r>
            <a:r>
              <a:rPr lang="zh-CN" altLang="en-US" sz="1400" b="0" i="0" kern="1200" dirty="0">
                <a:solidFill>
                  <a:schemeClr val="tx1"/>
                </a:solidFill>
                <a:effectLst/>
                <a:latin typeface="+mn-lt"/>
                <a:ea typeface="+mn-ea"/>
                <a:cs typeface="+mn-cs"/>
              </a:rPr>
              <a:t>提出了两种</a:t>
            </a:r>
            <a:r>
              <a:rPr lang="en-US" altLang="zh-CN" sz="1400" b="0" i="0" kern="1200" dirty="0">
                <a:solidFill>
                  <a:schemeClr val="tx1"/>
                </a:solidFill>
                <a:effectLst/>
                <a:latin typeface="+mn-lt"/>
                <a:ea typeface="+mn-ea"/>
                <a:cs typeface="+mn-cs"/>
              </a:rPr>
              <a:t>mapping</a:t>
            </a:r>
            <a:r>
              <a:rPr lang="zh-CN" altLang="en-US" sz="1400" b="0" i="0" kern="1200" dirty="0">
                <a:solidFill>
                  <a:schemeClr val="tx1"/>
                </a:solidFill>
                <a:effectLst/>
                <a:latin typeface="+mn-lt"/>
                <a:ea typeface="+mn-ea"/>
                <a:cs typeface="+mn-cs"/>
              </a:rPr>
              <a:t>：一种是</a:t>
            </a:r>
            <a:r>
              <a:rPr lang="en-US" altLang="zh-CN" sz="1400" b="0" i="0" kern="1200" dirty="0">
                <a:solidFill>
                  <a:schemeClr val="tx1"/>
                </a:solidFill>
                <a:effectLst/>
                <a:latin typeface="+mn-lt"/>
                <a:ea typeface="+mn-ea"/>
                <a:cs typeface="+mn-cs"/>
              </a:rPr>
              <a:t>identity mapping</a:t>
            </a:r>
            <a:r>
              <a:rPr lang="zh-CN" altLang="en-US" sz="1400" b="0" i="0" kern="1200" dirty="0">
                <a:solidFill>
                  <a:schemeClr val="tx1"/>
                </a:solidFill>
                <a:effectLst/>
                <a:latin typeface="+mn-lt"/>
                <a:ea typeface="+mn-ea"/>
                <a:cs typeface="+mn-cs"/>
              </a:rPr>
              <a:t>，指的就是图</a:t>
            </a:r>
            <a:r>
              <a:rPr lang="en-US" altLang="zh-CN" sz="1400" b="0" i="0" kern="1200" dirty="0">
                <a:solidFill>
                  <a:schemeClr val="tx1"/>
                </a:solidFill>
                <a:effectLst/>
                <a:latin typeface="+mn-lt"/>
                <a:ea typeface="+mn-ea"/>
                <a:cs typeface="+mn-cs"/>
              </a:rPr>
              <a:t>1</a:t>
            </a:r>
            <a:r>
              <a:rPr lang="zh-CN" altLang="en-US" sz="1400" b="0" i="0" kern="1200" dirty="0">
                <a:solidFill>
                  <a:schemeClr val="tx1"/>
                </a:solidFill>
                <a:effectLst/>
                <a:latin typeface="+mn-lt"/>
                <a:ea typeface="+mn-ea"/>
                <a:cs typeface="+mn-cs"/>
              </a:rPr>
              <a:t>中”弯弯的曲线”，另一种</a:t>
            </a:r>
            <a:r>
              <a:rPr lang="en-US" altLang="zh-CN" sz="1400" b="0" i="0" kern="1200" dirty="0">
                <a:solidFill>
                  <a:schemeClr val="tx1"/>
                </a:solidFill>
                <a:effectLst/>
                <a:latin typeface="+mn-lt"/>
                <a:ea typeface="+mn-ea"/>
                <a:cs typeface="+mn-cs"/>
              </a:rPr>
              <a:t>residual mapping</a:t>
            </a:r>
            <a:r>
              <a:rPr lang="zh-CN" altLang="en-US" sz="1400" b="0" i="0" kern="1200" dirty="0">
                <a:solidFill>
                  <a:schemeClr val="tx1"/>
                </a:solidFill>
                <a:effectLst/>
                <a:latin typeface="+mn-lt"/>
                <a:ea typeface="+mn-ea"/>
                <a:cs typeface="+mn-cs"/>
              </a:rPr>
              <a:t>，指的就是除了”弯弯的曲线“那部分，所以最后的输出是 </a:t>
            </a:r>
            <a:r>
              <a:rPr lang="en-US" altLang="zh-CN" sz="1400" b="0" i="0" u="none" strike="noStrike" kern="1200" dirty="0">
                <a:solidFill>
                  <a:schemeClr val="tx1"/>
                </a:solidFill>
                <a:effectLst/>
                <a:latin typeface="+mn-lt"/>
                <a:ea typeface="+mn-ea"/>
                <a:cs typeface="+mn-cs"/>
              </a:rPr>
              <a:t>y=F(x)+x</a:t>
            </a:r>
            <a:br>
              <a:rPr lang="en-US" altLang="zh-CN" dirty="0"/>
            </a:br>
            <a:r>
              <a:rPr lang="en-US" altLang="zh-CN" sz="1400" b="0" i="0" kern="1200" dirty="0">
                <a:solidFill>
                  <a:schemeClr val="tx1"/>
                </a:solidFill>
                <a:effectLst/>
                <a:latin typeface="+mn-lt"/>
                <a:ea typeface="+mn-ea"/>
                <a:cs typeface="+mn-cs"/>
              </a:rPr>
              <a:t>identity mapping</a:t>
            </a:r>
            <a:r>
              <a:rPr lang="zh-CN" altLang="en-US" sz="1400" b="0" i="0" kern="1200" dirty="0">
                <a:solidFill>
                  <a:schemeClr val="tx1"/>
                </a:solidFill>
                <a:effectLst/>
                <a:latin typeface="+mn-lt"/>
                <a:ea typeface="+mn-ea"/>
                <a:cs typeface="+mn-cs"/>
              </a:rPr>
              <a:t>顾名思义，就是指本身，也就是公式中的</a:t>
            </a:r>
            <a:r>
              <a:rPr lang="en-US" altLang="zh-CN" sz="1400" b="0" i="0" u="none" strike="noStrike" kern="1200" dirty="0">
                <a:solidFill>
                  <a:schemeClr val="tx1"/>
                </a:solidFill>
                <a:effectLst/>
                <a:latin typeface="+mn-lt"/>
                <a:ea typeface="+mn-ea"/>
                <a:cs typeface="+mn-cs"/>
              </a:rPr>
              <a:t>x</a:t>
            </a:r>
            <a:r>
              <a:rPr lang="zh-CN" altLang="en-US" sz="1400" b="0" i="0" kern="1200" dirty="0">
                <a:solidFill>
                  <a:schemeClr val="tx1"/>
                </a:solidFill>
                <a:effectLst/>
                <a:latin typeface="+mn-lt"/>
                <a:ea typeface="+mn-ea"/>
                <a:cs typeface="+mn-cs"/>
              </a:rPr>
              <a:t>，而</a:t>
            </a:r>
            <a:r>
              <a:rPr lang="en-US" altLang="zh-CN" sz="1400" b="0" i="0" kern="1200" dirty="0">
                <a:solidFill>
                  <a:schemeClr val="tx1"/>
                </a:solidFill>
                <a:effectLst/>
                <a:latin typeface="+mn-lt"/>
                <a:ea typeface="+mn-ea"/>
                <a:cs typeface="+mn-cs"/>
              </a:rPr>
              <a:t>residual mapping</a:t>
            </a:r>
            <a:r>
              <a:rPr lang="zh-CN" altLang="en-US" sz="1400" b="0" i="0" kern="1200" dirty="0">
                <a:solidFill>
                  <a:schemeClr val="tx1"/>
                </a:solidFill>
                <a:effectLst/>
                <a:latin typeface="+mn-lt"/>
                <a:ea typeface="+mn-ea"/>
                <a:cs typeface="+mn-cs"/>
              </a:rPr>
              <a:t>指的是“</a:t>
            </a:r>
            <a:r>
              <a:rPr lang="zh-CN" altLang="en-US" sz="1400" b="1" i="0" kern="1200" dirty="0">
                <a:solidFill>
                  <a:schemeClr val="tx1"/>
                </a:solidFill>
                <a:effectLst/>
                <a:latin typeface="+mn-lt"/>
                <a:ea typeface="+mn-ea"/>
                <a:cs typeface="+mn-cs"/>
              </a:rPr>
              <a:t>差</a:t>
            </a:r>
            <a:r>
              <a:rPr lang="zh-CN" altLang="en-US" sz="1400" b="0" i="0" kern="1200" dirty="0">
                <a:solidFill>
                  <a:schemeClr val="tx1"/>
                </a:solidFill>
                <a:effectLst/>
                <a:latin typeface="+mn-lt"/>
                <a:ea typeface="+mn-ea"/>
                <a:cs typeface="+mn-cs"/>
              </a:rPr>
              <a:t>”，也就是</a:t>
            </a:r>
            <a:r>
              <a:rPr lang="en-US" altLang="zh-CN" sz="1400" b="0" i="0" u="none" strike="noStrike" kern="1200" dirty="0">
                <a:solidFill>
                  <a:schemeClr val="tx1"/>
                </a:solidFill>
                <a:effectLst/>
                <a:latin typeface="+mn-lt"/>
                <a:ea typeface="+mn-ea"/>
                <a:cs typeface="+mn-cs"/>
              </a:rPr>
              <a:t>y−x</a:t>
            </a:r>
            <a:r>
              <a:rPr lang="zh-CN" altLang="en-US" sz="1400" b="0" i="0" kern="1200" dirty="0">
                <a:solidFill>
                  <a:schemeClr val="tx1"/>
                </a:solidFill>
                <a:effectLst/>
                <a:latin typeface="+mn-lt"/>
                <a:ea typeface="+mn-ea"/>
                <a:cs typeface="+mn-cs"/>
              </a:rPr>
              <a:t>，所以残差指的就是</a:t>
            </a:r>
            <a:r>
              <a:rPr lang="en-US" altLang="zh-CN" sz="1400" b="0" i="0" u="none" strike="noStrike" kern="1200" dirty="0">
                <a:solidFill>
                  <a:schemeClr val="tx1"/>
                </a:solidFill>
                <a:effectLst/>
                <a:latin typeface="+mn-lt"/>
                <a:ea typeface="+mn-ea"/>
                <a:cs typeface="+mn-cs"/>
              </a:rPr>
              <a:t>F(x) </a:t>
            </a:r>
            <a:r>
              <a:rPr lang="zh-CN" altLang="en-US" sz="1400" b="0" i="0" kern="1200" dirty="0">
                <a:solidFill>
                  <a:schemeClr val="tx1"/>
                </a:solidFill>
                <a:effectLst/>
                <a:latin typeface="+mn-lt"/>
                <a:ea typeface="+mn-ea"/>
                <a:cs typeface="+mn-cs"/>
              </a:rPr>
              <a:t>部分。 </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局部关联指的就是局部数据识别</a:t>
            </a:r>
            <a:endParaRPr lang="zh-CN" altLang="en-US" dirty="0"/>
          </a:p>
          <a:p>
            <a:r>
              <a:rPr lang="zh-CN" altLang="en-US" dirty="0"/>
              <a:t>窗口滑动值的就是滑动多大的位置得到下一个窗口</a:t>
            </a:r>
            <a:endParaRPr lang="zh-CN" altLang="en-US" dirty="0"/>
          </a:p>
          <a:p>
            <a:r>
              <a:rPr lang="zh-CN" altLang="en-US" dirty="0"/>
              <a:t>深度</a:t>
            </a:r>
            <a:r>
              <a:rPr lang="en-US" altLang="zh-CN" dirty="0"/>
              <a:t>: </a:t>
            </a:r>
            <a:r>
              <a:rPr lang="zh-CN" altLang="en-US" dirty="0"/>
              <a:t>转换次数，比如在这个页面的案例中，深度就是</a:t>
            </a:r>
            <a:r>
              <a:rPr lang="en-US" altLang="zh-CN" dirty="0"/>
              <a:t>2</a:t>
            </a:r>
            <a:endParaRPr lang="en-US" altLang="zh-CN" dirty="0"/>
          </a:p>
          <a:p>
            <a:r>
              <a:rPr lang="zh-CN" altLang="en-US" dirty="0"/>
              <a:t>步长：移动多少产生一个窗口</a:t>
            </a:r>
            <a:endParaRPr lang="zh-CN" altLang="en-US" dirty="0"/>
          </a:p>
          <a:p>
            <a:r>
              <a:rPr lang="zh-CN" altLang="en-US" dirty="0"/>
              <a:t>填充值：可选，可以在矩阵的周边添加一些扩充值</a:t>
            </a:r>
            <a:r>
              <a:rPr lang="en-US" altLang="zh-CN" dirty="0"/>
              <a:t>(</a:t>
            </a:r>
            <a:r>
              <a:rPr lang="zh-CN" altLang="en-US" dirty="0"/>
              <a:t>主要为了解决图片输入格式不规整的问题</a:t>
            </a:r>
            <a:r>
              <a:rPr lang="en-US" altLang="zh-CN" dirty="0"/>
              <a:t>)</a:t>
            </a:r>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有一个样本数据输入，数据有三个特征属性，通过两个转换层</a:t>
            </a:r>
            <a:r>
              <a:rPr lang="en-US" altLang="zh-CN"/>
              <a:t>(</a:t>
            </a:r>
            <a:r>
              <a:rPr lang="zh-CN" altLang="en-US"/>
              <a:t>隐层</a:t>
            </a:r>
            <a:r>
              <a:rPr lang="en-US" altLang="zh-CN"/>
              <a:t>)</a:t>
            </a:r>
            <a:r>
              <a:rPr lang="zh-CN" altLang="en-US"/>
              <a:t>进行数据预测转换，最终得到一个数据输出</a:t>
            </a:r>
            <a:endParaRPr lang="zh-CN" altLang="en-US"/>
          </a:p>
          <a:p>
            <a:r>
              <a:rPr lang="zh-CN" altLang="en-US"/>
              <a:t>可见层：</a:t>
            </a:r>
            <a:r>
              <a:rPr lang="en-US" altLang="zh-CN"/>
              <a:t>Input Layer</a:t>
            </a:r>
            <a:r>
              <a:rPr lang="zh-CN" altLang="en-US"/>
              <a:t>和</a:t>
            </a:r>
            <a:r>
              <a:rPr lang="en-US" altLang="zh-CN"/>
              <a:t>Ouput Layer</a:t>
            </a:r>
            <a:endParaRPr lang="en-US" altLang="zh-CN"/>
          </a:p>
          <a:p>
            <a:r>
              <a:rPr lang="zh-CN" altLang="en-US"/>
              <a:t>隐层</a:t>
            </a:r>
            <a:r>
              <a:rPr lang="en-US" altLang="zh-CN"/>
              <a:t>: Hidden Layer </a:t>
            </a:r>
            <a:r>
              <a:rPr lang="zh-CN" altLang="en-US"/>
              <a:t>中间层</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effectLst/>
                <a:sym typeface="+mn-ea"/>
              </a:rPr>
              <a:t>对于一个</a:t>
            </a:r>
            <a:r>
              <a:rPr lang="en-US" altLang="zh-CN" dirty="0">
                <a:effectLst/>
                <a:sym typeface="+mn-ea"/>
              </a:rPr>
              <a:t>1000 × 1000</a:t>
            </a:r>
            <a:r>
              <a:rPr lang="zh-CN" altLang="en-US" dirty="0">
                <a:effectLst/>
                <a:sym typeface="+mn-ea"/>
              </a:rPr>
              <a:t>的输入图像而言，如果下一个隐藏层的神经元数目为</a:t>
            </a:r>
            <a:r>
              <a:rPr lang="en-US" altLang="zh-CN" dirty="0">
                <a:effectLst/>
                <a:sym typeface="+mn-ea"/>
              </a:rPr>
              <a:t>10^6</a:t>
            </a:r>
            <a:r>
              <a:rPr lang="zh-CN" altLang="en-US" dirty="0">
                <a:effectLst/>
                <a:sym typeface="+mn-ea"/>
              </a:rPr>
              <a:t>个，采用全连接则有</a:t>
            </a:r>
            <a:r>
              <a:rPr lang="en-US" altLang="zh-CN" dirty="0">
                <a:effectLst/>
                <a:sym typeface="+mn-ea"/>
              </a:rPr>
              <a:t>1000 × 1000 × 10^6 = 10^12</a:t>
            </a:r>
            <a:r>
              <a:rPr lang="zh-CN" altLang="en-US" dirty="0">
                <a:effectLst/>
                <a:sym typeface="+mn-ea"/>
              </a:rPr>
              <a:t>个权值参数，如此数目巨大的参数几乎难以训练；而采用局部连接，隐藏层的每个神经元仅与图像中</a:t>
            </a:r>
            <a:r>
              <a:rPr lang="en-US" altLang="zh-CN" dirty="0">
                <a:effectLst/>
                <a:sym typeface="+mn-ea"/>
              </a:rPr>
              <a:t>10 × 10</a:t>
            </a:r>
            <a:r>
              <a:rPr lang="zh-CN" altLang="en-US" dirty="0">
                <a:effectLst/>
                <a:sym typeface="+mn-ea"/>
              </a:rPr>
              <a:t>的局部图像相连接，那么此时的权值参数数量为</a:t>
            </a:r>
            <a:r>
              <a:rPr lang="en-US" altLang="zh-CN" dirty="0">
                <a:effectLst/>
                <a:sym typeface="+mn-ea"/>
              </a:rPr>
              <a:t>10 × 10 × 10^6 = 10^8</a:t>
            </a:r>
            <a:r>
              <a:rPr lang="zh-CN" altLang="en-US" dirty="0">
                <a:effectLst/>
                <a:sym typeface="+mn-ea"/>
              </a:rPr>
              <a:t>，将直接减少</a:t>
            </a:r>
            <a:r>
              <a:rPr lang="en-US" altLang="zh-CN" dirty="0">
                <a:effectLst/>
                <a:sym typeface="+mn-ea"/>
              </a:rPr>
              <a:t>4</a:t>
            </a:r>
            <a:r>
              <a:rPr lang="zh-CN" altLang="en-US" dirty="0">
                <a:effectLst/>
                <a:sym typeface="+mn-ea"/>
              </a:rPr>
              <a:t>个数量级。</a:t>
            </a:r>
            <a:endParaRPr lang="zh-CN" altLang="en-US" b="0" i="0" kern="1200" dirty="0">
              <a:solidFill>
                <a:schemeClr val="tx1"/>
              </a:solidFill>
              <a:effectLst/>
              <a:latin typeface="+mn-lt"/>
              <a:ea typeface="+mn-ea"/>
              <a:cs typeface="+mn-cs"/>
            </a:endParaRPr>
          </a:p>
          <a:p>
            <a:r>
              <a:rPr lang="zh-CN" altLang="en-US" dirty="0">
                <a:effectLst/>
                <a:sym typeface="+mn-ea"/>
              </a:rPr>
              <a:t>尽管减少了几个数量级，但参数数量依然较多。能不能再进一步减少呢？能！方法就是</a:t>
            </a:r>
            <a:r>
              <a:rPr lang="zh-CN" altLang="en-US" b="1" dirty="0">
                <a:effectLst/>
                <a:sym typeface="+mn-ea"/>
              </a:rPr>
              <a:t>权值共享</a:t>
            </a:r>
            <a:r>
              <a:rPr lang="zh-CN" altLang="en-US" dirty="0">
                <a:effectLst/>
                <a:sym typeface="+mn-ea"/>
              </a:rPr>
              <a:t>。具体做法是，在局部连接中隐藏层的每一个神经元连接的是一个</a:t>
            </a:r>
            <a:r>
              <a:rPr lang="en-US" altLang="zh-CN" dirty="0">
                <a:effectLst/>
                <a:sym typeface="+mn-ea"/>
              </a:rPr>
              <a:t>10 × 10</a:t>
            </a:r>
            <a:r>
              <a:rPr lang="zh-CN" altLang="en-US" dirty="0">
                <a:effectLst/>
                <a:sym typeface="+mn-ea"/>
              </a:rPr>
              <a:t>的局部图像，因此有</a:t>
            </a:r>
            <a:r>
              <a:rPr lang="en-US" altLang="zh-CN" dirty="0">
                <a:effectLst/>
                <a:sym typeface="+mn-ea"/>
              </a:rPr>
              <a:t>10 × 10</a:t>
            </a:r>
            <a:r>
              <a:rPr lang="zh-CN" altLang="en-US" dirty="0">
                <a:effectLst/>
                <a:sym typeface="+mn-ea"/>
              </a:rPr>
              <a:t>个权值参数，</a:t>
            </a:r>
            <a:r>
              <a:rPr lang="zh-CN" altLang="en-US" b="1" dirty="0">
                <a:effectLst/>
                <a:sym typeface="+mn-ea"/>
              </a:rPr>
              <a:t>将这</a:t>
            </a:r>
            <a:r>
              <a:rPr lang="en-US" altLang="zh-CN" b="1" dirty="0">
                <a:effectLst/>
                <a:sym typeface="+mn-ea"/>
              </a:rPr>
              <a:t>10 × 10</a:t>
            </a:r>
            <a:r>
              <a:rPr lang="zh-CN" altLang="en-US" b="1" dirty="0">
                <a:effectLst/>
                <a:sym typeface="+mn-ea"/>
              </a:rPr>
              <a:t>个权值参数共享给剩下的神经元，也就是说隐藏层中</a:t>
            </a:r>
            <a:r>
              <a:rPr lang="en-US" altLang="zh-CN" b="1" dirty="0">
                <a:effectLst/>
                <a:sym typeface="+mn-ea"/>
              </a:rPr>
              <a:t>10^6</a:t>
            </a:r>
            <a:r>
              <a:rPr lang="zh-CN" altLang="en-US" b="1" dirty="0">
                <a:effectLst/>
                <a:sym typeface="+mn-ea"/>
              </a:rPr>
              <a:t>个神经元的权值参数相同</a:t>
            </a:r>
            <a:r>
              <a:rPr lang="zh-CN" altLang="en-US" dirty="0">
                <a:effectLst/>
                <a:sym typeface="+mn-ea"/>
              </a:rPr>
              <a:t>，那么此时不管隐藏层神经元的数目是多少，需要训练的参数就是这 </a:t>
            </a:r>
            <a:r>
              <a:rPr lang="en-US" altLang="zh-CN" b="1" dirty="0">
                <a:effectLst/>
                <a:sym typeface="+mn-ea"/>
              </a:rPr>
              <a:t>10 × 10</a:t>
            </a:r>
            <a:r>
              <a:rPr lang="zh-CN" altLang="en-US" b="1" dirty="0">
                <a:effectLst/>
                <a:sym typeface="+mn-ea"/>
              </a:rPr>
              <a:t>个权值参数</a:t>
            </a:r>
            <a:r>
              <a:rPr lang="zh-CN" altLang="en-US" dirty="0">
                <a:effectLst/>
                <a:sym typeface="+mn-ea"/>
              </a:rPr>
              <a:t>（也就是卷积核</a:t>
            </a:r>
            <a:r>
              <a:rPr lang="en-US" altLang="zh-CN" dirty="0">
                <a:effectLst/>
                <a:sym typeface="+mn-ea"/>
              </a:rPr>
              <a:t>(</a:t>
            </a:r>
            <a:r>
              <a:rPr lang="zh-CN" altLang="en-US" dirty="0">
                <a:effectLst/>
                <a:sym typeface="+mn-ea"/>
              </a:rPr>
              <a:t>也称滤波器</a:t>
            </a:r>
            <a:r>
              <a:rPr lang="en-US" altLang="zh-CN" dirty="0">
                <a:effectLst/>
                <a:sym typeface="+mn-ea"/>
              </a:rPr>
              <a:t>)</a:t>
            </a:r>
            <a:r>
              <a:rPr lang="zh-CN" altLang="en-US" dirty="0">
                <a:effectLst/>
                <a:sym typeface="+mn-ea"/>
              </a:rPr>
              <a:t>的大小）</a:t>
            </a:r>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a:solidFill>
                  <a:schemeClr val="tx1"/>
                </a:solidFill>
                <a:effectLst/>
                <a:latin typeface="+mn-lt"/>
                <a:ea typeface="+mn-ea"/>
                <a:cs typeface="+mn-cs"/>
              </a:rPr>
              <a:t>这大概就是</a:t>
            </a:r>
            <a:r>
              <a:rPr lang="en-US" altLang="zh-CN" sz="1400" b="0" i="0" kern="1200" dirty="0">
                <a:solidFill>
                  <a:schemeClr val="tx1"/>
                </a:solidFill>
                <a:effectLst/>
                <a:latin typeface="+mn-lt"/>
                <a:ea typeface="+mn-ea"/>
                <a:cs typeface="+mn-cs"/>
              </a:rPr>
              <a:t>CNN</a:t>
            </a:r>
            <a:r>
              <a:rPr lang="zh-CN" altLang="en-US" sz="1400" b="0" i="0" kern="1200" dirty="0">
                <a:solidFill>
                  <a:schemeClr val="tx1"/>
                </a:solidFill>
                <a:effectLst/>
                <a:latin typeface="+mn-lt"/>
                <a:ea typeface="+mn-ea"/>
                <a:cs typeface="+mn-cs"/>
              </a:rPr>
              <a:t>的一个神奇之处，尽管只有这么少的参数，依旧有出色的性能。但是，这样仅提取了图像的一种特征，如果要多提取出一些特征，可以增加多个卷积核，不同的卷积核能够得到图像的不同映射下的特征，称之为</a:t>
            </a:r>
            <a:r>
              <a:rPr lang="en-US" altLang="zh-CN" sz="1400" b="1" i="0" kern="1200" dirty="0">
                <a:solidFill>
                  <a:schemeClr val="tx1"/>
                </a:solidFill>
                <a:effectLst/>
                <a:latin typeface="+mn-lt"/>
                <a:ea typeface="+mn-ea"/>
                <a:cs typeface="+mn-cs"/>
              </a:rPr>
              <a:t>Feature Map</a:t>
            </a:r>
            <a:r>
              <a:rPr lang="zh-CN" altLang="en-US" sz="1400" b="0" i="0" kern="1200" dirty="0">
                <a:solidFill>
                  <a:schemeClr val="tx1"/>
                </a:solidFill>
                <a:effectLst/>
                <a:latin typeface="+mn-lt"/>
                <a:ea typeface="+mn-ea"/>
                <a:cs typeface="+mn-cs"/>
              </a:rPr>
              <a:t>。如果有</a:t>
            </a:r>
            <a:r>
              <a:rPr lang="en-US" altLang="zh-CN" sz="1400" b="0" i="0" kern="1200" dirty="0">
                <a:solidFill>
                  <a:schemeClr val="tx1"/>
                </a:solidFill>
                <a:effectLst/>
                <a:latin typeface="+mn-lt"/>
                <a:ea typeface="+mn-ea"/>
                <a:cs typeface="+mn-cs"/>
              </a:rPr>
              <a:t>100</a:t>
            </a:r>
            <a:r>
              <a:rPr lang="zh-CN" altLang="en-US" sz="1400" b="0" i="0" kern="1200" dirty="0">
                <a:solidFill>
                  <a:schemeClr val="tx1"/>
                </a:solidFill>
                <a:effectLst/>
                <a:latin typeface="+mn-lt"/>
                <a:ea typeface="+mn-ea"/>
                <a:cs typeface="+mn-cs"/>
              </a:rPr>
              <a:t>个卷积核，最终的权值参数也仅为</a:t>
            </a:r>
            <a:r>
              <a:rPr lang="en-US" altLang="zh-CN" sz="1400" b="0" i="0" kern="1200" dirty="0">
                <a:solidFill>
                  <a:schemeClr val="tx1"/>
                </a:solidFill>
                <a:effectLst/>
                <a:latin typeface="+mn-lt"/>
                <a:ea typeface="+mn-ea"/>
                <a:cs typeface="+mn-cs"/>
              </a:rPr>
              <a:t>100 × 100 = 10^4</a:t>
            </a:r>
            <a:r>
              <a:rPr lang="zh-CN" altLang="en-US" sz="1400" b="0" i="0" kern="1200" dirty="0">
                <a:solidFill>
                  <a:schemeClr val="tx1"/>
                </a:solidFill>
                <a:effectLst/>
                <a:latin typeface="+mn-lt"/>
                <a:ea typeface="+mn-ea"/>
                <a:cs typeface="+mn-cs"/>
              </a:rPr>
              <a:t>个而已。另外，偏置参数也是共享的，同一种滤波器共享一个。</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卷积神经网络的核心思想是：局部感受野</a:t>
            </a:r>
            <a:r>
              <a:rPr lang="en-US" altLang="zh-CN" sz="1400" b="0" i="0" kern="1200" dirty="0">
                <a:solidFill>
                  <a:schemeClr val="tx1"/>
                </a:solidFill>
                <a:effectLst/>
                <a:latin typeface="+mn-lt"/>
                <a:ea typeface="+mn-ea"/>
                <a:cs typeface="+mn-cs"/>
              </a:rPr>
              <a:t>(local field)</a:t>
            </a:r>
            <a:r>
              <a:rPr lang="zh-CN" altLang="en-US" sz="1400" b="0" i="0" kern="1200" dirty="0">
                <a:solidFill>
                  <a:schemeClr val="tx1"/>
                </a:solidFill>
                <a:effectLst/>
                <a:latin typeface="+mn-lt"/>
                <a:ea typeface="+mn-ea"/>
                <a:cs typeface="+mn-cs"/>
              </a:rPr>
              <a:t>，权值共享以及时间或空间亚采样这三种思想结合起来，获得了某种程度的位移、尺度、形变不变性</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边缘过渡不平滑</a:t>
            </a:r>
            <a:endParaRPr lang="zh-CN" altLang="en-US"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　　应对之道：采样窗口彼此重叠</a:t>
            </a:r>
            <a:endParaRPr lang="zh-CN" altLang="en-US" sz="14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前两种公式常用于全连接层</a:t>
            </a:r>
            <a:endParaRPr lang="zh-CN" altLang="en-US" dirty="0"/>
          </a:p>
          <a:p>
            <a:r>
              <a:rPr lang="zh-CN" altLang="en-US" dirty="0"/>
              <a:t>后面的在卷积层比较常用，最常用的是</a:t>
            </a:r>
            <a:r>
              <a:rPr lang="en-US" altLang="zh-CN" dirty="0" err="1"/>
              <a:t>ReLu</a:t>
            </a:r>
            <a:r>
              <a:rPr lang="zh-CN" altLang="en-US" dirty="0"/>
              <a:t>和</a:t>
            </a:r>
            <a:r>
              <a:rPr lang="en-US" altLang="zh-CN" dirty="0"/>
              <a:t>ELU</a:t>
            </a:r>
            <a:endParaRPr lang="en-US" altLang="zh-CN" dirty="0"/>
          </a:p>
          <a:p>
            <a:r>
              <a:rPr lang="en-US" altLang="zh-CN" dirty="0">
                <a:sym typeface="+mn-ea"/>
              </a:rPr>
              <a:t>Maxout</a:t>
            </a:r>
            <a:r>
              <a:rPr lang="zh-CN" altLang="en-US" dirty="0">
                <a:sym typeface="+mn-ea"/>
              </a:rPr>
              <a:t>：使用最大值来设置值</a:t>
            </a:r>
            <a:endParaRPr lang="zh-CN" altLang="en-US" dirty="0">
              <a:sym typeface="+mn-ea"/>
            </a:endParaRPr>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igmoid函数在实际梯度下降中，容易饱和和终止梯度传递。我们来解释一下，大家知道反向传播过程，依赖于计算的梯度，在一元函数中，即斜率。而在sigmoid函数图像上，大家可以很明显看到，在纵坐标接近0和1的那些位置(也就是输入信号的幅度很大的时候)，斜率都趋于0了。我们回想一下反向传播的过程，我们最后用于迭代的梯度，是由中间这些梯度值结果相乘得到的，因此如果中间的局部梯度值非常小，直接会把最终梯度结果拉近0，也就是说，残差回传的过程，因为sigmoid函数的饱和被杀死了。说个极端的情况，如果一开始初始化权重的时候，我们取值不是很恰当，而激励函数又全用的sigmoid函数，那么很有可能神经元一个不剩地饱和到无法学习，整个神经网络也根本没办法训练起来。</a:t>
            </a:r>
            <a:endParaRPr lang="zh-CN" altLang="en-US"/>
          </a:p>
          <a:p>
            <a:r>
              <a:rPr lang="zh-CN" altLang="en-US"/>
              <a:t>sigmoid函数的输出没有0中心化，这是一个比较闹心的事情，因为每一层的输出都要作为下一层的输入，而未0中心化会直接影响梯度下降，我们这么举个例子吧，如果输出的结果均值不为0，举个极端的例子，全部为正的话(例如f=wTx+b中所有x&gt;0)，那么反向传播回传到w上的梯度将要么全部为正要么全部为负(取决于f的梯度正负性)，这带来的后果是，反向传播得到的梯度用于权重更新的时候，不是平缓地迭代变化，而是类似锯齿状的突变。当然，要多说一句的是，这个缺点相对于第一个缺点，还稍微好一点，第一个缺点的后果是，很多场景下，神经网络根本没办法学习。</a:t>
            </a:r>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其中最重要的是输入层、卷积层、池化层</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 = (1-e^-2x) / (1+e^-2x)</a:t>
            </a:r>
            <a:endParaRPr lang="en-US" altLang="zh-CN"/>
          </a:p>
          <a:p>
            <a:r>
              <a:rPr lang="en-US" altLang="zh-CN"/>
              <a:t>t=e^-2x</a:t>
            </a:r>
            <a:endParaRPr lang="en-US" altLang="zh-CN"/>
          </a:p>
          <a:p>
            <a:r>
              <a:rPr lang="en-US" altLang="zh-CN"/>
              <a:t>h=1+t</a:t>
            </a:r>
            <a:endParaRPr lang="en-US" altLang="zh-CN"/>
          </a:p>
          <a:p>
            <a:r>
              <a:rPr lang="en-US" altLang="zh-CN"/>
              <a:t>df/dx = df/dh * dh/dt * dt/dx</a:t>
            </a:r>
            <a:endParaRPr lang="en-US" altLang="zh-CN"/>
          </a:p>
          <a:p>
            <a:endParaRPr lang="en-US" altLang="zh-CN"/>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人在思考的时候，起始只用其中一部分神经元，比如想问题的时候使用的是左脑，说话的时候用的是右脑。</a:t>
            </a:r>
            <a:endParaRPr lang="zh-CN" altLang="en-US"/>
          </a:p>
          <a:p>
            <a:endParaRPr lang="zh-CN" altLang="en-US"/>
          </a:p>
          <a:p>
            <a:r>
              <a:rPr lang="zh-CN" altLang="en-US"/>
              <a:t>https://www.cnblogs.com/neopenx/p/4453161.html</a:t>
            </a:r>
            <a:endParaRPr lang="zh-CN" altLang="en-US"/>
          </a:p>
          <a:p>
            <a:r>
              <a:rPr lang="zh-CN" altLang="en-US"/>
              <a:t>Machine Learning中的颠覆性研究是稀疏特征，基于数据的稀疏特征研究上，派生了Deep Learning这一分支。</a:t>
            </a:r>
            <a:endParaRPr lang="zh-CN" altLang="en-US"/>
          </a:p>
          <a:p>
            <a:endParaRPr lang="zh-CN" altLang="en-US"/>
          </a:p>
          <a:p>
            <a:r>
              <a:rPr lang="zh-CN" altLang="en-US"/>
              <a:t>稀疏性概念最早由Olshausen、Field在1997年对信号数据稀疏编码的研究中引入，并最早在卷积神经网络中得以大施拳脚。</a:t>
            </a:r>
            <a:endParaRPr lang="zh-CN" altLang="en-US"/>
          </a:p>
          <a:p>
            <a:endParaRPr lang="zh-CN" altLang="en-US"/>
          </a:p>
          <a:p>
            <a:r>
              <a:rPr lang="zh-CN" altLang="en-US"/>
              <a:t>近年来，稀疏性研究不仅在计算神经科学、机器学习领域活跃，甚至信号处理、统计学也在借鉴。</a:t>
            </a:r>
            <a:endParaRPr lang="zh-CN" altLang="en-US"/>
          </a:p>
          <a:p>
            <a:endParaRPr lang="zh-CN" altLang="en-US"/>
          </a:p>
          <a:p>
            <a:r>
              <a:rPr lang="zh-CN" altLang="en-US"/>
              <a:t>一、信息解离</a:t>
            </a:r>
            <a:endParaRPr lang="zh-CN" altLang="en-US"/>
          </a:p>
          <a:p>
            <a:r>
              <a:rPr lang="zh-CN" altLang="en-US"/>
              <a:t>当前，深度学习一个明确的目标是从数据变量中解离出关键因子。原始数据（以自然数据为主）中通常缠绕着高度密集的特征。原因</a:t>
            </a:r>
            <a:endParaRPr lang="zh-CN" altLang="en-US"/>
          </a:p>
          <a:p>
            <a:endParaRPr lang="zh-CN" altLang="en-US"/>
          </a:p>
          <a:p>
            <a:r>
              <a:rPr lang="zh-CN" altLang="en-US"/>
              <a:t>是这些特征向量是相互关联的，一个小小的关键因子可能牵扰着一堆特征，有点像蝴蝶效应，牵一发而动全身。</a:t>
            </a:r>
            <a:endParaRPr lang="zh-CN" altLang="en-US"/>
          </a:p>
          <a:p>
            <a:endParaRPr lang="zh-CN" altLang="en-US"/>
          </a:p>
          <a:p>
            <a:r>
              <a:rPr lang="zh-CN" altLang="en-US"/>
              <a:t>基于数学原理的传统机器学习手段在解离这些关联特征方面具有致命弱点。</a:t>
            </a:r>
            <a:endParaRPr lang="zh-CN" altLang="en-US"/>
          </a:p>
          <a:p>
            <a:endParaRPr lang="zh-CN" altLang="en-US"/>
          </a:p>
          <a:p>
            <a:r>
              <a:rPr lang="zh-CN" altLang="en-US"/>
              <a:t>然而，如果能够解开特征间缠绕的复杂关系，转换为稀疏特征，那么特征就有了鲁棒性（去掉了无关的噪声）。</a:t>
            </a:r>
            <a:endParaRPr lang="zh-CN" altLang="en-US"/>
          </a:p>
          <a:p>
            <a:endParaRPr lang="zh-CN" altLang="en-US"/>
          </a:p>
          <a:p>
            <a:r>
              <a:rPr lang="zh-CN" altLang="en-US"/>
              <a:t>二、线性可分性</a:t>
            </a:r>
            <a:endParaRPr lang="zh-CN" altLang="en-US"/>
          </a:p>
          <a:p>
            <a:r>
              <a:rPr lang="zh-CN" altLang="en-US"/>
              <a:t>稀疏特征有更大可能线性可分，或者对非线性映射机制有更小的依赖。因为稀疏特征处于高维的特征空间上（被自动映射了）</a:t>
            </a:r>
            <a:endParaRPr lang="zh-CN" altLang="en-US"/>
          </a:p>
          <a:p>
            <a:endParaRPr lang="zh-CN" altLang="en-US"/>
          </a:p>
          <a:p>
            <a:r>
              <a:rPr lang="zh-CN" altLang="en-US"/>
              <a:t>三、稀疏性激活函数的贡献作用</a:t>
            </a:r>
            <a:endParaRPr lang="zh-CN" altLang="en-US"/>
          </a:p>
          <a:p>
            <a:r>
              <a:rPr lang="zh-CN" altLang="en-US"/>
              <a:t>不同的输入可能包含着大小不同关键特征，使用大小可变的数据结构去做容器，则更加灵活。</a:t>
            </a:r>
            <a:endParaRPr lang="zh-CN" altLang="en-US"/>
          </a:p>
          <a:p>
            <a:endParaRPr lang="zh-CN" altLang="en-US"/>
          </a:p>
          <a:p>
            <a:r>
              <a:rPr lang="zh-CN" altLang="en-US"/>
              <a:t>假如神经元激活具有稀疏性，那么不同激活路径上：不同数量（选择性不激活）、不同功能（分布式激活），</a:t>
            </a:r>
            <a:endParaRPr lang="zh-CN" altLang="en-US"/>
          </a:p>
          <a:p>
            <a:endParaRPr lang="zh-CN" altLang="en-US"/>
          </a:p>
          <a:p>
            <a:r>
              <a:rPr lang="zh-CN" altLang="en-US"/>
              <a:t>两种可优化的结构生成的激活路径，可以更好地从有效的数据的维度上，学习到相对稀疏的特征，起到自动化解离效果。</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http://cs231n.github.io/convolutional-networks/</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https://arxiv.org/pdf/1502.01852.pdf</a:t>
            </a:r>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http://cs231n.github.io/neural-networks-2/</a:t>
            </a:r>
            <a:endParaRPr lang="zh-CN" altLang="en-US" dirty="0"/>
          </a:p>
          <a:p>
            <a:r>
              <a:rPr lang="zh-CN" altLang="en-US" dirty="0"/>
              <a:t>http://www.cs.toronto.edu/~rsalakhu/papers/srivastava14a.pdf</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robust：鲁棒性，指强壮和健壮的意思</a:t>
            </a:r>
            <a:endParaRPr lang="zh-CN" altLang="en-US" dirty="0">
              <a:sym typeface="+mn-ea"/>
            </a:endParaRPr>
          </a:p>
          <a:p>
            <a:r>
              <a:rPr lang="en-US" altLang="zh-CN" dirty="0"/>
              <a:t>Dropout</a:t>
            </a:r>
            <a:r>
              <a:rPr lang="zh-CN" altLang="en-US" dirty="0"/>
              <a:t>理解的两个方面：</a:t>
            </a:r>
            <a:endParaRPr lang="zh-CN" altLang="en-US" dirty="0"/>
          </a:p>
          <a:p>
            <a:r>
              <a:rPr lang="zh-CN" altLang="en-US" dirty="0"/>
              <a:t>   </a:t>
            </a:r>
            <a:r>
              <a:rPr lang="en-US" altLang="zh-CN" dirty="0"/>
              <a:t>1. </a:t>
            </a:r>
            <a:r>
              <a:rPr lang="zh-CN" altLang="en-US" dirty="0"/>
              <a:t>不要</a:t>
            </a:r>
            <a:r>
              <a:rPr lang="en-US" altLang="zh-CN" dirty="0"/>
              <a:t>CNN</a:t>
            </a:r>
            <a:r>
              <a:rPr lang="zh-CN" altLang="en-US" dirty="0"/>
              <a:t>具有太多的泛化能力</a:t>
            </a:r>
            <a:r>
              <a:rPr lang="en-US" altLang="zh-CN" dirty="0"/>
              <a:t>(</a:t>
            </a:r>
            <a:r>
              <a:rPr lang="zh-CN" altLang="en-US" dirty="0"/>
              <a:t>不能依赖某几个神经元</a:t>
            </a:r>
            <a:r>
              <a:rPr lang="en-US" altLang="zh-CN" dirty="0"/>
              <a:t>)</a:t>
            </a:r>
            <a:endParaRPr lang="en-US" altLang="zh-CN" dirty="0"/>
          </a:p>
          <a:p>
            <a:r>
              <a:rPr lang="en-US" altLang="zh-CN" dirty="0"/>
              <a:t>   2. </a:t>
            </a:r>
            <a:r>
              <a:rPr lang="zh-CN" altLang="en-US" dirty="0"/>
              <a:t>多次迭代结果的合并可以增加模型的准确率</a:t>
            </a:r>
            <a:r>
              <a:rPr lang="en-US" altLang="zh-CN" dirty="0"/>
              <a:t>(</a:t>
            </a:r>
            <a:r>
              <a:rPr lang="zh-CN" altLang="en-US" dirty="0"/>
              <a:t>相当于删除神经元后形成的是一个新的不同模型，多个不同模型的合并可以提高准确率</a:t>
            </a:r>
            <a:r>
              <a:rPr lang="en-US" altLang="zh-CN" dirty="0"/>
              <a:t>&lt;</a:t>
            </a:r>
            <a:r>
              <a:rPr lang="zh-CN" altLang="en-US" dirty="0"/>
              <a:t>不至于听一家之言</a:t>
            </a:r>
            <a:r>
              <a:rPr lang="en-US" altLang="zh-CN" dirty="0"/>
              <a:t>&gt;)</a:t>
            </a:r>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robust：鲁棒性，指强壮和健壮的意思</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robust：鲁棒性，指强壮和健壮的意思</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已经了解了如何使用PCA降低数据维度。在一些算法中还需要一个与之相关的预处理步骤，这个预处理过程称为白化（一些文献中也叫sphering）。举例来说，假设训练数据是图像，由于图像中相邻像素之间具有很强的相关性，所以用于训练时输入是冗余的。白化的目的就是降低输入的冗余性；更正式的说，我们希望通过白化过程使得学习算法的输入具有如下性质：(i)特征之间相关性较低；(ii)所有特征具有相同的方差。</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http://cs231n.github.io/neural-networks-2/</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m/sqrt(v)可以看做是对梯度“信噪比”（SNR）的估计，其中m是信号量，而v是噪音量。当噪音大时，步长小；噪音小时，步长大。</a:t>
            </a:r>
            <a:endParaRPr lang="zh-CN" altLang="en-US"/>
          </a:p>
          <a:p>
            <a:r>
              <a:rPr lang="zh-CN" altLang="en-US"/>
              <a:t>另外，当我们接近最优点时，噪音通常会变得很大，或者说真正的信号变得很微弱，信噪比通常会接近0，这样步长就会变得较小，从而天然起到退火效果(annealing)</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http://ufldl.stanford.edu/wiki/index.php/%E7%99%BD%E5%8C%96</a:t>
            </a:r>
            <a:endParaRPr lang="zh-CN" altLang="en-US" dirty="0"/>
          </a:p>
          <a:p>
            <a:r>
              <a:rPr lang="zh-CN" altLang="en-US" dirty="0"/>
              <a:t>http://cs231n.github.io/neural-networks-2/</a:t>
            </a:r>
            <a:endParaRPr lang="zh-CN" altLang="en-US" dirty="0"/>
          </a:p>
          <a:p>
            <a:r>
              <a:rPr lang="zh-CN" altLang="en-US" dirty="0"/>
              <a:t>https://blog.csdn.net/han_xiaoyang/article/details/50451460</a:t>
            </a:r>
            <a:endParaRPr lang="zh-CN" altLang="en-US" dirty="0"/>
          </a:p>
          <a:p>
            <a:r>
              <a:rPr lang="zh-CN" altLang="en-US" dirty="0"/>
              <a:t>WhiteKernel</a:t>
            </a:r>
            <a:endParaRPr lang="zh-CN" altLang="en-US" dirty="0"/>
          </a:p>
          <a:p>
            <a:r>
              <a:rPr lang="zh-CN" altLang="en-US" dirty="0"/>
              <a:t>先做一个</a:t>
            </a:r>
            <a:r>
              <a:rPr lang="en-US" altLang="zh-CN" dirty="0"/>
              <a:t>PCA</a:t>
            </a:r>
            <a:r>
              <a:rPr lang="zh-CN" altLang="en-US" dirty="0"/>
              <a:t>转换，然后再做一个归一化缩放</a:t>
            </a:r>
            <a:endParaRPr lang="zh-CN" altLang="en-US" dirty="0"/>
          </a:p>
          <a:p>
            <a:r>
              <a:rPr dirty="0"/>
              <a:t>最左边是49张原始图片；左起第2幅图是最3072个特征向量中最top的144个，这144个特征向量包含了绝大多数数据变量信息，而其实它们代表的是图片中低频的信息；左起第3幅图表示PCA降维操作之后的49张图片，使用上面求得的144个特征向量。我们可以观察到图片好像被蒙上了一层东西一样，模糊化了，这也就表明了我们的top144个特征向量捕捉到的都是图像的低频信息，不过我们发现图像的绝大多数信息确实被保留下来了；最右图是whitening的144个数通过乘以U.transpose()[:144,:]还原回图片的样子，有趣的是，我们发现，现在低频信息基本都被滤掉了，剩下一些高频信息被放大呈现。</a:t>
            </a:r>
            <a:endParaRPr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https://ziyubiti.github.io/2016/11/27/cnnnet/</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http://yann.lecun.com/exdb/lenet/index.html</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http://www.mamicode.com/info-detail-659517.html</a:t>
            </a:r>
            <a:endParaRPr lang="zh-CN" altLang="en-US"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《ImageNet Classification with Deep Convolutional Neural Networks》论文解读</a:t>
            </a:r>
            <a:endParaRPr lang="zh-CN" altLang="en-US"/>
          </a:p>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400" b="0" i="0" kern="1200" dirty="0">
                <a:solidFill>
                  <a:schemeClr val="tx1"/>
                </a:solidFill>
                <a:effectLst/>
                <a:latin typeface="+mn-lt"/>
                <a:ea typeface="+mn-ea"/>
                <a:cs typeface="+mn-cs"/>
              </a:rPr>
              <a:t>个人理解原理是通过正则化让激活函数的输入靠近“碗”的中间</a:t>
            </a:r>
            <a:r>
              <a:rPr lang="en-US" altLang="zh-CN" sz="1400" b="0" i="0" kern="1200" dirty="0">
                <a:solidFill>
                  <a:schemeClr val="tx1"/>
                </a:solidFill>
                <a:effectLst/>
                <a:latin typeface="+mn-lt"/>
                <a:ea typeface="+mn-ea"/>
                <a:cs typeface="+mn-cs"/>
              </a:rPr>
              <a:t>(</a:t>
            </a:r>
            <a:r>
              <a:rPr lang="zh-CN" altLang="en-US" sz="1400" b="0" i="0" kern="1200" dirty="0">
                <a:solidFill>
                  <a:schemeClr val="tx1"/>
                </a:solidFill>
                <a:effectLst/>
                <a:latin typeface="+mn-lt"/>
                <a:ea typeface="+mn-ea"/>
                <a:cs typeface="+mn-cs"/>
              </a:rPr>
              <a:t>避免饱和</a:t>
            </a:r>
            <a:r>
              <a:rPr lang="en-US" altLang="zh-CN" sz="1400" b="0" i="0" kern="1200" dirty="0">
                <a:solidFill>
                  <a:schemeClr val="tx1"/>
                </a:solidFill>
                <a:effectLst/>
                <a:latin typeface="+mn-lt"/>
                <a:ea typeface="+mn-ea"/>
                <a:cs typeface="+mn-cs"/>
              </a:rPr>
              <a:t>)</a:t>
            </a:r>
            <a:r>
              <a:rPr lang="zh-CN" altLang="en-US" sz="1400" b="0" i="0" kern="1200" dirty="0">
                <a:solidFill>
                  <a:schemeClr val="tx1"/>
                </a:solidFill>
                <a:effectLst/>
                <a:latin typeface="+mn-lt"/>
                <a:ea typeface="+mn-ea"/>
                <a:cs typeface="+mn-cs"/>
              </a:rPr>
              <a:t>，从而获得比较大的导数值。</a:t>
            </a:r>
            <a:endParaRPr lang="zh-CN" altLang="en-US" sz="1400" b="0" i="0" kern="1200" dirty="0">
              <a:solidFill>
                <a:schemeClr val="tx1"/>
              </a:solidFill>
              <a:effectLst/>
              <a:latin typeface="+mn-lt"/>
              <a:ea typeface="+mn-ea"/>
              <a:cs typeface="+mn-cs"/>
            </a:endParaRPr>
          </a:p>
          <a:p>
            <a:pPr latinLnBrk="0"/>
            <a:r>
              <a:rPr lang="zh-CN" altLang="en-US" sz="1400" b="0" i="0" kern="1200" dirty="0">
                <a:solidFill>
                  <a:schemeClr val="tx1"/>
                </a:solidFill>
                <a:effectLst/>
                <a:latin typeface="+mn-lt"/>
                <a:ea typeface="+mn-ea"/>
                <a:cs typeface="+mn-cs"/>
              </a:rPr>
              <a:t>所以从功能上说，跟</a:t>
            </a:r>
            <a:r>
              <a:rPr lang="en-US" altLang="zh-CN" sz="1400" b="0" i="0" kern="1200" dirty="0" err="1">
                <a:solidFill>
                  <a:schemeClr val="tx1"/>
                </a:solidFill>
                <a:effectLst/>
                <a:latin typeface="+mn-lt"/>
                <a:ea typeface="+mn-ea"/>
                <a:cs typeface="+mn-cs"/>
              </a:rPr>
              <a:t>ReLU</a:t>
            </a:r>
            <a:r>
              <a:rPr lang="zh-CN" altLang="en-US" sz="1400" b="0" i="0" kern="1200" dirty="0">
                <a:solidFill>
                  <a:schemeClr val="tx1"/>
                </a:solidFill>
                <a:effectLst/>
                <a:latin typeface="+mn-lt"/>
                <a:ea typeface="+mn-ea"/>
                <a:cs typeface="+mn-cs"/>
              </a:rPr>
              <a:t>是重复的。</a:t>
            </a:r>
            <a:endParaRPr lang="zh-CN" altLang="en-US" sz="1400" b="0" i="0" kern="1200" dirty="0">
              <a:solidFill>
                <a:schemeClr val="tx1"/>
              </a:solidFill>
              <a:effectLst/>
              <a:latin typeface="+mn-lt"/>
              <a:ea typeface="+mn-ea"/>
              <a:cs typeface="+mn-cs"/>
            </a:endParaRPr>
          </a:p>
          <a:p>
            <a:pPr latinLnBrk="0"/>
            <a:r>
              <a:rPr lang="zh-CN" altLang="en-US" sz="1400" b="0" i="0" kern="1200" dirty="0">
                <a:solidFill>
                  <a:schemeClr val="tx1"/>
                </a:solidFill>
                <a:effectLst/>
                <a:latin typeface="+mn-lt"/>
                <a:ea typeface="+mn-ea"/>
                <a:cs typeface="+mn-cs"/>
              </a:rPr>
              <a:t>不过作者说，从试验结果看，</a:t>
            </a:r>
            <a:r>
              <a:rPr lang="en-US" altLang="zh-CN" sz="1400" b="0" i="0" kern="1200" dirty="0">
                <a:solidFill>
                  <a:schemeClr val="tx1"/>
                </a:solidFill>
                <a:effectLst/>
                <a:latin typeface="+mn-lt"/>
                <a:ea typeface="+mn-ea"/>
                <a:cs typeface="+mn-cs"/>
              </a:rPr>
              <a:t>LRN</a:t>
            </a:r>
            <a:r>
              <a:rPr lang="zh-CN" altLang="en-US" sz="1400" b="0" i="0" kern="1200" dirty="0">
                <a:solidFill>
                  <a:schemeClr val="tx1"/>
                </a:solidFill>
                <a:effectLst/>
                <a:latin typeface="+mn-lt"/>
                <a:ea typeface="+mn-ea"/>
                <a:cs typeface="+mn-cs"/>
              </a:rPr>
              <a:t>操作可以提高网络的泛化能力，将错误率降低了大约</a:t>
            </a:r>
            <a:r>
              <a:rPr lang="en-US" altLang="zh-CN" sz="1400" b="0" i="0" kern="1200" dirty="0">
                <a:solidFill>
                  <a:schemeClr val="tx1"/>
                </a:solidFill>
                <a:effectLst/>
                <a:latin typeface="+mn-lt"/>
                <a:ea typeface="+mn-ea"/>
                <a:cs typeface="+mn-cs"/>
              </a:rPr>
              <a:t>1</a:t>
            </a:r>
            <a:r>
              <a:rPr lang="zh-CN" altLang="en-US" sz="1400" b="0" i="0" kern="1200" dirty="0">
                <a:solidFill>
                  <a:schemeClr val="tx1"/>
                </a:solidFill>
                <a:effectLst/>
                <a:latin typeface="+mn-lt"/>
                <a:ea typeface="+mn-ea"/>
                <a:cs typeface="+mn-cs"/>
              </a:rPr>
              <a:t>个百分点。</a:t>
            </a:r>
            <a:endParaRPr lang="zh-CN" altLang="en-US" sz="14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400" b="0" i="0" kern="1200" dirty="0">
                <a:solidFill>
                  <a:schemeClr val="tx1"/>
                </a:solidFill>
                <a:effectLst/>
                <a:latin typeface="+mn-lt"/>
                <a:ea typeface="+mn-ea"/>
                <a:cs typeface="+mn-cs"/>
              </a:rPr>
              <a:t>个人理解原理是通过正则化让激活函数的输入靠近“碗”的中间</a:t>
            </a:r>
            <a:r>
              <a:rPr lang="en-US" altLang="zh-CN" sz="1400" b="0" i="0" kern="1200" dirty="0">
                <a:solidFill>
                  <a:schemeClr val="tx1"/>
                </a:solidFill>
                <a:effectLst/>
                <a:latin typeface="+mn-lt"/>
                <a:ea typeface="+mn-ea"/>
                <a:cs typeface="+mn-cs"/>
              </a:rPr>
              <a:t>(</a:t>
            </a:r>
            <a:r>
              <a:rPr lang="zh-CN" altLang="en-US" sz="1400" b="0" i="0" kern="1200" dirty="0">
                <a:solidFill>
                  <a:schemeClr val="tx1"/>
                </a:solidFill>
                <a:effectLst/>
                <a:latin typeface="+mn-lt"/>
                <a:ea typeface="+mn-ea"/>
                <a:cs typeface="+mn-cs"/>
              </a:rPr>
              <a:t>避免饱和</a:t>
            </a:r>
            <a:r>
              <a:rPr lang="en-US" altLang="zh-CN" sz="1400" b="0" i="0" kern="1200" dirty="0">
                <a:solidFill>
                  <a:schemeClr val="tx1"/>
                </a:solidFill>
                <a:effectLst/>
                <a:latin typeface="+mn-lt"/>
                <a:ea typeface="+mn-ea"/>
                <a:cs typeface="+mn-cs"/>
              </a:rPr>
              <a:t>)</a:t>
            </a:r>
            <a:r>
              <a:rPr lang="zh-CN" altLang="en-US" sz="1400" b="0" i="0" kern="1200" dirty="0">
                <a:solidFill>
                  <a:schemeClr val="tx1"/>
                </a:solidFill>
                <a:effectLst/>
                <a:latin typeface="+mn-lt"/>
                <a:ea typeface="+mn-ea"/>
                <a:cs typeface="+mn-cs"/>
              </a:rPr>
              <a:t>，从而获得比较大的导数值。</a:t>
            </a:r>
            <a:endParaRPr lang="zh-CN" altLang="en-US" sz="1400" b="0" i="0" kern="1200" dirty="0">
              <a:solidFill>
                <a:schemeClr val="tx1"/>
              </a:solidFill>
              <a:effectLst/>
              <a:latin typeface="+mn-lt"/>
              <a:ea typeface="+mn-ea"/>
              <a:cs typeface="+mn-cs"/>
            </a:endParaRPr>
          </a:p>
          <a:p>
            <a:pPr latinLnBrk="0"/>
            <a:r>
              <a:rPr lang="zh-CN" altLang="en-US" sz="1400" b="0" i="0" kern="1200" dirty="0">
                <a:solidFill>
                  <a:schemeClr val="tx1"/>
                </a:solidFill>
                <a:effectLst/>
                <a:latin typeface="+mn-lt"/>
                <a:ea typeface="+mn-ea"/>
                <a:cs typeface="+mn-cs"/>
              </a:rPr>
              <a:t>所以从功能上说，跟</a:t>
            </a:r>
            <a:r>
              <a:rPr lang="en-US" altLang="zh-CN" sz="1400" b="0" i="0" kern="1200" dirty="0" err="1">
                <a:solidFill>
                  <a:schemeClr val="tx1"/>
                </a:solidFill>
                <a:effectLst/>
                <a:latin typeface="+mn-lt"/>
                <a:ea typeface="+mn-ea"/>
                <a:cs typeface="+mn-cs"/>
              </a:rPr>
              <a:t>ReLU</a:t>
            </a:r>
            <a:r>
              <a:rPr lang="zh-CN" altLang="en-US" sz="1400" b="0" i="0" kern="1200" dirty="0">
                <a:solidFill>
                  <a:schemeClr val="tx1"/>
                </a:solidFill>
                <a:effectLst/>
                <a:latin typeface="+mn-lt"/>
                <a:ea typeface="+mn-ea"/>
                <a:cs typeface="+mn-cs"/>
              </a:rPr>
              <a:t>是重复的。</a:t>
            </a:r>
            <a:endParaRPr lang="zh-CN" altLang="en-US" sz="1400" b="0" i="0" kern="1200" dirty="0">
              <a:solidFill>
                <a:schemeClr val="tx1"/>
              </a:solidFill>
              <a:effectLst/>
              <a:latin typeface="+mn-lt"/>
              <a:ea typeface="+mn-ea"/>
              <a:cs typeface="+mn-cs"/>
            </a:endParaRPr>
          </a:p>
          <a:p>
            <a:pPr latinLnBrk="0"/>
            <a:r>
              <a:rPr lang="zh-CN" altLang="en-US" sz="1400" b="0" i="0" kern="1200" dirty="0">
                <a:solidFill>
                  <a:schemeClr val="tx1"/>
                </a:solidFill>
                <a:effectLst/>
                <a:latin typeface="+mn-lt"/>
                <a:ea typeface="+mn-ea"/>
                <a:cs typeface="+mn-cs"/>
              </a:rPr>
              <a:t>不过作者说，从试验结果看，</a:t>
            </a:r>
            <a:r>
              <a:rPr lang="en-US" altLang="zh-CN" sz="1400" b="0" i="0" kern="1200" dirty="0">
                <a:solidFill>
                  <a:schemeClr val="tx1"/>
                </a:solidFill>
                <a:effectLst/>
                <a:latin typeface="+mn-lt"/>
                <a:ea typeface="+mn-ea"/>
                <a:cs typeface="+mn-cs"/>
              </a:rPr>
              <a:t>LRN</a:t>
            </a:r>
            <a:r>
              <a:rPr lang="zh-CN" altLang="en-US" sz="1400" b="0" i="0" kern="1200" dirty="0">
                <a:solidFill>
                  <a:schemeClr val="tx1"/>
                </a:solidFill>
                <a:effectLst/>
                <a:latin typeface="+mn-lt"/>
                <a:ea typeface="+mn-ea"/>
                <a:cs typeface="+mn-cs"/>
              </a:rPr>
              <a:t>操作可以提高网络的泛化能力，将错误率降低了大约</a:t>
            </a:r>
            <a:r>
              <a:rPr lang="en-US" altLang="zh-CN" sz="1400" b="0" i="0" kern="1200" dirty="0">
                <a:solidFill>
                  <a:schemeClr val="tx1"/>
                </a:solidFill>
                <a:effectLst/>
                <a:latin typeface="+mn-lt"/>
                <a:ea typeface="+mn-ea"/>
                <a:cs typeface="+mn-cs"/>
              </a:rPr>
              <a:t>1</a:t>
            </a:r>
            <a:r>
              <a:rPr lang="zh-CN" altLang="en-US" sz="1400" b="0" i="0" kern="1200" dirty="0">
                <a:solidFill>
                  <a:schemeClr val="tx1"/>
                </a:solidFill>
                <a:effectLst/>
                <a:latin typeface="+mn-lt"/>
                <a:ea typeface="+mn-ea"/>
                <a:cs typeface="+mn-cs"/>
              </a:rPr>
              <a:t>个百分点。</a:t>
            </a:r>
            <a:endParaRPr lang="zh-CN" altLang="en-US" sz="14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CONV1</a:t>
            </a:r>
            <a:r>
              <a:rPr lang="zh-CN" altLang="en-US" dirty="0"/>
              <a:t>：</a:t>
            </a:r>
            <a:r>
              <a:rPr lang="en-US" altLang="zh-CN" dirty="0"/>
              <a:t>11*11*4 --&gt; 7*7*2</a:t>
            </a:r>
            <a:endParaRPr lang="en-US" altLang="zh-CN" dirty="0"/>
          </a:p>
          <a:p>
            <a:r>
              <a:rPr lang="en-US" altLang="zh-CN" dirty="0"/>
              <a:t>CONV3</a:t>
            </a:r>
            <a:r>
              <a:rPr lang="zh-CN" altLang="en-US" dirty="0"/>
              <a:t>、</a:t>
            </a:r>
            <a:r>
              <a:rPr lang="en-US" altLang="zh-CN" dirty="0"/>
              <a:t>4</a:t>
            </a:r>
            <a:r>
              <a:rPr lang="zh-CN" altLang="en-US" dirty="0"/>
              <a:t>、</a:t>
            </a:r>
            <a:r>
              <a:rPr lang="en-US" altLang="zh-CN" dirty="0"/>
              <a:t>5</a:t>
            </a:r>
            <a:r>
              <a:rPr lang="zh-CN" altLang="en-US" dirty="0"/>
              <a:t>：减少</a:t>
            </a:r>
            <a:r>
              <a:rPr lang="en-US" altLang="zh-CN" dirty="0"/>
              <a:t>filter</a:t>
            </a:r>
            <a:r>
              <a:rPr lang="zh-CN" altLang="en-US" dirty="0"/>
              <a:t>个数，使用</a:t>
            </a:r>
            <a:r>
              <a:rPr lang="en-US" altLang="zh-CN" dirty="0"/>
              <a:t>384</a:t>
            </a:r>
            <a:r>
              <a:rPr lang="zh-CN" altLang="en-US" dirty="0"/>
              <a:t>、</a:t>
            </a:r>
            <a:r>
              <a:rPr lang="en-US" altLang="zh-CN" dirty="0"/>
              <a:t>384</a:t>
            </a:r>
            <a:r>
              <a:rPr lang="zh-CN" altLang="en-US" dirty="0"/>
              <a:t>、</a:t>
            </a:r>
            <a:r>
              <a:rPr lang="en-US" altLang="zh-CN" dirty="0"/>
              <a:t>256</a:t>
            </a:r>
            <a:r>
              <a:rPr lang="zh-CN" altLang="en-US" dirty="0"/>
              <a:t>替换原来的</a:t>
            </a:r>
            <a:r>
              <a:rPr lang="en-US" altLang="zh-CN" dirty="0"/>
              <a:t>512</a:t>
            </a:r>
            <a:r>
              <a:rPr lang="zh-CN" altLang="en-US" dirty="0"/>
              <a:t>、</a:t>
            </a:r>
            <a:r>
              <a:rPr lang="en-US" altLang="zh-CN" dirty="0"/>
              <a:t>1024</a:t>
            </a:r>
            <a:r>
              <a:rPr lang="zh-CN" altLang="en-US" dirty="0"/>
              <a:t>、</a:t>
            </a:r>
            <a:r>
              <a:rPr lang="en-US" altLang="zh-CN" dirty="0"/>
              <a:t>512</a:t>
            </a:r>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https://unsplash.com/search/photos/small-cat</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https://www.cnblogs.com/Allen-rg/p/5833919.html</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http://ufldl.stanford.edu/wiki/index.php/%E7%99%BD%E5%8C%96</a:t>
            </a:r>
            <a:endParaRPr lang="zh-CN" altLang="en-US" dirty="0"/>
          </a:p>
          <a:p>
            <a:r>
              <a:rPr lang="zh-CN" altLang="en-US" dirty="0">
                <a:sym typeface="+mn-ea"/>
              </a:rPr>
              <a:t>http://cs231n.github.io/neural-networks-2/</a:t>
            </a:r>
            <a:endParaRPr lang="zh-CN" altLang="en-US" dirty="0"/>
          </a:p>
          <a:p>
            <a:r>
              <a:rPr lang="zh-CN" altLang="en-US" dirty="0">
                <a:sym typeface="+mn-ea"/>
              </a:rPr>
              <a:t>https://blog.csdn.net/han_xiaoyang/article/details/50451460</a:t>
            </a:r>
            <a:endParaRPr lang="zh-CN" altLang="en-US" dirty="0"/>
          </a:p>
          <a:p>
            <a:r>
              <a:rPr lang="zh-CN" altLang="en-US" dirty="0">
                <a:sym typeface="+mn-ea"/>
              </a:rPr>
              <a:t>WhiteKernel</a:t>
            </a:r>
            <a:endParaRPr lang="zh-CN" altLang="en-US" dirty="0"/>
          </a:p>
          <a:p>
            <a:r>
              <a:rPr lang="zh-CN" altLang="en-US" dirty="0">
                <a:sym typeface="+mn-ea"/>
              </a:rPr>
              <a:t>先做一个</a:t>
            </a:r>
            <a:r>
              <a:rPr lang="en-US" altLang="zh-CN" dirty="0">
                <a:sym typeface="+mn-ea"/>
              </a:rPr>
              <a:t>PCA</a:t>
            </a:r>
            <a:r>
              <a:rPr lang="zh-CN" altLang="en-US" dirty="0">
                <a:sym typeface="+mn-ea"/>
              </a:rPr>
              <a:t>转换，然后再做一个归一化缩放</a:t>
            </a:r>
            <a:endParaRPr lang="zh-CN" altLang="en-US" dirty="0"/>
          </a:p>
          <a:p>
            <a:r>
              <a:rPr dirty="0">
                <a:sym typeface="+mn-ea"/>
              </a:rPr>
              <a:t>最左边是49张原始图片；左起第2幅图是最3072个特征向量中最top的144个，这144个特征向量包含了绝大多数数据变量信息，而其实它们代表的是图片中低频的信息；左起第3幅图表示PCA降维操作之后的49张图片，使用上面求得的144个特征向量。我们可以观察到图片好像被蒙上了一层东西一样，模糊化了，这也就表明了我们的top144个特征向量捕捉到的都是图像的低频信息，不过我们发现图像的绝大多数信息确实被保留下来了；最右图是whitening的144个数通过乘以U.transpose()[:144,:]还原回图片的样子，有趣的是，我们发现，现在低频信息基本都被滤掉了，剩下一些高频信息被放大呈现。</a:t>
            </a:r>
            <a:endParaRPr lang="zh-CN" altLang="en-US"/>
          </a:p>
        </p:txBody>
      </p:sp>
      <p:sp>
        <p:nvSpPr>
          <p:cNvPr id="4" name="灯片编号占位符 3"/>
          <p:cNvSpPr>
            <a:spLocks noGrp="1"/>
          </p:cNvSpPr>
          <p:nvPr>
            <p:ph type="sldNum" sz="quarter" idx="5"/>
          </p:nvPr>
        </p:nvSpPr>
        <p:spPr/>
        <p:txBody>
          <a:bodyPr/>
          <a:p>
            <a:fld id="{C9891312-D7D7-4555-9598-3C8B25654954}"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en-US" dirty="0"/>
              <a:t>采用上面的模块有一个大问题是在卷积层顶端由于滤波器太多，即使是</a:t>
            </a:r>
            <a:r>
              <a:rPr lang="en-US" altLang="zh-CN" dirty="0"/>
              <a:t>5x5</a:t>
            </a:r>
            <a:r>
              <a:rPr lang="zh-CN" altLang="en-US" dirty="0"/>
              <a:t>的卷积都会让计算开销过分昂贵。当</a:t>
            </a:r>
            <a:r>
              <a:rPr lang="en-US" altLang="zh-CN" dirty="0"/>
              <a:t>pooling</a:t>
            </a:r>
            <a:r>
              <a:rPr lang="zh-CN" altLang="en-US" dirty="0"/>
              <a:t>单元加入之后这个问题更加明显： 输出滤波器的数量等于前一步中滤波器的数量。</a:t>
            </a:r>
            <a:r>
              <a:rPr lang="en-US" altLang="zh-CN" dirty="0"/>
              <a:t>pooling</a:t>
            </a:r>
            <a:r>
              <a:rPr lang="zh-CN" altLang="en-US" dirty="0"/>
              <a:t>层的输出和卷积层的输出融合会导致输出数量逐步增长。即使这个架构可能包含了最优的稀疏结构， 还是会非常没有效率，导致计算没经过几步就崩溃。 </a:t>
            </a:r>
            <a:endParaRPr lang="en-US" altLang="zh-CN" dirty="0"/>
          </a:p>
          <a:p>
            <a:endParaRPr lang="en-US" altLang="zh-CN" dirty="0"/>
          </a:p>
          <a:p>
            <a:r>
              <a:rPr lang="zh-CN" altLang="en-US" sz="1400" b="0" i="0" kern="1200" dirty="0">
                <a:solidFill>
                  <a:schemeClr val="tx1"/>
                </a:solidFill>
                <a:effectLst/>
                <a:latin typeface="+mn-lt"/>
                <a:ea typeface="+mn-ea"/>
                <a:cs typeface="+mn-cs"/>
              </a:rPr>
              <a:t>技术上的做法是，保持低层为传统卷积方式不变，只在较高的层开始用</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 </a:t>
            </a:r>
            <a:br>
              <a:rPr lang="zh-CN" altLang="en-US" dirty="0"/>
            </a:br>
            <a:r>
              <a:rPr lang="zh-CN" altLang="en-US" sz="1400" b="0" i="0" kern="1200" dirty="0">
                <a:solidFill>
                  <a:schemeClr val="tx1"/>
                </a:solidFill>
                <a:effectLst/>
                <a:latin typeface="+mn-lt"/>
                <a:ea typeface="+mn-ea"/>
                <a:cs typeface="+mn-cs"/>
              </a:rPr>
              <a:t>这种架构的两个主要优点：一是允许显著增加每一步的单元数目，计算复杂性不会不受控制。降维的普遍使用能保护最后一步到下一层的大量输入滤波器，在对它们 用大的</a:t>
            </a:r>
            <a:r>
              <a:rPr lang="en-US" altLang="zh-CN" sz="1400" b="0" i="0" kern="1200" dirty="0">
                <a:solidFill>
                  <a:schemeClr val="tx1"/>
                </a:solidFill>
                <a:effectLst/>
                <a:latin typeface="+mn-lt"/>
                <a:ea typeface="+mn-ea"/>
                <a:cs typeface="+mn-cs"/>
              </a:rPr>
              <a:t>patch size</a:t>
            </a:r>
            <a:r>
              <a:rPr lang="zh-CN" altLang="en-US" sz="1400" b="0" i="0" kern="1200" dirty="0">
                <a:solidFill>
                  <a:schemeClr val="tx1"/>
                </a:solidFill>
                <a:effectLst/>
                <a:latin typeface="+mn-lt"/>
                <a:ea typeface="+mn-ea"/>
                <a:cs typeface="+mn-cs"/>
              </a:rPr>
              <a:t>卷积前首先降维。二是视觉信息在不同的尺度上进行处理然后聚合，这样下一步可以同时从不同尺度提取特征。 </a:t>
            </a:r>
            <a:br>
              <a:rPr lang="zh-CN" altLang="en-US" dirty="0"/>
            </a:br>
            <a:r>
              <a:rPr lang="zh-CN" altLang="en-US" sz="1400" b="0" i="0" kern="1200" dirty="0">
                <a:solidFill>
                  <a:schemeClr val="tx1"/>
                </a:solidFill>
                <a:effectLst/>
                <a:latin typeface="+mn-lt"/>
                <a:ea typeface="+mn-ea"/>
                <a:cs typeface="+mn-cs"/>
              </a:rPr>
              <a:t>采用了</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模块的网络要比没有采用</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模块的同样架构的网络快</a:t>
            </a:r>
            <a:r>
              <a:rPr lang="en-US" altLang="zh-CN" sz="1400" b="0" i="0" kern="1200" dirty="0">
                <a:solidFill>
                  <a:schemeClr val="tx1"/>
                </a:solidFill>
                <a:effectLst/>
                <a:latin typeface="+mn-lt"/>
                <a:ea typeface="+mn-ea"/>
                <a:cs typeface="+mn-cs"/>
              </a:rPr>
              <a:t>2~3</a:t>
            </a:r>
            <a:r>
              <a:rPr lang="zh-CN" altLang="en-US" sz="1400" b="0" i="0" kern="1200" dirty="0">
                <a:solidFill>
                  <a:schemeClr val="tx1"/>
                </a:solidFill>
                <a:effectLst/>
                <a:latin typeface="+mn-lt"/>
                <a:ea typeface="+mn-ea"/>
                <a:cs typeface="+mn-cs"/>
              </a:rPr>
              <a:t>倍。</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dirty="0">
                <a:sym typeface="+mn-ea"/>
              </a:rPr>
              <a:t># The total loss used by the inception net during training.total_loss = real_loss + 0.3 * aux_loss_1 + 0.3 * aux_loss_2</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400" b="0" i="0" kern="1200" dirty="0">
                <a:solidFill>
                  <a:schemeClr val="tx1"/>
                </a:solidFill>
                <a:effectLst/>
                <a:latin typeface="+mn-lt"/>
                <a:ea typeface="+mn-ea"/>
                <a:cs typeface="+mn-cs"/>
              </a:rPr>
              <a:t>总体结构： </a:t>
            </a:r>
            <a:br>
              <a:rPr lang="zh-CN" altLang="en-US" dirty="0"/>
            </a:br>
            <a:r>
              <a:rPr lang="en-US" altLang="zh-CN" sz="1400" b="0" i="0" kern="1200" dirty="0">
                <a:solidFill>
                  <a:schemeClr val="tx1"/>
                </a:solidFill>
                <a:effectLst/>
                <a:latin typeface="+mn-lt"/>
                <a:ea typeface="+mn-ea"/>
                <a:cs typeface="+mn-cs"/>
              </a:rPr>
              <a:t>1.</a:t>
            </a:r>
            <a:r>
              <a:rPr lang="zh-CN" altLang="en-US" sz="1400" b="0" i="0" kern="1200" dirty="0">
                <a:solidFill>
                  <a:schemeClr val="tx1"/>
                </a:solidFill>
                <a:effectLst/>
                <a:latin typeface="+mn-lt"/>
                <a:ea typeface="+mn-ea"/>
                <a:cs typeface="+mn-cs"/>
              </a:rPr>
              <a:t>包括</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模块的所有卷积，都用了修正线性单元（</a:t>
            </a:r>
            <a:r>
              <a:rPr lang="en-US" altLang="zh-CN" sz="1400" b="0" i="0" kern="1200" dirty="0" err="1">
                <a:solidFill>
                  <a:schemeClr val="tx1"/>
                </a:solidFill>
                <a:effectLst/>
                <a:latin typeface="+mn-lt"/>
                <a:ea typeface="+mn-ea"/>
                <a:cs typeface="+mn-cs"/>
              </a:rPr>
              <a:t>ReLU</a:t>
            </a:r>
            <a:r>
              <a:rPr lang="zh-CN" altLang="en-US" sz="1400" b="0" i="0" kern="1200" dirty="0">
                <a:solidFill>
                  <a:schemeClr val="tx1"/>
                </a:solidFill>
                <a:effectLst/>
                <a:latin typeface="+mn-lt"/>
                <a:ea typeface="+mn-ea"/>
                <a:cs typeface="+mn-cs"/>
              </a:rPr>
              <a:t>）； </a:t>
            </a:r>
            <a:br>
              <a:rPr lang="zh-CN" altLang="en-US" dirty="0"/>
            </a:br>
            <a:r>
              <a:rPr lang="en-US" altLang="zh-CN" sz="1400" b="0" i="0" kern="1200" dirty="0">
                <a:solidFill>
                  <a:schemeClr val="tx1"/>
                </a:solidFill>
                <a:effectLst/>
                <a:latin typeface="+mn-lt"/>
                <a:ea typeface="+mn-ea"/>
                <a:cs typeface="+mn-cs"/>
              </a:rPr>
              <a:t>2.</a:t>
            </a:r>
            <a:r>
              <a:rPr lang="zh-CN" altLang="en-US" sz="1400" b="0" i="0" kern="1200" dirty="0">
                <a:solidFill>
                  <a:schemeClr val="tx1"/>
                </a:solidFill>
                <a:effectLst/>
                <a:latin typeface="+mn-lt"/>
                <a:ea typeface="+mn-ea"/>
                <a:cs typeface="+mn-cs"/>
              </a:rPr>
              <a:t>网络的感受野大小是</a:t>
            </a:r>
            <a:r>
              <a:rPr lang="en-US" altLang="zh-CN" sz="1400" b="0" i="0" kern="1200" dirty="0">
                <a:solidFill>
                  <a:schemeClr val="tx1"/>
                </a:solidFill>
                <a:effectLst/>
                <a:latin typeface="+mn-lt"/>
                <a:ea typeface="+mn-ea"/>
                <a:cs typeface="+mn-cs"/>
              </a:rPr>
              <a:t>224x224</a:t>
            </a:r>
            <a:r>
              <a:rPr lang="zh-CN" altLang="en-US" sz="1400" b="0" i="0" kern="1200" dirty="0">
                <a:solidFill>
                  <a:schemeClr val="tx1"/>
                </a:solidFill>
                <a:effectLst/>
                <a:latin typeface="+mn-lt"/>
                <a:ea typeface="+mn-ea"/>
                <a:cs typeface="+mn-cs"/>
              </a:rPr>
              <a:t>，采用</a:t>
            </a:r>
            <a:r>
              <a:rPr lang="en-US" altLang="zh-CN" sz="1400" b="0" i="0" kern="1200" dirty="0">
                <a:solidFill>
                  <a:schemeClr val="tx1"/>
                </a:solidFill>
                <a:effectLst/>
                <a:latin typeface="+mn-lt"/>
                <a:ea typeface="+mn-ea"/>
                <a:cs typeface="+mn-cs"/>
              </a:rPr>
              <a:t>RGB</a:t>
            </a:r>
            <a:r>
              <a:rPr lang="zh-CN" altLang="en-US" sz="1400" b="0" i="0" kern="1200" dirty="0">
                <a:solidFill>
                  <a:schemeClr val="tx1"/>
                </a:solidFill>
                <a:effectLst/>
                <a:latin typeface="+mn-lt"/>
                <a:ea typeface="+mn-ea"/>
                <a:cs typeface="+mn-cs"/>
              </a:rPr>
              <a:t>彩色通道，且减去均值； </a:t>
            </a:r>
            <a:br>
              <a:rPr lang="zh-CN" altLang="en-US" dirty="0"/>
            </a:br>
            <a:r>
              <a:rPr lang="en-US" altLang="zh-CN" sz="1400" b="0" i="0" kern="1200" dirty="0">
                <a:solidFill>
                  <a:schemeClr val="tx1"/>
                </a:solidFill>
                <a:effectLst/>
                <a:latin typeface="+mn-lt"/>
                <a:ea typeface="+mn-ea"/>
                <a:cs typeface="+mn-cs"/>
              </a:rPr>
              <a:t>3.#3x3 reduce</a:t>
            </a:r>
            <a:r>
              <a:rPr lang="zh-CN" altLang="en-US" sz="1400" b="0" i="0" kern="1200" dirty="0">
                <a:solidFill>
                  <a:schemeClr val="tx1"/>
                </a:solidFill>
                <a:effectLst/>
                <a:latin typeface="+mn-lt"/>
                <a:ea typeface="+mn-ea"/>
                <a:cs typeface="+mn-cs"/>
              </a:rPr>
              <a:t>和</a:t>
            </a:r>
            <a:r>
              <a:rPr lang="en-US" altLang="zh-CN" sz="1400" b="0" i="0" kern="1200" dirty="0">
                <a:solidFill>
                  <a:schemeClr val="tx1"/>
                </a:solidFill>
                <a:effectLst/>
                <a:latin typeface="+mn-lt"/>
                <a:ea typeface="+mn-ea"/>
                <a:cs typeface="+mn-cs"/>
              </a:rPr>
              <a:t>#5x5 reduce</a:t>
            </a:r>
            <a:r>
              <a:rPr lang="zh-CN" altLang="en-US" sz="1400" b="0" i="0" kern="1200" dirty="0">
                <a:solidFill>
                  <a:schemeClr val="tx1"/>
                </a:solidFill>
                <a:effectLst/>
                <a:latin typeface="+mn-lt"/>
                <a:ea typeface="+mn-ea"/>
                <a:cs typeface="+mn-cs"/>
              </a:rPr>
              <a:t>分别表示</a:t>
            </a:r>
            <a:r>
              <a:rPr lang="en-US" altLang="zh-CN" sz="1400" b="0" i="0" kern="1200" dirty="0">
                <a:solidFill>
                  <a:schemeClr val="tx1"/>
                </a:solidFill>
                <a:effectLst/>
                <a:latin typeface="+mn-lt"/>
                <a:ea typeface="+mn-ea"/>
                <a:cs typeface="+mn-cs"/>
              </a:rPr>
              <a:t>3x3</a:t>
            </a:r>
            <a:r>
              <a:rPr lang="zh-CN" altLang="en-US" sz="1400" b="0" i="0" kern="1200" dirty="0">
                <a:solidFill>
                  <a:schemeClr val="tx1"/>
                </a:solidFill>
                <a:effectLst/>
                <a:latin typeface="+mn-lt"/>
                <a:ea typeface="+mn-ea"/>
                <a:cs typeface="+mn-cs"/>
              </a:rPr>
              <a:t>和</a:t>
            </a:r>
            <a:r>
              <a:rPr lang="en-US" altLang="zh-CN" sz="1400" b="0" i="0" kern="1200" dirty="0">
                <a:solidFill>
                  <a:schemeClr val="tx1"/>
                </a:solidFill>
                <a:effectLst/>
                <a:latin typeface="+mn-lt"/>
                <a:ea typeface="+mn-ea"/>
                <a:cs typeface="+mn-cs"/>
              </a:rPr>
              <a:t>5x5</a:t>
            </a:r>
            <a:r>
              <a:rPr lang="zh-CN" altLang="en-US" sz="1400" b="0" i="0" kern="1200" dirty="0">
                <a:solidFill>
                  <a:schemeClr val="tx1"/>
                </a:solidFill>
                <a:effectLst/>
                <a:latin typeface="+mn-lt"/>
                <a:ea typeface="+mn-ea"/>
                <a:cs typeface="+mn-cs"/>
              </a:rPr>
              <a:t>的卷积前缩减层中</a:t>
            </a:r>
            <a:r>
              <a:rPr lang="en-US" altLang="zh-CN" sz="1400" b="0" i="0" kern="1200" dirty="0">
                <a:solidFill>
                  <a:schemeClr val="tx1"/>
                </a:solidFill>
                <a:effectLst/>
                <a:latin typeface="+mn-lt"/>
                <a:ea typeface="+mn-ea"/>
                <a:cs typeface="+mn-cs"/>
              </a:rPr>
              <a:t>1x1</a:t>
            </a:r>
            <a:r>
              <a:rPr lang="zh-CN" altLang="en-US" sz="1400" b="0" i="0" kern="1200" dirty="0">
                <a:solidFill>
                  <a:schemeClr val="tx1"/>
                </a:solidFill>
                <a:effectLst/>
                <a:latin typeface="+mn-lt"/>
                <a:ea typeface="+mn-ea"/>
                <a:cs typeface="+mn-cs"/>
              </a:rPr>
              <a:t>滤波器的个数；</a:t>
            </a:r>
            <a:r>
              <a:rPr lang="en-US" altLang="zh-CN" sz="1400" b="0" i="0" kern="1200" dirty="0">
                <a:solidFill>
                  <a:schemeClr val="tx1"/>
                </a:solidFill>
                <a:effectLst/>
                <a:latin typeface="+mn-lt"/>
                <a:ea typeface="+mn-ea"/>
                <a:cs typeface="+mn-cs"/>
              </a:rPr>
              <a:t>pool </a:t>
            </a:r>
            <a:r>
              <a:rPr lang="en-US" altLang="zh-CN" sz="1400" b="0" i="0" kern="1200" dirty="0" err="1">
                <a:solidFill>
                  <a:schemeClr val="tx1"/>
                </a:solidFill>
                <a:effectLst/>
                <a:latin typeface="+mn-lt"/>
                <a:ea typeface="+mn-ea"/>
                <a:cs typeface="+mn-cs"/>
              </a:rPr>
              <a:t>proj</a:t>
            </a:r>
            <a:r>
              <a:rPr lang="zh-CN" altLang="en-US" sz="1400" b="0" i="0" kern="1200" dirty="0">
                <a:solidFill>
                  <a:schemeClr val="tx1"/>
                </a:solidFill>
                <a:effectLst/>
                <a:latin typeface="+mn-lt"/>
                <a:ea typeface="+mn-ea"/>
                <a:cs typeface="+mn-cs"/>
              </a:rPr>
              <a:t>表示嵌入的</a:t>
            </a:r>
            <a:r>
              <a:rPr lang="en-US" altLang="zh-CN" sz="1400" b="0" i="0" kern="1200" dirty="0">
                <a:solidFill>
                  <a:schemeClr val="tx1"/>
                </a:solidFill>
                <a:effectLst/>
                <a:latin typeface="+mn-lt"/>
                <a:ea typeface="+mn-ea"/>
                <a:cs typeface="+mn-cs"/>
              </a:rPr>
              <a:t>max-pooling</a:t>
            </a:r>
            <a:r>
              <a:rPr lang="zh-CN" altLang="en-US" sz="1400" b="0" i="0" kern="1200" dirty="0">
                <a:solidFill>
                  <a:schemeClr val="tx1"/>
                </a:solidFill>
                <a:effectLst/>
                <a:latin typeface="+mn-lt"/>
                <a:ea typeface="+mn-ea"/>
                <a:cs typeface="+mn-cs"/>
              </a:rPr>
              <a:t>之后的投影层中</a:t>
            </a:r>
            <a:r>
              <a:rPr lang="en-US" altLang="zh-CN" sz="1400" b="0" i="0" kern="1200" dirty="0">
                <a:solidFill>
                  <a:schemeClr val="tx1"/>
                </a:solidFill>
                <a:effectLst/>
                <a:latin typeface="+mn-lt"/>
                <a:ea typeface="+mn-ea"/>
                <a:cs typeface="+mn-cs"/>
              </a:rPr>
              <a:t>1x1</a:t>
            </a:r>
            <a:r>
              <a:rPr lang="zh-CN" altLang="en-US" sz="1400" b="0" i="0" kern="1200" dirty="0">
                <a:solidFill>
                  <a:schemeClr val="tx1"/>
                </a:solidFill>
                <a:effectLst/>
                <a:latin typeface="+mn-lt"/>
                <a:ea typeface="+mn-ea"/>
                <a:cs typeface="+mn-cs"/>
              </a:rPr>
              <a:t>滤波器的个数；缩减层和投影层都要用</a:t>
            </a:r>
            <a:r>
              <a:rPr lang="en-US" altLang="zh-CN" sz="1400" b="0" i="0" kern="1200" dirty="0" err="1">
                <a:solidFill>
                  <a:schemeClr val="tx1"/>
                </a:solidFill>
                <a:effectLst/>
                <a:latin typeface="+mn-lt"/>
                <a:ea typeface="+mn-ea"/>
                <a:cs typeface="+mn-cs"/>
              </a:rPr>
              <a:t>ReLU</a:t>
            </a:r>
            <a:r>
              <a:rPr lang="zh-CN" altLang="en-US" sz="1400" b="0" i="0" kern="1200" dirty="0">
                <a:solidFill>
                  <a:schemeClr val="tx1"/>
                </a:solidFill>
                <a:effectLst/>
                <a:latin typeface="+mn-lt"/>
                <a:ea typeface="+mn-ea"/>
                <a:cs typeface="+mn-cs"/>
              </a:rPr>
              <a:t>； </a:t>
            </a:r>
            <a:br>
              <a:rPr lang="zh-CN" altLang="en-US" dirty="0"/>
            </a:br>
            <a:r>
              <a:rPr lang="en-US" altLang="zh-CN" sz="1400" b="0" i="0" kern="1200" dirty="0">
                <a:solidFill>
                  <a:schemeClr val="tx1"/>
                </a:solidFill>
                <a:effectLst/>
                <a:latin typeface="+mn-lt"/>
                <a:ea typeface="+mn-ea"/>
                <a:cs typeface="+mn-cs"/>
              </a:rPr>
              <a:t>4.</a:t>
            </a:r>
            <a:r>
              <a:rPr lang="zh-CN" altLang="en-US" sz="1400" b="0" i="0" kern="1200" dirty="0">
                <a:solidFill>
                  <a:schemeClr val="tx1"/>
                </a:solidFill>
                <a:effectLst/>
                <a:latin typeface="+mn-lt"/>
                <a:ea typeface="+mn-ea"/>
                <a:cs typeface="+mn-cs"/>
              </a:rPr>
              <a:t>网络包含</a:t>
            </a:r>
            <a:r>
              <a:rPr lang="en-US" altLang="zh-CN" sz="1400" b="0" i="0" kern="1200" dirty="0">
                <a:solidFill>
                  <a:schemeClr val="tx1"/>
                </a:solidFill>
                <a:effectLst/>
                <a:latin typeface="+mn-lt"/>
                <a:ea typeface="+mn-ea"/>
                <a:cs typeface="+mn-cs"/>
              </a:rPr>
              <a:t>22</a:t>
            </a:r>
            <a:r>
              <a:rPr lang="zh-CN" altLang="en-US" sz="1400" b="0" i="0" kern="1200" dirty="0">
                <a:solidFill>
                  <a:schemeClr val="tx1"/>
                </a:solidFill>
                <a:effectLst/>
                <a:latin typeface="+mn-lt"/>
                <a:ea typeface="+mn-ea"/>
                <a:cs typeface="+mn-cs"/>
              </a:rPr>
              <a:t>个带参数的层（如果考虑</a:t>
            </a:r>
            <a:r>
              <a:rPr lang="en-US" altLang="zh-CN" sz="1400" b="0" i="0" kern="1200" dirty="0">
                <a:solidFill>
                  <a:schemeClr val="tx1"/>
                </a:solidFill>
                <a:effectLst/>
                <a:latin typeface="+mn-lt"/>
                <a:ea typeface="+mn-ea"/>
                <a:cs typeface="+mn-cs"/>
              </a:rPr>
              <a:t>pooling</a:t>
            </a:r>
            <a:r>
              <a:rPr lang="zh-CN" altLang="en-US" sz="1400" b="0" i="0" kern="1200" dirty="0">
                <a:solidFill>
                  <a:schemeClr val="tx1"/>
                </a:solidFill>
                <a:effectLst/>
                <a:latin typeface="+mn-lt"/>
                <a:ea typeface="+mn-ea"/>
                <a:cs typeface="+mn-cs"/>
              </a:rPr>
              <a:t>层就是</a:t>
            </a:r>
            <a:r>
              <a:rPr lang="en-US" altLang="zh-CN" sz="1400" b="0" i="0" kern="1200" dirty="0">
                <a:solidFill>
                  <a:schemeClr val="tx1"/>
                </a:solidFill>
                <a:effectLst/>
                <a:latin typeface="+mn-lt"/>
                <a:ea typeface="+mn-ea"/>
                <a:cs typeface="+mn-cs"/>
              </a:rPr>
              <a:t>27</a:t>
            </a:r>
            <a:r>
              <a:rPr lang="zh-CN" altLang="en-US" sz="1400" b="0" i="0" kern="1200" dirty="0">
                <a:solidFill>
                  <a:schemeClr val="tx1"/>
                </a:solidFill>
                <a:effectLst/>
                <a:latin typeface="+mn-lt"/>
                <a:ea typeface="+mn-ea"/>
                <a:cs typeface="+mn-cs"/>
              </a:rPr>
              <a:t>层），独立成块的层总共有约有</a:t>
            </a:r>
            <a:r>
              <a:rPr lang="en-US" altLang="zh-CN" sz="1400" b="0" i="0" kern="1200" dirty="0">
                <a:solidFill>
                  <a:schemeClr val="tx1"/>
                </a:solidFill>
                <a:effectLst/>
                <a:latin typeface="+mn-lt"/>
                <a:ea typeface="+mn-ea"/>
                <a:cs typeface="+mn-cs"/>
              </a:rPr>
              <a:t>100</a:t>
            </a:r>
            <a:r>
              <a:rPr lang="zh-CN" altLang="en-US" sz="1400" b="0" i="0" kern="1200" dirty="0">
                <a:solidFill>
                  <a:schemeClr val="tx1"/>
                </a:solidFill>
                <a:effectLst/>
                <a:latin typeface="+mn-lt"/>
                <a:ea typeface="+mn-ea"/>
                <a:cs typeface="+mn-cs"/>
              </a:rPr>
              <a:t>个； </a:t>
            </a:r>
            <a:br>
              <a:rPr lang="zh-CN" altLang="en-US" dirty="0"/>
            </a:br>
            <a:r>
              <a:rPr lang="en-US" altLang="zh-CN" sz="1400" b="0" i="0" kern="1200" dirty="0">
                <a:solidFill>
                  <a:schemeClr val="tx1"/>
                </a:solidFill>
                <a:effectLst/>
                <a:latin typeface="+mn-lt"/>
                <a:ea typeface="+mn-ea"/>
                <a:cs typeface="+mn-cs"/>
              </a:rPr>
              <a:t>5.</a:t>
            </a:r>
            <a:r>
              <a:rPr lang="zh-CN" altLang="en-US" sz="1400" b="0" i="0" kern="1200" dirty="0">
                <a:solidFill>
                  <a:schemeClr val="tx1"/>
                </a:solidFill>
                <a:effectLst/>
                <a:latin typeface="+mn-lt"/>
                <a:ea typeface="+mn-ea"/>
                <a:cs typeface="+mn-cs"/>
              </a:rPr>
              <a:t>网络中间的层次生成的特征会非常有区分性，给这些层增加一些辅助分类器。</a:t>
            </a:r>
            <a:endParaRPr lang="en-US" altLang="zh-CN"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这些分类器以小卷积网络的形式放在</a:t>
            </a:r>
            <a:r>
              <a:rPr lang="en-US" altLang="zh-CN" sz="1400" b="0" i="0" kern="1200" dirty="0">
                <a:solidFill>
                  <a:schemeClr val="tx1"/>
                </a:solidFill>
                <a:effectLst/>
                <a:latin typeface="+mn-lt"/>
                <a:ea typeface="+mn-ea"/>
                <a:cs typeface="+mn-cs"/>
              </a:rPr>
              <a:t>Inception(4a)</a:t>
            </a:r>
            <a:r>
              <a:rPr lang="zh-CN" altLang="en-US" sz="1400" b="0" i="0" kern="1200" dirty="0">
                <a:solidFill>
                  <a:schemeClr val="tx1"/>
                </a:solidFill>
                <a:effectLst/>
                <a:latin typeface="+mn-lt"/>
                <a:ea typeface="+mn-ea"/>
                <a:cs typeface="+mn-cs"/>
              </a:rPr>
              <a:t>和</a:t>
            </a:r>
            <a:r>
              <a:rPr lang="en-US" altLang="zh-CN" sz="1400" b="0" i="0" kern="1200" dirty="0">
                <a:solidFill>
                  <a:schemeClr val="tx1"/>
                </a:solidFill>
                <a:effectLst/>
                <a:latin typeface="+mn-lt"/>
                <a:ea typeface="+mn-ea"/>
                <a:cs typeface="+mn-cs"/>
              </a:rPr>
              <a:t>Inception(4b)</a:t>
            </a:r>
            <a:r>
              <a:rPr lang="zh-CN" altLang="en-US" sz="1400" b="0" i="0" kern="1200" dirty="0">
                <a:solidFill>
                  <a:schemeClr val="tx1"/>
                </a:solidFill>
                <a:effectLst/>
                <a:latin typeface="+mn-lt"/>
                <a:ea typeface="+mn-ea"/>
                <a:cs typeface="+mn-cs"/>
              </a:rPr>
              <a:t>的输出上。在训练过程中，损失会根据折扣后的权重（折扣权重为</a:t>
            </a:r>
            <a:r>
              <a:rPr lang="en-US" altLang="zh-CN" sz="1400" b="0" i="0" kern="1200" dirty="0">
                <a:solidFill>
                  <a:schemeClr val="tx1"/>
                </a:solidFill>
                <a:effectLst/>
                <a:latin typeface="+mn-lt"/>
                <a:ea typeface="+mn-ea"/>
                <a:cs typeface="+mn-cs"/>
              </a:rPr>
              <a:t>0.3</a:t>
            </a:r>
            <a:r>
              <a:rPr lang="zh-CN" altLang="en-US" sz="1400" b="0" i="0" kern="1200" dirty="0">
                <a:solidFill>
                  <a:schemeClr val="tx1"/>
                </a:solidFill>
                <a:effectLst/>
                <a:latin typeface="+mn-lt"/>
                <a:ea typeface="+mn-ea"/>
                <a:cs typeface="+mn-cs"/>
              </a:rPr>
              <a:t>）叠加到总损失中。</a:t>
            </a:r>
            <a:endParaRPr lang="en-US" altLang="zh-CN"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这两个辅助的分类器的</a:t>
            </a:r>
            <a:r>
              <a:rPr lang="en-US" altLang="zh-CN" sz="1400" b="0" i="0" kern="1200" dirty="0">
                <a:solidFill>
                  <a:schemeClr val="tx1"/>
                </a:solidFill>
                <a:effectLst/>
                <a:latin typeface="+mn-lt"/>
                <a:ea typeface="+mn-ea"/>
                <a:cs typeface="+mn-cs"/>
              </a:rPr>
              <a:t>loss</a:t>
            </a:r>
            <a:r>
              <a:rPr lang="zh-CN" altLang="en-US" sz="1400" b="0" i="0" kern="1200" dirty="0">
                <a:solidFill>
                  <a:schemeClr val="tx1"/>
                </a:solidFill>
                <a:effectLst/>
                <a:latin typeface="+mn-lt"/>
                <a:ea typeface="+mn-ea"/>
                <a:cs typeface="+mn-cs"/>
              </a:rPr>
              <a:t>应该加一个衰减系数，但看</a:t>
            </a:r>
            <a:r>
              <a:rPr lang="en-US" altLang="zh-CN" sz="1400" b="0" i="0" kern="1200" dirty="0" err="1">
                <a:solidFill>
                  <a:schemeClr val="tx1"/>
                </a:solidFill>
                <a:effectLst/>
                <a:latin typeface="+mn-lt"/>
                <a:ea typeface="+mn-ea"/>
                <a:cs typeface="+mn-cs"/>
              </a:rPr>
              <a:t>caffe</a:t>
            </a:r>
            <a:r>
              <a:rPr lang="zh-CN" altLang="en-US" sz="1400" b="0" i="0" kern="1200" dirty="0">
                <a:solidFill>
                  <a:schemeClr val="tx1"/>
                </a:solidFill>
                <a:effectLst/>
                <a:latin typeface="+mn-lt"/>
                <a:ea typeface="+mn-ea"/>
                <a:cs typeface="+mn-cs"/>
              </a:rPr>
              <a:t>中的</a:t>
            </a:r>
            <a:r>
              <a:rPr lang="en-US" altLang="zh-CN" sz="1400" b="0" i="0" kern="1200" dirty="0">
                <a:solidFill>
                  <a:schemeClr val="tx1"/>
                </a:solidFill>
                <a:effectLst/>
                <a:latin typeface="+mn-lt"/>
                <a:ea typeface="+mn-ea"/>
                <a:cs typeface="+mn-cs"/>
              </a:rPr>
              <a:t>model</a:t>
            </a:r>
            <a:r>
              <a:rPr lang="zh-CN" altLang="en-US" sz="1400" b="0" i="0" kern="1200" dirty="0">
                <a:solidFill>
                  <a:schemeClr val="tx1"/>
                </a:solidFill>
                <a:effectLst/>
                <a:latin typeface="+mn-lt"/>
                <a:ea typeface="+mn-ea"/>
                <a:cs typeface="+mn-cs"/>
              </a:rPr>
              <a:t>也没有加任何衰减。此外，实际测试的时候，这两个额外的</a:t>
            </a:r>
            <a:r>
              <a:rPr lang="en-US" altLang="zh-CN" sz="1400" b="0" i="0" kern="1200" dirty="0" err="1">
                <a:solidFill>
                  <a:schemeClr val="tx1"/>
                </a:solidFill>
                <a:effectLst/>
                <a:latin typeface="+mn-lt"/>
                <a:ea typeface="+mn-ea"/>
                <a:cs typeface="+mn-cs"/>
              </a:rPr>
              <a:t>softmax</a:t>
            </a:r>
            <a:r>
              <a:rPr lang="zh-CN" altLang="en-US" sz="1400" b="0" i="0" kern="1200" dirty="0">
                <a:solidFill>
                  <a:schemeClr val="tx1"/>
                </a:solidFill>
                <a:effectLst/>
                <a:latin typeface="+mn-lt"/>
                <a:ea typeface="+mn-ea"/>
                <a:cs typeface="+mn-cs"/>
              </a:rPr>
              <a:t>会被去掉。</a:t>
            </a:r>
            <a:endParaRPr lang="en-US" altLang="zh-CN" sz="1400" b="0" i="0" kern="1200" dirty="0">
              <a:solidFill>
                <a:schemeClr val="tx1"/>
              </a:solidFill>
              <a:effectLst/>
              <a:latin typeface="+mn-lt"/>
              <a:ea typeface="+mn-ea"/>
              <a:cs typeface="+mn-cs"/>
            </a:endParaRPr>
          </a:p>
          <a:p>
            <a:r>
              <a:rPr lang="en-US" altLang="zh-CN" sz="1400" b="0" i="0" kern="1200" dirty="0">
                <a:solidFill>
                  <a:schemeClr val="tx1"/>
                </a:solidFill>
                <a:effectLst/>
                <a:latin typeface="+mn-lt"/>
                <a:ea typeface="+mn-ea"/>
                <a:cs typeface="+mn-cs"/>
              </a:rPr>
              <a:t>6.</a:t>
            </a:r>
            <a:r>
              <a:rPr lang="zh-CN" altLang="en-US" sz="1400" b="0" i="0" kern="1200" dirty="0">
                <a:solidFill>
                  <a:schemeClr val="tx1"/>
                </a:solidFill>
                <a:effectLst/>
                <a:latin typeface="+mn-lt"/>
                <a:ea typeface="+mn-ea"/>
                <a:cs typeface="+mn-cs"/>
              </a:rPr>
              <a:t>网络最后采用了</a:t>
            </a:r>
            <a:r>
              <a:rPr lang="en-US" altLang="zh-CN" sz="1400" b="0" i="0" kern="1200" dirty="0">
                <a:solidFill>
                  <a:schemeClr val="tx1"/>
                </a:solidFill>
                <a:effectLst/>
                <a:latin typeface="+mn-lt"/>
                <a:ea typeface="+mn-ea"/>
                <a:cs typeface="+mn-cs"/>
              </a:rPr>
              <a:t>average pooling</a:t>
            </a:r>
            <a:r>
              <a:rPr lang="zh-CN" altLang="en-US" sz="1400" b="0" i="0" kern="1200" dirty="0">
                <a:solidFill>
                  <a:schemeClr val="tx1"/>
                </a:solidFill>
                <a:effectLst/>
                <a:latin typeface="+mn-lt"/>
                <a:ea typeface="+mn-ea"/>
                <a:cs typeface="+mn-cs"/>
              </a:rPr>
              <a:t>来代替全连接层，想法来自</a:t>
            </a:r>
            <a:r>
              <a:rPr lang="en-US" altLang="zh-CN" sz="1400" b="0" i="0" kern="1200" dirty="0">
                <a:solidFill>
                  <a:schemeClr val="tx1"/>
                </a:solidFill>
                <a:effectLst/>
                <a:latin typeface="+mn-lt"/>
                <a:ea typeface="+mn-ea"/>
                <a:cs typeface="+mn-cs"/>
              </a:rPr>
              <a:t>NIN,</a:t>
            </a:r>
            <a:r>
              <a:rPr lang="zh-CN" altLang="en-US" sz="1400" b="0" i="0" kern="1200" dirty="0">
                <a:solidFill>
                  <a:schemeClr val="tx1"/>
                </a:solidFill>
                <a:effectLst/>
                <a:latin typeface="+mn-lt"/>
                <a:ea typeface="+mn-ea"/>
                <a:cs typeface="+mn-cs"/>
              </a:rPr>
              <a:t>事实证明可以将</a:t>
            </a:r>
            <a:r>
              <a:rPr lang="en-US" altLang="zh-CN" sz="1400" b="0" i="0" kern="1200" dirty="0">
                <a:solidFill>
                  <a:schemeClr val="tx1"/>
                </a:solidFill>
                <a:effectLst/>
                <a:latin typeface="+mn-lt"/>
                <a:ea typeface="+mn-ea"/>
                <a:cs typeface="+mn-cs"/>
              </a:rPr>
              <a:t>TOP1 accuracy</a:t>
            </a:r>
            <a:r>
              <a:rPr lang="zh-CN" altLang="en-US" sz="1400" b="0" i="0" kern="1200" dirty="0">
                <a:solidFill>
                  <a:schemeClr val="tx1"/>
                </a:solidFill>
                <a:effectLst/>
                <a:latin typeface="+mn-lt"/>
                <a:ea typeface="+mn-ea"/>
                <a:cs typeface="+mn-cs"/>
              </a:rPr>
              <a:t>提高</a:t>
            </a:r>
            <a:r>
              <a:rPr lang="en-US" altLang="zh-CN" sz="1400" b="0" i="0" kern="1200" dirty="0">
                <a:solidFill>
                  <a:schemeClr val="tx1"/>
                </a:solidFill>
                <a:effectLst/>
                <a:latin typeface="+mn-lt"/>
                <a:ea typeface="+mn-ea"/>
                <a:cs typeface="+mn-cs"/>
              </a:rPr>
              <a:t>0.6%</a:t>
            </a:r>
            <a:r>
              <a:rPr lang="zh-CN" altLang="en-US" sz="1400" b="0" i="0" kern="1200" dirty="0">
                <a:solidFill>
                  <a:schemeClr val="tx1"/>
                </a:solidFill>
                <a:effectLst/>
                <a:latin typeface="+mn-lt"/>
                <a:ea typeface="+mn-ea"/>
                <a:cs typeface="+mn-cs"/>
              </a:rPr>
              <a:t>。但是，实际在最后还是加了一个全连接层，主要是为了方便以后大家</a:t>
            </a:r>
            <a:r>
              <a:rPr lang="en-US" altLang="zh-CN" sz="1400" b="0" i="0" kern="1200" dirty="0">
                <a:solidFill>
                  <a:schemeClr val="tx1"/>
                </a:solidFill>
                <a:effectLst/>
                <a:latin typeface="+mn-lt"/>
                <a:ea typeface="+mn-ea"/>
                <a:cs typeface="+mn-cs"/>
              </a:rPr>
              <a:t>finetune</a:t>
            </a:r>
            <a:r>
              <a:rPr lang="zh-CN" altLang="en-US" sz="1400" b="0" i="0" kern="1200" dirty="0">
                <a:solidFill>
                  <a:schemeClr val="tx1"/>
                </a:solidFill>
                <a:effectLst/>
                <a:latin typeface="+mn-lt"/>
                <a:ea typeface="+mn-ea"/>
                <a:cs typeface="+mn-cs"/>
              </a:rPr>
              <a:t>； </a:t>
            </a:r>
            <a:endParaRPr lang="en-US" altLang="zh-CN" sz="1400" b="0" i="0" kern="1200" dirty="0">
              <a:solidFill>
                <a:schemeClr val="tx1"/>
              </a:solidFill>
              <a:effectLst/>
              <a:latin typeface="+mn-lt"/>
              <a:ea typeface="+mn-ea"/>
              <a:cs typeface="+mn-cs"/>
            </a:endParaRPr>
          </a:p>
          <a:p>
            <a:r>
              <a:rPr lang="en-US" altLang="zh-CN" sz="1400" b="0" i="0" kern="1200" dirty="0">
                <a:solidFill>
                  <a:schemeClr val="tx1"/>
                </a:solidFill>
                <a:effectLst/>
                <a:latin typeface="+mn-lt"/>
                <a:ea typeface="+mn-ea"/>
                <a:cs typeface="+mn-cs"/>
              </a:rPr>
              <a:t>7.</a:t>
            </a:r>
            <a:r>
              <a:rPr lang="zh-CN" altLang="en-US" sz="1400" b="0" i="0" kern="1200" dirty="0">
                <a:solidFill>
                  <a:schemeClr val="tx1"/>
                </a:solidFill>
                <a:effectLst/>
                <a:latin typeface="+mn-lt"/>
                <a:ea typeface="+mn-ea"/>
                <a:cs typeface="+mn-cs"/>
              </a:rPr>
              <a:t>虽然移除了全连接，但是网络中依然使用了</a:t>
            </a:r>
            <a:r>
              <a:rPr lang="en-US" altLang="zh-CN" sz="1400" b="0" i="0" kern="1200" dirty="0">
                <a:solidFill>
                  <a:schemeClr val="tx1"/>
                </a:solidFill>
                <a:effectLst/>
                <a:latin typeface="+mn-lt"/>
                <a:ea typeface="+mn-ea"/>
                <a:cs typeface="+mn-cs"/>
              </a:rPr>
              <a:t>Dropout ; </a:t>
            </a:r>
            <a:endParaRPr lang="en-US" altLang="zh-CN" sz="1400" b="0" i="0" kern="1200" dirty="0">
              <a:solidFill>
                <a:schemeClr val="tx1"/>
              </a:solidFill>
              <a:effectLst/>
              <a:latin typeface="+mn-lt"/>
              <a:ea typeface="+mn-ea"/>
              <a:cs typeface="+mn-cs"/>
            </a:endParaRPr>
          </a:p>
          <a:p>
            <a:endParaRPr lang="en-US" altLang="zh-CN" sz="1400" b="0" i="0" kern="1200" dirty="0">
              <a:solidFill>
                <a:schemeClr val="tx1"/>
              </a:solidFill>
              <a:effectLst/>
              <a:latin typeface="+mn-lt"/>
              <a:ea typeface="+mn-ea"/>
              <a:cs typeface="+mn-cs"/>
            </a:endParaRPr>
          </a:p>
          <a:p>
            <a:endParaRPr lang="en-US" altLang="zh-CN"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辅助分类器的具体细节： </a:t>
            </a:r>
            <a:br>
              <a:rPr lang="zh-CN" altLang="en-US" dirty="0"/>
            </a:br>
            <a:r>
              <a:rPr lang="en-US" altLang="zh-CN" sz="1400" b="0" i="0" kern="1200" dirty="0">
                <a:solidFill>
                  <a:schemeClr val="tx1"/>
                </a:solidFill>
                <a:effectLst/>
                <a:latin typeface="+mn-lt"/>
                <a:ea typeface="+mn-ea"/>
                <a:cs typeface="+mn-cs"/>
              </a:rPr>
              <a:t>1.</a:t>
            </a:r>
            <a:r>
              <a:rPr lang="zh-CN" altLang="en-US" sz="1400" b="0" i="0" kern="1200" dirty="0">
                <a:solidFill>
                  <a:schemeClr val="tx1"/>
                </a:solidFill>
                <a:effectLst/>
                <a:latin typeface="+mn-lt"/>
                <a:ea typeface="+mn-ea"/>
                <a:cs typeface="+mn-cs"/>
              </a:rPr>
              <a:t>均值</a:t>
            </a:r>
            <a:r>
              <a:rPr lang="en-US" altLang="zh-CN" sz="1400" b="0" i="0" kern="1200" dirty="0">
                <a:solidFill>
                  <a:schemeClr val="tx1"/>
                </a:solidFill>
                <a:effectLst/>
                <a:latin typeface="+mn-lt"/>
                <a:ea typeface="+mn-ea"/>
                <a:cs typeface="+mn-cs"/>
              </a:rPr>
              <a:t>pooling</a:t>
            </a:r>
            <a:r>
              <a:rPr lang="zh-CN" altLang="en-US" sz="1400" b="0" i="0" kern="1200" dirty="0">
                <a:solidFill>
                  <a:schemeClr val="tx1"/>
                </a:solidFill>
                <a:effectLst/>
                <a:latin typeface="+mn-lt"/>
                <a:ea typeface="+mn-ea"/>
                <a:cs typeface="+mn-cs"/>
              </a:rPr>
              <a:t>层滤波器大小为</a:t>
            </a:r>
            <a:r>
              <a:rPr lang="en-US" altLang="zh-CN" sz="1400" b="0" i="0" kern="1200" dirty="0">
                <a:solidFill>
                  <a:schemeClr val="tx1"/>
                </a:solidFill>
                <a:effectLst/>
                <a:latin typeface="+mn-lt"/>
                <a:ea typeface="+mn-ea"/>
                <a:cs typeface="+mn-cs"/>
              </a:rPr>
              <a:t>5x5</a:t>
            </a:r>
            <a:r>
              <a:rPr lang="zh-CN" altLang="en-US" sz="1400" b="0" i="0" kern="1200" dirty="0">
                <a:solidFill>
                  <a:schemeClr val="tx1"/>
                </a:solidFill>
                <a:effectLst/>
                <a:latin typeface="+mn-lt"/>
                <a:ea typeface="+mn-ea"/>
                <a:cs typeface="+mn-cs"/>
              </a:rPr>
              <a:t>，步长为</a:t>
            </a:r>
            <a:r>
              <a:rPr lang="en-US" altLang="zh-CN" sz="1400" b="0" i="0" kern="1200" dirty="0">
                <a:solidFill>
                  <a:schemeClr val="tx1"/>
                </a:solidFill>
                <a:effectLst/>
                <a:latin typeface="+mn-lt"/>
                <a:ea typeface="+mn-ea"/>
                <a:cs typeface="+mn-cs"/>
              </a:rPr>
              <a:t>3</a:t>
            </a:r>
            <a:r>
              <a:rPr lang="zh-CN" altLang="en-US" sz="1400" b="0" i="0" kern="1200" dirty="0">
                <a:solidFill>
                  <a:schemeClr val="tx1"/>
                </a:solidFill>
                <a:effectLst/>
                <a:latin typeface="+mn-lt"/>
                <a:ea typeface="+mn-ea"/>
                <a:cs typeface="+mn-cs"/>
              </a:rPr>
              <a:t>，</a:t>
            </a:r>
            <a:r>
              <a:rPr lang="en-US" altLang="zh-CN" sz="1400" b="0" i="0" kern="1200" dirty="0">
                <a:solidFill>
                  <a:schemeClr val="tx1"/>
                </a:solidFill>
                <a:effectLst/>
                <a:latin typeface="+mn-lt"/>
                <a:ea typeface="+mn-ea"/>
                <a:cs typeface="+mn-cs"/>
              </a:rPr>
              <a:t>(4a)</a:t>
            </a:r>
            <a:r>
              <a:rPr lang="zh-CN" altLang="en-US" sz="1400" b="0" i="0" kern="1200" dirty="0">
                <a:solidFill>
                  <a:schemeClr val="tx1"/>
                </a:solidFill>
                <a:effectLst/>
                <a:latin typeface="+mn-lt"/>
                <a:ea typeface="+mn-ea"/>
                <a:cs typeface="+mn-cs"/>
              </a:rPr>
              <a:t>的输出为</a:t>
            </a:r>
            <a:r>
              <a:rPr lang="en-US" altLang="zh-CN" sz="1400" b="0" i="0" kern="1200" dirty="0">
                <a:solidFill>
                  <a:schemeClr val="tx1"/>
                </a:solidFill>
                <a:effectLst/>
                <a:latin typeface="+mn-lt"/>
                <a:ea typeface="+mn-ea"/>
                <a:cs typeface="+mn-cs"/>
              </a:rPr>
              <a:t>14x14x512</a:t>
            </a:r>
            <a:r>
              <a:rPr lang="zh-CN" altLang="en-US" sz="1400" b="0" i="0" kern="1200" dirty="0">
                <a:solidFill>
                  <a:schemeClr val="tx1"/>
                </a:solidFill>
                <a:effectLst/>
                <a:latin typeface="+mn-lt"/>
                <a:ea typeface="+mn-ea"/>
                <a:cs typeface="+mn-cs"/>
              </a:rPr>
              <a:t>，</a:t>
            </a:r>
            <a:r>
              <a:rPr lang="en-US" altLang="zh-CN" sz="1400" b="0" i="0" kern="1200" dirty="0">
                <a:solidFill>
                  <a:schemeClr val="tx1"/>
                </a:solidFill>
                <a:effectLst/>
                <a:latin typeface="+mn-lt"/>
                <a:ea typeface="+mn-ea"/>
                <a:cs typeface="+mn-cs"/>
              </a:rPr>
              <a:t>(4d)</a:t>
            </a:r>
            <a:r>
              <a:rPr lang="zh-CN" altLang="en-US" sz="1400" b="0" i="0" kern="1200" dirty="0">
                <a:solidFill>
                  <a:schemeClr val="tx1"/>
                </a:solidFill>
                <a:effectLst/>
                <a:latin typeface="+mn-lt"/>
                <a:ea typeface="+mn-ea"/>
                <a:cs typeface="+mn-cs"/>
              </a:rPr>
              <a:t>的输出为</a:t>
            </a:r>
            <a:r>
              <a:rPr lang="en-US" altLang="zh-CN" sz="1400" b="0" i="0" kern="1200" dirty="0">
                <a:solidFill>
                  <a:schemeClr val="tx1"/>
                </a:solidFill>
                <a:effectLst/>
                <a:latin typeface="+mn-lt"/>
                <a:ea typeface="+mn-ea"/>
                <a:cs typeface="+mn-cs"/>
              </a:rPr>
              <a:t>14x14x528</a:t>
            </a:r>
            <a:r>
              <a:rPr lang="zh-CN" altLang="en-US" sz="1400" b="0" i="0" kern="1200" dirty="0">
                <a:solidFill>
                  <a:schemeClr val="tx1"/>
                </a:solidFill>
                <a:effectLst/>
                <a:latin typeface="+mn-lt"/>
                <a:ea typeface="+mn-ea"/>
                <a:cs typeface="+mn-cs"/>
              </a:rPr>
              <a:t>； </a:t>
            </a:r>
            <a:br>
              <a:rPr lang="zh-CN" altLang="en-US" dirty="0"/>
            </a:br>
            <a:r>
              <a:rPr lang="en-US" altLang="zh-CN" sz="1400" b="0" i="0" kern="1200" dirty="0">
                <a:solidFill>
                  <a:schemeClr val="tx1"/>
                </a:solidFill>
                <a:effectLst/>
                <a:latin typeface="+mn-lt"/>
                <a:ea typeface="+mn-ea"/>
                <a:cs typeface="+mn-cs"/>
              </a:rPr>
              <a:t>2.1x1</a:t>
            </a:r>
            <a:r>
              <a:rPr lang="zh-CN" altLang="en-US" sz="1400" b="0" i="0" kern="1200" dirty="0">
                <a:solidFill>
                  <a:schemeClr val="tx1"/>
                </a:solidFill>
                <a:effectLst/>
                <a:latin typeface="+mn-lt"/>
                <a:ea typeface="+mn-ea"/>
                <a:cs typeface="+mn-cs"/>
              </a:rPr>
              <a:t>的卷积有用于降维的</a:t>
            </a:r>
            <a:r>
              <a:rPr lang="en-US" altLang="zh-CN" sz="1400" b="0" i="0" kern="1200" dirty="0">
                <a:solidFill>
                  <a:schemeClr val="tx1"/>
                </a:solidFill>
                <a:effectLst/>
                <a:latin typeface="+mn-lt"/>
                <a:ea typeface="+mn-ea"/>
                <a:cs typeface="+mn-cs"/>
              </a:rPr>
              <a:t>128</a:t>
            </a:r>
            <a:r>
              <a:rPr lang="zh-CN" altLang="en-US" sz="1400" b="0" i="0" kern="1200" dirty="0">
                <a:solidFill>
                  <a:schemeClr val="tx1"/>
                </a:solidFill>
                <a:effectLst/>
                <a:latin typeface="+mn-lt"/>
                <a:ea typeface="+mn-ea"/>
                <a:cs typeface="+mn-cs"/>
              </a:rPr>
              <a:t>个滤波器和修正线性激活； </a:t>
            </a:r>
            <a:br>
              <a:rPr lang="zh-CN" altLang="en-US" dirty="0"/>
            </a:br>
            <a:r>
              <a:rPr lang="en-US" altLang="zh-CN" sz="1400" b="0" i="0" kern="1200" dirty="0">
                <a:solidFill>
                  <a:schemeClr val="tx1"/>
                </a:solidFill>
                <a:effectLst/>
                <a:latin typeface="+mn-lt"/>
                <a:ea typeface="+mn-ea"/>
                <a:cs typeface="+mn-cs"/>
              </a:rPr>
              <a:t>3.</a:t>
            </a:r>
            <a:r>
              <a:rPr lang="zh-CN" altLang="en-US" sz="1400" b="0" i="0" kern="1200" dirty="0">
                <a:solidFill>
                  <a:schemeClr val="tx1"/>
                </a:solidFill>
                <a:effectLst/>
                <a:latin typeface="+mn-lt"/>
                <a:ea typeface="+mn-ea"/>
                <a:cs typeface="+mn-cs"/>
              </a:rPr>
              <a:t>全连接层有</a:t>
            </a:r>
            <a:r>
              <a:rPr lang="en-US" altLang="zh-CN" sz="1400" b="0" i="0" kern="1200" dirty="0">
                <a:solidFill>
                  <a:schemeClr val="tx1"/>
                </a:solidFill>
                <a:effectLst/>
                <a:latin typeface="+mn-lt"/>
                <a:ea typeface="+mn-ea"/>
                <a:cs typeface="+mn-cs"/>
              </a:rPr>
              <a:t>1024</a:t>
            </a:r>
            <a:r>
              <a:rPr lang="zh-CN" altLang="en-US" sz="1400" b="0" i="0" kern="1200" dirty="0">
                <a:solidFill>
                  <a:schemeClr val="tx1"/>
                </a:solidFill>
                <a:effectLst/>
                <a:latin typeface="+mn-lt"/>
                <a:ea typeface="+mn-ea"/>
                <a:cs typeface="+mn-cs"/>
              </a:rPr>
              <a:t>个单元和修正线性激活； </a:t>
            </a:r>
            <a:br>
              <a:rPr lang="zh-CN" altLang="en-US" dirty="0"/>
            </a:br>
            <a:r>
              <a:rPr lang="en-US" altLang="zh-CN" sz="1400" b="0" i="0" kern="1200" dirty="0">
                <a:solidFill>
                  <a:schemeClr val="tx1"/>
                </a:solidFill>
                <a:effectLst/>
                <a:latin typeface="+mn-lt"/>
                <a:ea typeface="+mn-ea"/>
                <a:cs typeface="+mn-cs"/>
              </a:rPr>
              <a:t>4.dropout</a:t>
            </a:r>
            <a:r>
              <a:rPr lang="zh-CN" altLang="en-US" sz="1400" b="0" i="0" kern="1200" dirty="0">
                <a:solidFill>
                  <a:schemeClr val="tx1"/>
                </a:solidFill>
                <a:effectLst/>
                <a:latin typeface="+mn-lt"/>
                <a:ea typeface="+mn-ea"/>
                <a:cs typeface="+mn-cs"/>
              </a:rPr>
              <a:t>层的</a:t>
            </a:r>
            <a:r>
              <a:rPr lang="en-US" altLang="zh-CN" sz="1400" b="0" i="0" kern="1200" dirty="0">
                <a:solidFill>
                  <a:schemeClr val="tx1"/>
                </a:solidFill>
                <a:effectLst/>
                <a:latin typeface="+mn-lt"/>
                <a:ea typeface="+mn-ea"/>
                <a:cs typeface="+mn-cs"/>
              </a:rPr>
              <a:t>dropped</a:t>
            </a:r>
            <a:r>
              <a:rPr lang="zh-CN" altLang="en-US" sz="1400" b="0" i="0" kern="1200" dirty="0">
                <a:solidFill>
                  <a:schemeClr val="tx1"/>
                </a:solidFill>
                <a:effectLst/>
                <a:latin typeface="+mn-lt"/>
                <a:ea typeface="+mn-ea"/>
                <a:cs typeface="+mn-cs"/>
              </a:rPr>
              <a:t>的输出比率为</a:t>
            </a:r>
            <a:r>
              <a:rPr lang="en-US" altLang="zh-CN" sz="1400" b="0" i="0" kern="1200" dirty="0">
                <a:solidFill>
                  <a:schemeClr val="tx1"/>
                </a:solidFill>
                <a:effectLst/>
                <a:latin typeface="+mn-lt"/>
                <a:ea typeface="+mn-ea"/>
                <a:cs typeface="+mn-cs"/>
              </a:rPr>
              <a:t>70%</a:t>
            </a:r>
            <a:r>
              <a:rPr lang="zh-CN" altLang="en-US" sz="1400" b="0" i="0" kern="1200" dirty="0">
                <a:solidFill>
                  <a:schemeClr val="tx1"/>
                </a:solidFill>
                <a:effectLst/>
                <a:latin typeface="+mn-lt"/>
                <a:ea typeface="+mn-ea"/>
                <a:cs typeface="+mn-cs"/>
              </a:rPr>
              <a:t>； </a:t>
            </a:r>
            <a:br>
              <a:rPr lang="zh-CN" altLang="en-US" dirty="0"/>
            </a:br>
            <a:r>
              <a:rPr lang="en-US" altLang="zh-CN" sz="1400" b="0" i="0" kern="1200" dirty="0">
                <a:solidFill>
                  <a:schemeClr val="tx1"/>
                </a:solidFill>
                <a:effectLst/>
                <a:latin typeface="+mn-lt"/>
                <a:ea typeface="+mn-ea"/>
                <a:cs typeface="+mn-cs"/>
              </a:rPr>
              <a:t>5.</a:t>
            </a:r>
            <a:r>
              <a:rPr lang="zh-CN" altLang="en-US" sz="1400" b="0" i="0" kern="1200" dirty="0">
                <a:solidFill>
                  <a:schemeClr val="tx1"/>
                </a:solidFill>
                <a:effectLst/>
                <a:latin typeface="+mn-lt"/>
                <a:ea typeface="+mn-ea"/>
                <a:cs typeface="+mn-cs"/>
              </a:rPr>
              <a:t>线性层将</a:t>
            </a:r>
            <a:r>
              <a:rPr lang="en-US" altLang="zh-CN" sz="1400" b="0" i="0" kern="1200" dirty="0" err="1">
                <a:solidFill>
                  <a:schemeClr val="tx1"/>
                </a:solidFill>
                <a:effectLst/>
                <a:latin typeface="+mn-lt"/>
                <a:ea typeface="+mn-ea"/>
                <a:cs typeface="+mn-cs"/>
              </a:rPr>
              <a:t>softmax</a:t>
            </a:r>
            <a:r>
              <a:rPr lang="zh-CN" altLang="en-US" sz="1400" b="0" i="0" kern="1200" dirty="0">
                <a:solidFill>
                  <a:schemeClr val="tx1"/>
                </a:solidFill>
                <a:effectLst/>
                <a:latin typeface="+mn-lt"/>
                <a:ea typeface="+mn-ea"/>
                <a:cs typeface="+mn-cs"/>
              </a:rPr>
              <a:t>损失作为分类器（和主分类器一样预测</a:t>
            </a:r>
            <a:r>
              <a:rPr lang="en-US" altLang="zh-CN" sz="1400" b="0" i="0" kern="1200" dirty="0">
                <a:solidFill>
                  <a:schemeClr val="tx1"/>
                </a:solidFill>
                <a:effectLst/>
                <a:latin typeface="+mn-lt"/>
                <a:ea typeface="+mn-ea"/>
                <a:cs typeface="+mn-cs"/>
              </a:rPr>
              <a:t>1000</a:t>
            </a:r>
            <a:r>
              <a:rPr lang="zh-CN" altLang="en-US" sz="1400" b="0" i="0" kern="1200" dirty="0">
                <a:solidFill>
                  <a:schemeClr val="tx1"/>
                </a:solidFill>
                <a:effectLst/>
                <a:latin typeface="+mn-lt"/>
                <a:ea typeface="+mn-ea"/>
                <a:cs typeface="+mn-cs"/>
              </a:rPr>
              <a:t>个类，但在</a:t>
            </a:r>
            <a:r>
              <a:rPr lang="en-US" altLang="zh-CN" sz="1400" b="0" i="0" kern="1200" dirty="0">
                <a:solidFill>
                  <a:schemeClr val="tx1"/>
                </a:solidFill>
                <a:effectLst/>
                <a:latin typeface="+mn-lt"/>
                <a:ea typeface="+mn-ea"/>
                <a:cs typeface="+mn-cs"/>
              </a:rPr>
              <a:t>inference</a:t>
            </a:r>
            <a:r>
              <a:rPr lang="zh-CN" altLang="en-US" sz="1400" b="0" i="0" kern="1200" dirty="0">
                <a:solidFill>
                  <a:schemeClr val="tx1"/>
                </a:solidFill>
                <a:effectLst/>
                <a:latin typeface="+mn-lt"/>
                <a:ea typeface="+mn-ea"/>
                <a:cs typeface="+mn-cs"/>
              </a:rPr>
              <a:t>时移除）。</a:t>
            </a:r>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普通卷积层只做一次卷积得到一组</a:t>
            </a:r>
            <a:r>
              <a:rPr lang="en-US" altLang="zh-CN" dirty="0"/>
              <a:t>feature map</a:t>
            </a:r>
            <a:r>
              <a:rPr lang="zh-CN" altLang="en-US" dirty="0"/>
              <a:t>，这样将不同</a:t>
            </a:r>
            <a:r>
              <a:rPr lang="en-US" altLang="zh-CN" dirty="0"/>
              <a:t>feature</a:t>
            </a:r>
            <a:r>
              <a:rPr lang="zh-CN" altLang="en-US" dirty="0"/>
              <a:t>分开对应多个</a:t>
            </a:r>
            <a:r>
              <a:rPr lang="en-US" altLang="zh-CN" dirty="0"/>
              <a:t>feature map</a:t>
            </a:r>
            <a:r>
              <a:rPr lang="zh-CN" altLang="en-US" dirty="0"/>
              <a:t>的方法并不是很精确，因为我们按照特征分类的时候只经历了一层，这样会导致对于该特征的表达并不是很完备</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en-US" dirty="0"/>
              <a:t>采用上面的模块有一个大问题是在卷积层顶端由于滤波器太多，即使是</a:t>
            </a:r>
            <a:r>
              <a:rPr lang="en-US" altLang="zh-CN" dirty="0"/>
              <a:t>5x5</a:t>
            </a:r>
            <a:r>
              <a:rPr lang="zh-CN" altLang="en-US" dirty="0"/>
              <a:t>的卷积都会让计算开销过分昂贵。当</a:t>
            </a:r>
            <a:r>
              <a:rPr lang="en-US" altLang="zh-CN" dirty="0"/>
              <a:t>pooling</a:t>
            </a:r>
            <a:r>
              <a:rPr lang="zh-CN" altLang="en-US" dirty="0"/>
              <a:t>单元加入之后这个问题更加明显： 输出滤波器的数量等于前一步中滤波器的数量。</a:t>
            </a:r>
            <a:r>
              <a:rPr lang="en-US" altLang="zh-CN" dirty="0"/>
              <a:t>pooling</a:t>
            </a:r>
            <a:r>
              <a:rPr lang="zh-CN" altLang="en-US" dirty="0"/>
              <a:t>层的输出和卷积层的输出融合会导致输出数量逐步增长。即使这个架构可能包含了最优的稀疏结构， 还是会非常没有效率，导致计算没经过几步就崩溃。 </a:t>
            </a:r>
            <a:endParaRPr lang="en-US" altLang="zh-CN" dirty="0"/>
          </a:p>
          <a:p>
            <a:endParaRPr lang="en-US" altLang="zh-CN" dirty="0"/>
          </a:p>
          <a:p>
            <a:r>
              <a:rPr lang="zh-CN" altLang="en-US" sz="1400" b="0" i="0" kern="1200" dirty="0">
                <a:solidFill>
                  <a:schemeClr val="tx1"/>
                </a:solidFill>
                <a:effectLst/>
                <a:latin typeface="+mn-lt"/>
                <a:ea typeface="+mn-ea"/>
                <a:cs typeface="+mn-cs"/>
              </a:rPr>
              <a:t>技术上的做法是，保持低层为传统卷积方式不变，只在较高的层开始用</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 </a:t>
            </a:r>
            <a:br>
              <a:rPr lang="zh-CN" altLang="en-US" dirty="0"/>
            </a:br>
            <a:r>
              <a:rPr lang="zh-CN" altLang="en-US" sz="1400" b="0" i="0" kern="1200" dirty="0">
                <a:solidFill>
                  <a:schemeClr val="tx1"/>
                </a:solidFill>
                <a:effectLst/>
                <a:latin typeface="+mn-lt"/>
                <a:ea typeface="+mn-ea"/>
                <a:cs typeface="+mn-cs"/>
              </a:rPr>
              <a:t>这种架构的两个主要优点：一是允许显著增加每一步的单元数目，计算复杂性不会不受控制。降维的普遍使用能保护最后一步到下一层的大量输入滤波器，在对它们 用大的</a:t>
            </a:r>
            <a:r>
              <a:rPr lang="en-US" altLang="zh-CN" sz="1400" b="0" i="0" kern="1200" dirty="0">
                <a:solidFill>
                  <a:schemeClr val="tx1"/>
                </a:solidFill>
                <a:effectLst/>
                <a:latin typeface="+mn-lt"/>
                <a:ea typeface="+mn-ea"/>
                <a:cs typeface="+mn-cs"/>
              </a:rPr>
              <a:t>patch size</a:t>
            </a:r>
            <a:r>
              <a:rPr lang="zh-CN" altLang="en-US" sz="1400" b="0" i="0" kern="1200" dirty="0">
                <a:solidFill>
                  <a:schemeClr val="tx1"/>
                </a:solidFill>
                <a:effectLst/>
                <a:latin typeface="+mn-lt"/>
                <a:ea typeface="+mn-ea"/>
                <a:cs typeface="+mn-cs"/>
              </a:rPr>
              <a:t>卷积前首先降维。二是视觉信息在不同的尺度上进行处理然后聚合，这样下一步可以同时从不同尺度提取特征。 </a:t>
            </a:r>
            <a:br>
              <a:rPr lang="zh-CN" altLang="en-US" dirty="0"/>
            </a:br>
            <a:r>
              <a:rPr lang="zh-CN" altLang="en-US" sz="1400" b="0" i="0" kern="1200" dirty="0">
                <a:solidFill>
                  <a:schemeClr val="tx1"/>
                </a:solidFill>
                <a:effectLst/>
                <a:latin typeface="+mn-lt"/>
                <a:ea typeface="+mn-ea"/>
                <a:cs typeface="+mn-cs"/>
              </a:rPr>
              <a:t>采用了</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模块的网络要比没有采用</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模块的同样架构的网络快</a:t>
            </a:r>
            <a:r>
              <a:rPr lang="en-US" altLang="zh-CN" sz="1400" b="0" i="0" kern="1200" dirty="0">
                <a:solidFill>
                  <a:schemeClr val="tx1"/>
                </a:solidFill>
                <a:effectLst/>
                <a:latin typeface="+mn-lt"/>
                <a:ea typeface="+mn-ea"/>
                <a:cs typeface="+mn-cs"/>
              </a:rPr>
              <a:t>2~3</a:t>
            </a:r>
            <a:r>
              <a:rPr lang="zh-CN" altLang="en-US" sz="1400" b="0" i="0" kern="1200" dirty="0">
                <a:solidFill>
                  <a:schemeClr val="tx1"/>
                </a:solidFill>
                <a:effectLst/>
                <a:latin typeface="+mn-lt"/>
                <a:ea typeface="+mn-ea"/>
                <a:cs typeface="+mn-cs"/>
              </a:rPr>
              <a:t>倍。</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en-US" dirty="0"/>
              <a:t>采用上面的模块有一个大问题是在卷积层顶端由于滤波器太多，即使是</a:t>
            </a:r>
            <a:r>
              <a:rPr lang="en-US" altLang="zh-CN" dirty="0"/>
              <a:t>5x5</a:t>
            </a:r>
            <a:r>
              <a:rPr lang="zh-CN" altLang="en-US" dirty="0"/>
              <a:t>的卷积都会让计算开销过分昂贵。当</a:t>
            </a:r>
            <a:r>
              <a:rPr lang="en-US" altLang="zh-CN" dirty="0"/>
              <a:t>pooling</a:t>
            </a:r>
            <a:r>
              <a:rPr lang="zh-CN" altLang="en-US" dirty="0"/>
              <a:t>单元加入之后这个问题更加明显： 输出滤波器的数量等于前一步中滤波器的数量。</a:t>
            </a:r>
            <a:r>
              <a:rPr lang="en-US" altLang="zh-CN" dirty="0"/>
              <a:t>pooling</a:t>
            </a:r>
            <a:r>
              <a:rPr lang="zh-CN" altLang="en-US" dirty="0"/>
              <a:t>层的输出和卷积层的输出融合会导致输出数量逐步增长。即使这个架构可能包含了最优的稀疏结构， 还是会非常没有效率，导致计算没经过几步就崩溃。 </a:t>
            </a:r>
            <a:endParaRPr lang="en-US" altLang="zh-CN" dirty="0"/>
          </a:p>
          <a:p>
            <a:endParaRPr lang="en-US" altLang="zh-CN" dirty="0"/>
          </a:p>
          <a:p>
            <a:r>
              <a:rPr lang="zh-CN" altLang="en-US" sz="1400" b="0" i="0" kern="1200" dirty="0">
                <a:solidFill>
                  <a:schemeClr val="tx1"/>
                </a:solidFill>
                <a:effectLst/>
                <a:latin typeface="+mn-lt"/>
                <a:ea typeface="+mn-ea"/>
                <a:cs typeface="+mn-cs"/>
              </a:rPr>
              <a:t>技术上的做法是，保持低层为传统卷积方式不变，只在较高的层开始用</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 </a:t>
            </a:r>
            <a:br>
              <a:rPr lang="zh-CN" altLang="en-US" dirty="0"/>
            </a:br>
            <a:r>
              <a:rPr lang="zh-CN" altLang="en-US" sz="1400" b="0" i="0" kern="1200" dirty="0">
                <a:solidFill>
                  <a:schemeClr val="tx1"/>
                </a:solidFill>
                <a:effectLst/>
                <a:latin typeface="+mn-lt"/>
                <a:ea typeface="+mn-ea"/>
                <a:cs typeface="+mn-cs"/>
              </a:rPr>
              <a:t>这种架构的两个主要优点：一是允许显著增加每一步的单元数目，计算复杂性不会不受控制。降维的普遍使用能保护最后一步到下一层的大量输入滤波器，在对它们 用大的</a:t>
            </a:r>
            <a:r>
              <a:rPr lang="en-US" altLang="zh-CN" sz="1400" b="0" i="0" kern="1200" dirty="0">
                <a:solidFill>
                  <a:schemeClr val="tx1"/>
                </a:solidFill>
                <a:effectLst/>
                <a:latin typeface="+mn-lt"/>
                <a:ea typeface="+mn-ea"/>
                <a:cs typeface="+mn-cs"/>
              </a:rPr>
              <a:t>patch size</a:t>
            </a:r>
            <a:r>
              <a:rPr lang="zh-CN" altLang="en-US" sz="1400" b="0" i="0" kern="1200" dirty="0">
                <a:solidFill>
                  <a:schemeClr val="tx1"/>
                </a:solidFill>
                <a:effectLst/>
                <a:latin typeface="+mn-lt"/>
                <a:ea typeface="+mn-ea"/>
                <a:cs typeface="+mn-cs"/>
              </a:rPr>
              <a:t>卷积前首先降维。二是视觉信息在不同的尺度上进行处理然后聚合，这样下一步可以同时从不同尺度提取特征。 </a:t>
            </a:r>
            <a:br>
              <a:rPr lang="zh-CN" altLang="en-US" dirty="0"/>
            </a:br>
            <a:r>
              <a:rPr lang="zh-CN" altLang="en-US" sz="1400" b="0" i="0" kern="1200" dirty="0">
                <a:solidFill>
                  <a:schemeClr val="tx1"/>
                </a:solidFill>
                <a:effectLst/>
                <a:latin typeface="+mn-lt"/>
                <a:ea typeface="+mn-ea"/>
                <a:cs typeface="+mn-cs"/>
              </a:rPr>
              <a:t>采用了</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模块的网络要比没有采用</a:t>
            </a:r>
            <a:r>
              <a:rPr lang="en-US" altLang="zh-CN" sz="1400" b="0" i="0" kern="1200" dirty="0">
                <a:solidFill>
                  <a:schemeClr val="tx1"/>
                </a:solidFill>
                <a:effectLst/>
                <a:latin typeface="+mn-lt"/>
                <a:ea typeface="+mn-ea"/>
                <a:cs typeface="+mn-cs"/>
              </a:rPr>
              <a:t>Inception</a:t>
            </a:r>
            <a:r>
              <a:rPr lang="zh-CN" altLang="en-US" sz="1400" b="0" i="0" kern="1200" dirty="0">
                <a:solidFill>
                  <a:schemeClr val="tx1"/>
                </a:solidFill>
                <a:effectLst/>
                <a:latin typeface="+mn-lt"/>
                <a:ea typeface="+mn-ea"/>
                <a:cs typeface="+mn-cs"/>
              </a:rPr>
              <a:t>模块的同样架构的网络快</a:t>
            </a:r>
            <a:r>
              <a:rPr lang="en-US" altLang="zh-CN" sz="1400" b="0" i="0" kern="1200" dirty="0">
                <a:solidFill>
                  <a:schemeClr val="tx1"/>
                </a:solidFill>
                <a:effectLst/>
                <a:latin typeface="+mn-lt"/>
                <a:ea typeface="+mn-ea"/>
                <a:cs typeface="+mn-cs"/>
              </a:rPr>
              <a:t>2~3</a:t>
            </a:r>
            <a:r>
              <a:rPr lang="zh-CN" altLang="en-US" sz="1400" b="0" i="0" kern="1200" dirty="0">
                <a:solidFill>
                  <a:schemeClr val="tx1"/>
                </a:solidFill>
                <a:effectLst/>
                <a:latin typeface="+mn-lt"/>
                <a:ea typeface="+mn-ea"/>
                <a:cs typeface="+mn-cs"/>
              </a:rPr>
              <a:t>倍。</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14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8839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https://www.leiphone.com/news/201609/303vE8MIwFC7E3DB.html</a:t>
            </a:r>
            <a:endParaRPr lang="en-US" altLang="zh-CN" dirty="0"/>
          </a:p>
          <a:p>
            <a:r>
              <a:rPr lang="en-US" altLang="zh-CN" dirty="0"/>
              <a:t>http://blog.csdn.net/buyi_shizi/article/details/53336192</a:t>
            </a:r>
            <a:endParaRPr lang="en-US" altLang="zh-CN" dirty="0"/>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10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10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1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12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7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8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9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9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88220" y="165131"/>
            <a:ext cx="10513957" cy="1097483"/>
          </a:xfrm>
        </p:spPr>
        <p:txBody>
          <a:bodyPr/>
          <a:lstStyle>
            <a:lvl1pPr>
              <a:defRPr kumimoji="0" lang="zh-CN" sz="2800" b="1" i="0" u="none" strike="noStrike" kern="1200" cap="none" spc="0" normalizeH="0" baseline="0" noProof="1" dirty="0">
                <a:solidFill>
                  <a:schemeClr val="accent1">
                    <a:lumMod val="75000"/>
                  </a:schemeClr>
                </a:solidFill>
                <a:latin typeface="微软雅黑" panose="020B0503020204020204" pitchFamily="34" charset="-122"/>
                <a:ea typeface="微软雅黑" panose="020B0503020204020204" pitchFamily="34" charset="-122"/>
                <a:cs typeface="+mn-cs"/>
                <a:sym typeface="+mn-ea"/>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38069" y="1200372"/>
            <a:ext cx="10513957" cy="4978052"/>
          </a:xfrm>
        </p:spPr>
        <p:txBody>
          <a:bodyPr/>
          <a:lstStyle>
            <a:lvl1pPr eaLnBrk="1" fontAlgn="auto" latinLnBrk="0" hangingPunct="1">
              <a:lnSpc>
                <a:spcPct val="150000"/>
              </a:lnSpc>
              <a:defRPr>
                <a:latin typeface="微软雅黑" panose="020B0503020204020204" pitchFamily="34" charset="-122"/>
                <a:ea typeface="微软雅黑" panose="020B0503020204020204" pitchFamily="34" charset="-122"/>
              </a:defRPr>
            </a:lvl1pPr>
            <a:lvl2pPr eaLnBrk="1" fontAlgn="auto" latinLnBrk="0" hangingPunct="1">
              <a:lnSpc>
                <a:spcPct val="150000"/>
              </a:lnSpc>
              <a:defRPr>
                <a:latin typeface="微软雅黑" panose="020B0503020204020204" pitchFamily="34" charset="-122"/>
                <a:ea typeface="微软雅黑" panose="020B0503020204020204" pitchFamily="34" charset="-122"/>
              </a:defRPr>
            </a:lvl2pPr>
            <a:lvl3pPr eaLnBrk="1" fontAlgn="auto" latinLnBrk="0" hangingPunct="1">
              <a:lnSpc>
                <a:spcPct val="150000"/>
              </a:lnSpc>
              <a:defRPr>
                <a:latin typeface="微软雅黑" panose="020B0503020204020204" pitchFamily="34" charset="-122"/>
                <a:ea typeface="微软雅黑" panose="020B0503020204020204" pitchFamily="34" charset="-122"/>
              </a:defRPr>
            </a:lvl3pPr>
            <a:lvl4pPr eaLnBrk="1" fontAlgn="auto" latinLnBrk="0" hangingPunct="1">
              <a:lnSpc>
                <a:spcPct val="150000"/>
              </a:lnSpc>
              <a:defRPr>
                <a:latin typeface="微软雅黑" panose="020B0503020204020204" pitchFamily="34" charset="-122"/>
                <a:ea typeface="微软雅黑" panose="020B0503020204020204" pitchFamily="34" charset="-122"/>
              </a:defRPr>
            </a:lvl4pPr>
            <a:lvl5pPr eaLnBrk="1" fontAlgn="auto" latinLnBrk="0" hangingPunct="1">
              <a:lnSpc>
                <a:spcPct val="150000"/>
              </a:lnSpc>
              <a:defRPr>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0" name="矩形 3"/>
          <p:cNvSpPr>
            <a:spLocks noChangeArrowheads="1"/>
          </p:cNvSpPr>
          <p:nvPr userDrawn="1"/>
        </p:nvSpPr>
        <p:spPr bwMode="auto">
          <a:xfrm>
            <a:off x="0" y="436326"/>
            <a:ext cx="1001873" cy="433785"/>
          </a:xfrm>
          <a:prstGeom prst="rect">
            <a:avLst/>
          </a:prstGeom>
          <a:solidFill>
            <a:schemeClr val="accent1">
              <a:lumMod val="75000"/>
            </a:schemeClr>
          </a:solidFill>
          <a:ln>
            <a:solidFill>
              <a:schemeClr val="bg1"/>
            </a:solid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FFFFFF"/>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88220" y="165131"/>
            <a:ext cx="10513957" cy="1097483"/>
          </a:xfrm>
        </p:spPr>
        <p:txBody>
          <a:bodyPr/>
          <a:lstStyle>
            <a:lvl1pPr>
              <a:defRPr kumimoji="0" lang="zh-CN" sz="2800" b="1" i="0" u="none" strike="noStrike" kern="1200" cap="none" spc="0" normalizeH="0" baseline="0" noProof="1" dirty="0">
                <a:solidFill>
                  <a:schemeClr val="accent1">
                    <a:lumMod val="75000"/>
                  </a:schemeClr>
                </a:solidFill>
                <a:latin typeface="微软雅黑" panose="020B0503020204020204" pitchFamily="34" charset="-122"/>
                <a:ea typeface="微软雅黑" panose="020B0503020204020204" pitchFamily="34" charset="-122"/>
                <a:cs typeface="+mn-cs"/>
                <a:sym typeface="+mn-ea"/>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38069" y="1200372"/>
            <a:ext cx="10513957" cy="4978052"/>
          </a:xfrm>
        </p:spPr>
        <p:txBody>
          <a:bodyPr/>
          <a:lstStyle>
            <a:lvl1pPr eaLnBrk="1" fontAlgn="auto" latinLnBrk="0" hangingPunct="1">
              <a:lnSpc>
                <a:spcPct val="150000"/>
              </a:lnSpc>
              <a:defRPr>
                <a:latin typeface="微软雅黑" panose="020B0503020204020204" pitchFamily="34" charset="-122"/>
                <a:ea typeface="微软雅黑" panose="020B0503020204020204" pitchFamily="34" charset="-122"/>
              </a:defRPr>
            </a:lvl1pPr>
            <a:lvl2pPr eaLnBrk="1" fontAlgn="auto" latinLnBrk="0" hangingPunct="1">
              <a:lnSpc>
                <a:spcPct val="150000"/>
              </a:lnSpc>
              <a:defRPr>
                <a:latin typeface="微软雅黑" panose="020B0503020204020204" pitchFamily="34" charset="-122"/>
                <a:ea typeface="微软雅黑" panose="020B0503020204020204" pitchFamily="34" charset="-122"/>
              </a:defRPr>
            </a:lvl2pPr>
            <a:lvl3pPr eaLnBrk="1" fontAlgn="auto" latinLnBrk="0" hangingPunct="1">
              <a:lnSpc>
                <a:spcPct val="150000"/>
              </a:lnSpc>
              <a:defRPr>
                <a:latin typeface="微软雅黑" panose="020B0503020204020204" pitchFamily="34" charset="-122"/>
                <a:ea typeface="微软雅黑" panose="020B0503020204020204" pitchFamily="34" charset="-122"/>
              </a:defRPr>
            </a:lvl3pPr>
            <a:lvl4pPr eaLnBrk="1" fontAlgn="auto" latinLnBrk="0" hangingPunct="1">
              <a:lnSpc>
                <a:spcPct val="150000"/>
              </a:lnSpc>
              <a:defRPr>
                <a:latin typeface="微软雅黑" panose="020B0503020204020204" pitchFamily="34" charset="-122"/>
                <a:ea typeface="微软雅黑" panose="020B0503020204020204" pitchFamily="34" charset="-122"/>
              </a:defRPr>
            </a:lvl4pPr>
            <a:lvl5pPr eaLnBrk="1" fontAlgn="auto" latinLnBrk="0" hangingPunct="1">
              <a:lnSpc>
                <a:spcPct val="150000"/>
              </a:lnSpc>
              <a:defRPr>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0" name="矩形 3"/>
          <p:cNvSpPr>
            <a:spLocks noChangeArrowheads="1"/>
          </p:cNvSpPr>
          <p:nvPr userDrawn="1"/>
        </p:nvSpPr>
        <p:spPr bwMode="auto">
          <a:xfrm>
            <a:off x="0" y="436326"/>
            <a:ext cx="1001873" cy="433785"/>
          </a:xfrm>
          <a:prstGeom prst="rect">
            <a:avLst/>
          </a:prstGeom>
          <a:solidFill>
            <a:schemeClr val="accent1">
              <a:lumMod val="75000"/>
            </a:schemeClr>
          </a:solidFill>
          <a:ln>
            <a:solidFill>
              <a:schemeClr val="bg1"/>
            </a:solid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FFFFFF"/>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52550"/>
            <a:ext cx="11178540" cy="491299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281430"/>
            <a:ext cx="11178540" cy="4984115"/>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slideLayout" Target="../slideLayouts/slideLayout61.xml"/><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slideLayout" Target="../slideLayouts/slideLayout69.xml"/><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slideLayout" Target="../slideLayouts/slideLayout73.xml"/><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s>
</file>

<file path=ppt/slideMasters/_rels/slideMaster19.xml.rels><?xml version="1.0" encoding="UTF-8" standalone="yes"?>
<Relationships xmlns="http://schemas.openxmlformats.org/package/2006/relationships"><Relationship Id="rId5" Type="http://schemas.openxmlformats.org/officeDocument/2006/relationships/theme" Target="../theme/theme19.xml"/><Relationship Id="rId4" Type="http://schemas.openxmlformats.org/officeDocument/2006/relationships/slideLayout" Target="../slideLayouts/slideLayout77.xml"/><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slideLayout" Target="../slideLayouts/slideLayout85.xml"/><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slideLayout" Target="../slideLayouts/slideLayout93.xml"/><Relationship Id="rId3" Type="http://schemas.openxmlformats.org/officeDocument/2006/relationships/slideLayout" Target="../slideLayouts/slideLayout92.xml"/><Relationship Id="rId2" Type="http://schemas.openxmlformats.org/officeDocument/2006/relationships/slideLayout" Target="../slideLayouts/slideLayout91.xml"/><Relationship Id="rId1" Type="http://schemas.openxmlformats.org/officeDocument/2006/relationships/slideLayout" Target="../slideLayouts/slideLayout90.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slideLayout" Target="../slideLayouts/slideLayout97.xml"/><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s>
</file>

<file path=ppt/slideMasters/_rels/slideMaster25.xml.rels><?xml version="1.0" encoding="UTF-8" standalone="yes"?>
<Relationships xmlns="http://schemas.openxmlformats.org/package/2006/relationships"><Relationship Id="rId5" Type="http://schemas.openxmlformats.org/officeDocument/2006/relationships/theme" Target="../theme/theme25.xml"/><Relationship Id="rId4" Type="http://schemas.openxmlformats.org/officeDocument/2006/relationships/slideLayout" Target="../slideLayouts/slideLayout101.xml"/><Relationship Id="rId3" Type="http://schemas.openxmlformats.org/officeDocument/2006/relationships/slideLayout" Target="../slideLayouts/slideLayout100.xml"/><Relationship Id="rId2" Type="http://schemas.openxmlformats.org/officeDocument/2006/relationships/slideLayout" Target="../slideLayouts/slideLayout99.xml"/><Relationship Id="rId1" Type="http://schemas.openxmlformats.org/officeDocument/2006/relationships/slideLayout" Target="../slideLayouts/slideLayout98.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slideLayout" Target="../slideLayouts/slideLayout105.xml"/><Relationship Id="rId3" Type="http://schemas.openxmlformats.org/officeDocument/2006/relationships/slideLayout" Target="../slideLayouts/slideLayout104.xml"/><Relationship Id="rId2" Type="http://schemas.openxmlformats.org/officeDocument/2006/relationships/slideLayout" Target="../slideLayouts/slideLayout103.xml"/><Relationship Id="rId1" Type="http://schemas.openxmlformats.org/officeDocument/2006/relationships/slideLayout" Target="../slideLayouts/slideLayout102.xml"/></Relationships>
</file>

<file path=ppt/slideMasters/_rels/slideMaster27.xml.rels><?xml version="1.0" encoding="UTF-8" standalone="yes"?>
<Relationships xmlns="http://schemas.openxmlformats.org/package/2006/relationships"><Relationship Id="rId5" Type="http://schemas.openxmlformats.org/officeDocument/2006/relationships/theme" Target="../theme/theme27.xml"/><Relationship Id="rId4" Type="http://schemas.openxmlformats.org/officeDocument/2006/relationships/slideLayout" Target="../slideLayouts/slideLayout109.xml"/><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s>
</file>

<file path=ppt/slideMasters/_rels/slideMaster28.xml.rels><?xml version="1.0" encoding="UTF-8" standalone="yes"?>
<Relationships xmlns="http://schemas.openxmlformats.org/package/2006/relationships"><Relationship Id="rId5" Type="http://schemas.openxmlformats.org/officeDocument/2006/relationships/theme" Target="../theme/theme28.xml"/><Relationship Id="rId4" Type="http://schemas.openxmlformats.org/officeDocument/2006/relationships/slideLayout" Target="../slideLayouts/slideLayout113.xml"/><Relationship Id="rId3" Type="http://schemas.openxmlformats.org/officeDocument/2006/relationships/slideLayout" Target="../slideLayouts/slideLayout112.xml"/><Relationship Id="rId2" Type="http://schemas.openxmlformats.org/officeDocument/2006/relationships/slideLayout" Target="../slideLayouts/slideLayout111.xml"/><Relationship Id="rId1" Type="http://schemas.openxmlformats.org/officeDocument/2006/relationships/slideLayout" Target="../slideLayouts/slideLayout110.xml"/></Relationships>
</file>

<file path=ppt/slideMasters/_rels/slideMaster29.xml.rels><?xml version="1.0" encoding="UTF-8" standalone="yes"?>
<Relationships xmlns="http://schemas.openxmlformats.org/package/2006/relationships"><Relationship Id="rId6" Type="http://schemas.openxmlformats.org/officeDocument/2006/relationships/theme" Target="../theme/theme2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3" Type="http://schemas.openxmlformats.org/officeDocument/2006/relationships/slideLayout" Target="../slideLayouts/slideLayout116.xml"/><Relationship Id="rId2" Type="http://schemas.openxmlformats.org/officeDocument/2006/relationships/slideLayout" Target="../slideLayouts/slideLayout115.xml"/><Relationship Id="rId1" Type="http://schemas.openxmlformats.org/officeDocument/2006/relationships/slideLayout" Target="../slideLayouts/slideLayout114.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0.xml.rels><?xml version="1.0" encoding="UTF-8" standalone="yes"?>
<Relationships xmlns="http://schemas.openxmlformats.org/package/2006/relationships"><Relationship Id="rId5" Type="http://schemas.openxmlformats.org/officeDocument/2006/relationships/theme" Target="../theme/theme30.xml"/><Relationship Id="rId4" Type="http://schemas.openxmlformats.org/officeDocument/2006/relationships/slideLayout" Target="../slideLayouts/slideLayout122.xml"/><Relationship Id="rId3" Type="http://schemas.openxmlformats.org/officeDocument/2006/relationships/slideLayout" Target="../slideLayouts/slideLayout121.xml"/><Relationship Id="rId2" Type="http://schemas.openxmlformats.org/officeDocument/2006/relationships/slideLayout" Target="../slideLayouts/slideLayout120.xml"/><Relationship Id="rId1" Type="http://schemas.openxmlformats.org/officeDocument/2006/relationships/slideLayout" Target="../slideLayouts/slideLayout119.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102.wmf"/><Relationship Id="rId2" Type="http://schemas.openxmlformats.org/officeDocument/2006/relationships/oleObject" Target="../embeddings/oleObject16.bin"/><Relationship Id="rId1"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image" Target="../media/image10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4.png"/></Relationships>
</file>

<file path=ppt/slides/_rels/slide103.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105.wmf"/><Relationship Id="rId1" Type="http://schemas.openxmlformats.org/officeDocument/2006/relationships/oleObject" Target="../embeddings/oleObject17.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image" Target="../media/image107.png"/></Relationships>
</file>

<file path=ppt/slides/_rels/slide10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08.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2.xml"/><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image" Target="../media/image11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2.xml"/><Relationship Id="rId4" Type="http://schemas.openxmlformats.org/officeDocument/2006/relationships/image" Target="../media/image113.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1.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slideLayout" Target="../slideLayouts/slideLayout2.xml"/><Relationship Id="rId4" Type="http://schemas.openxmlformats.org/officeDocument/2006/relationships/image" Target="../media/image114.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image" Target="../media/image116.png"/></Relationships>
</file>

<file path=ppt/slides/_rels/slide114.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17.png"/></Relationships>
</file>

<file path=ppt/slides/_rels/slide115.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2.xml"/><Relationship Id="rId4" Type="http://schemas.openxmlformats.org/officeDocument/2006/relationships/image" Target="../media/image118.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6.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7.xml.rels><?xml version="1.0" encoding="UTF-8" standalone="yes"?>
<Relationships xmlns="http://schemas.openxmlformats.org/package/2006/relationships"><Relationship Id="rId7" Type="http://schemas.openxmlformats.org/officeDocument/2006/relationships/notesSlide" Target="../notesSlides/notesSlide86.xml"/><Relationship Id="rId6"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8.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2.xml"/><Relationship Id="rId4" Type="http://schemas.openxmlformats.org/officeDocument/2006/relationships/image" Target="../media/image123.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20.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25.png"/><Relationship Id="rId1" Type="http://schemas.openxmlformats.org/officeDocument/2006/relationships/image" Target="../media/image124.png"/></Relationships>
</file>

<file path=ppt/slides/_rels/slide121.xml.rels><?xml version="1.0" encoding="UTF-8" standalone="yes"?>
<Relationships xmlns="http://schemas.openxmlformats.org/package/2006/relationships"><Relationship Id="rId7" Type="http://schemas.openxmlformats.org/officeDocument/2006/relationships/notesSlide" Target="../notesSlides/notesSlide90.xml"/><Relationship Id="rId6"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2.xml.rels><?xml version="1.0" encoding="UTF-8" standalone="yes"?>
<Relationships xmlns="http://schemas.openxmlformats.org/package/2006/relationships"><Relationship Id="rId6" Type="http://schemas.openxmlformats.org/officeDocument/2006/relationships/notesSlide" Target="../notesSlides/notesSlide91.xml"/><Relationship Id="rId5" Type="http://schemas.openxmlformats.org/officeDocument/2006/relationships/slideLayout" Target="../slideLayouts/slideLayout2.xml"/><Relationship Id="rId4" Type="http://schemas.openxmlformats.org/officeDocument/2006/relationships/image" Target="../media/image128.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3.xml.rels><?xml version="1.0" encoding="UTF-8" standalone="yes"?>
<Relationships xmlns="http://schemas.openxmlformats.org/package/2006/relationships"><Relationship Id="rId7" Type="http://schemas.openxmlformats.org/officeDocument/2006/relationships/notesSlide" Target="../notesSlides/notesSlide92.xml"/><Relationship Id="rId6"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4.xml.rels><?xml version="1.0" encoding="UTF-8" standalone="yes"?>
<Relationships xmlns="http://schemas.openxmlformats.org/package/2006/relationships"><Relationship Id="rId7" Type="http://schemas.openxmlformats.org/officeDocument/2006/relationships/notesSlide" Target="../notesSlides/notesSlide93.xml"/><Relationship Id="rId6"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5.xml.rels><?xml version="1.0" encoding="UTF-8" standalone="yes"?>
<Relationships xmlns="http://schemas.openxmlformats.org/package/2006/relationships"><Relationship Id="rId7" Type="http://schemas.openxmlformats.org/officeDocument/2006/relationships/notesSlide" Target="../notesSlides/notesSlide94.xml"/><Relationship Id="rId6"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6.xml.rels><?xml version="1.0" encoding="UTF-8" standalone="yes"?>
<Relationships xmlns="http://schemas.openxmlformats.org/package/2006/relationships"><Relationship Id="rId6" Type="http://schemas.openxmlformats.org/officeDocument/2006/relationships/notesSlide" Target="../notesSlides/notesSlide95.xml"/><Relationship Id="rId5" Type="http://schemas.openxmlformats.org/officeDocument/2006/relationships/slideLayout" Target="../slideLayouts/slideLayout2.xml"/><Relationship Id="rId4" Type="http://schemas.openxmlformats.org/officeDocument/2006/relationships/image" Target="../media/image13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7.xml.rels><?xml version="1.0" encoding="UTF-8" standalone="yes"?>
<Relationships xmlns="http://schemas.openxmlformats.org/package/2006/relationships"><Relationship Id="rId7" Type="http://schemas.openxmlformats.org/officeDocument/2006/relationships/notesSlide" Target="../notesSlides/notesSlide96.xml"/><Relationship Id="rId6"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8.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3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7" Type="http://schemas.openxmlformats.org/officeDocument/2006/relationships/notesSlide" Target="../notesSlides/notesSlide98.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41.png"/><Relationship Id="rId1" Type="http://schemas.openxmlformats.org/officeDocument/2006/relationships/image" Target="../media/image140.png"/></Relationships>
</file>

<file path=ppt/slides/_rels/slide131.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slideLayout" Target="../slideLayouts/slideLayout2.xml"/><Relationship Id="rId4" Type="http://schemas.openxmlformats.org/officeDocument/2006/relationships/image" Target="../media/image14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32.xml.rels><?xml version="1.0" encoding="UTF-8" standalone="yes"?>
<Relationships xmlns="http://schemas.openxmlformats.org/package/2006/relationships"><Relationship Id="rId7" Type="http://schemas.openxmlformats.org/officeDocument/2006/relationships/notesSlide" Target="../notesSlides/notesSlide100.xml"/><Relationship Id="rId6"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35.xml.rels><?xml version="1.0" encoding="UTF-8" standalone="yes"?>
<Relationships xmlns="http://schemas.openxmlformats.org/package/2006/relationships"><Relationship Id="rId6" Type="http://schemas.openxmlformats.org/officeDocument/2006/relationships/notesSlide" Target="../notesSlides/notesSlide103.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47.png"/></Relationships>
</file>

<file path=ppt/slides/_rels/slide136.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slideLayout" Target="../slideLayouts/slideLayout2.xml"/><Relationship Id="rId4" Type="http://schemas.openxmlformats.org/officeDocument/2006/relationships/image" Target="../media/image148.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37.xml.rels><?xml version="1.0" encoding="UTF-8" standalone="yes"?>
<Relationships xmlns="http://schemas.openxmlformats.org/package/2006/relationships"><Relationship Id="rId6" Type="http://schemas.openxmlformats.org/officeDocument/2006/relationships/notesSlide" Target="../notesSlides/notesSlide105.xml"/><Relationship Id="rId5" Type="http://schemas.openxmlformats.org/officeDocument/2006/relationships/slideLayout" Target="../slideLayouts/slideLayout2.xml"/><Relationship Id="rId4" Type="http://schemas.openxmlformats.org/officeDocument/2006/relationships/image" Target="../media/image149.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3.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4.png"/></Relationships>
</file>

<file path=ppt/slides/_rels/slide1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4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4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7.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image" Target="../media/image15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0.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2.png"/><Relationship Id="rId1" Type="http://schemas.openxmlformats.org/officeDocument/2006/relationships/image" Target="../media/image161.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3.png"/></Relationships>
</file>

<file path=ppt/slides/_rels/slide153.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slideLayout" Target="../slideLayouts/slideLayout2.xml"/><Relationship Id="rId4" Type="http://schemas.openxmlformats.org/officeDocument/2006/relationships/image" Target="../media/image164.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54.xml.rels><?xml version="1.0" encoding="UTF-8" standalone="yes"?>
<Relationships xmlns="http://schemas.openxmlformats.org/package/2006/relationships"><Relationship Id="rId6" Type="http://schemas.openxmlformats.org/officeDocument/2006/relationships/notesSlide" Target="../notesSlides/notesSlide111.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65.png"/></Relationships>
</file>

<file path=ppt/slides/_rels/slide155.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slideLayout" Target="../slideLayouts/slideLayout2.xml"/><Relationship Id="rId4" Type="http://schemas.openxmlformats.org/officeDocument/2006/relationships/image" Target="../media/image16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image" Target="../media/image167.jpe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9.png"/><Relationship Id="rId1" Type="http://schemas.openxmlformats.org/officeDocument/2006/relationships/image" Target="../media/image168.png"/></Relationships>
</file>

<file path=ppt/slides/_rels/slide15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hyperlink" Target="http://cs231n.github.io/assets/conv-demo/index.html" TargetMode="Externa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5.png"/><Relationship Id="rId1" Type="http://schemas.openxmlformats.org/officeDocument/2006/relationships/image" Target="../media/image174.png"/></Relationships>
</file>

<file path=ppt/slides/_rels/slide16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xml"/><Relationship Id="rId1" Type="http://schemas.openxmlformats.org/officeDocument/2006/relationships/image" Target="../media/image176.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8.png"/><Relationship Id="rId1" Type="http://schemas.openxmlformats.org/officeDocument/2006/relationships/image" Target="../media/image177.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9.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0.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2.png"/></Relationships>
</file>

<file path=ppt/slides/_rels/slide169.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5.xml"/><Relationship Id="rId3" Type="http://schemas.openxmlformats.org/officeDocument/2006/relationships/image" Target="../media/image184.wmf"/><Relationship Id="rId2" Type="http://schemas.openxmlformats.org/officeDocument/2006/relationships/oleObject" Target="../embeddings/oleObject18.bin"/><Relationship Id="rId1" Type="http://schemas.openxmlformats.org/officeDocument/2006/relationships/image" Target="../media/image18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image" Target="../media/image185.png"/></Relationships>
</file>

<file path=ppt/slides/_rels/slide171.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5.xml"/><Relationship Id="rId5" Type="http://schemas.openxmlformats.org/officeDocument/2006/relationships/image" Target="../media/image188.wmf"/><Relationship Id="rId4" Type="http://schemas.openxmlformats.org/officeDocument/2006/relationships/oleObject" Target="../embeddings/oleObject20.bin"/><Relationship Id="rId3" Type="http://schemas.openxmlformats.org/officeDocument/2006/relationships/image" Target="../media/image187.wmf"/><Relationship Id="rId2" Type="http://schemas.openxmlformats.org/officeDocument/2006/relationships/oleObject" Target="../embeddings/oleObject19.bin"/><Relationship Id="rId1" Type="http://schemas.openxmlformats.org/officeDocument/2006/relationships/image" Target="../media/image186.png"/></Relationships>
</file>

<file path=ppt/slides/_rels/slide172.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5.xml"/><Relationship Id="rId2" Type="http://schemas.openxmlformats.org/officeDocument/2006/relationships/image" Target="../media/image189.wmf"/><Relationship Id="rId1" Type="http://schemas.openxmlformats.org/officeDocument/2006/relationships/oleObject" Target="../embeddings/oleObject21.bin"/></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0.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xml"/><Relationship Id="rId1" Type="http://schemas.openxmlformats.org/officeDocument/2006/relationships/image" Target="../media/image191.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2.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3.png"/></Relationships>
</file>

<file path=ppt/slides/_rels/slide177.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5.xml"/><Relationship Id="rId2" Type="http://schemas.openxmlformats.org/officeDocument/2006/relationships/image" Target="../media/image194.wmf"/><Relationship Id="rId1" Type="http://schemas.openxmlformats.org/officeDocument/2006/relationships/oleObject" Target="../embeddings/oleObject22.bin"/></Relationships>
</file>

<file path=ppt/slides/_rels/slide178.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5.xml"/><Relationship Id="rId2" Type="http://schemas.openxmlformats.org/officeDocument/2006/relationships/image" Target="../media/image195.wmf"/><Relationship Id="rId1" Type="http://schemas.openxmlformats.org/officeDocument/2006/relationships/oleObject" Target="../embeddings/oleObject23.bin"/></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7.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8.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9.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0.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1.png"/></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3.png"/><Relationship Id="rId1" Type="http://schemas.openxmlformats.org/officeDocument/2006/relationships/image" Target="../media/image202.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4.png"/></Relationships>
</file>

<file path=ppt/slides/_rels/slide18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image" Target="../media/image205.png"/></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9.png"/><Relationship Id="rId1" Type="http://schemas.openxmlformats.org/officeDocument/2006/relationships/image" Target="../media/image20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0.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1.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5.xml"/><Relationship Id="rId1" Type="http://schemas.openxmlformats.org/officeDocument/2006/relationships/image" Target="../media/image212.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3.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xml"/><Relationship Id="rId1" Type="http://schemas.openxmlformats.org/officeDocument/2006/relationships/image" Target="../media/image214.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6.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50.xml"/><Relationship Id="rId1" Type="http://schemas.openxmlformats.org/officeDocument/2006/relationships/image" Target="../media/image215.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54.xml"/><Relationship Id="rId1" Type="http://schemas.openxmlformats.org/officeDocument/2006/relationships/image" Target="../media/image216.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58.xml"/><Relationship Id="rId1" Type="http://schemas.openxmlformats.org/officeDocument/2006/relationships/image" Target="../media/image2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62.xml"/><Relationship Id="rId1" Type="http://schemas.openxmlformats.org/officeDocument/2006/relationships/image" Target="../media/image218.png"/></Relationships>
</file>

<file path=ppt/slides/_rels/slide201.xml.rels><?xml version="1.0" encoding="UTF-8" standalone="yes"?>
<Relationships xmlns="http://schemas.openxmlformats.org/package/2006/relationships"><Relationship Id="rId4" Type="http://schemas.openxmlformats.org/officeDocument/2006/relationships/notesSlide" Target="../notesSlides/notesSlide125.xml"/><Relationship Id="rId3" Type="http://schemas.openxmlformats.org/officeDocument/2006/relationships/slideLayout" Target="../slideLayouts/slideLayout70.xml"/><Relationship Id="rId2" Type="http://schemas.openxmlformats.org/officeDocument/2006/relationships/image" Target="../media/image219.png"/><Relationship Id="rId1" Type="http://schemas.openxmlformats.org/officeDocument/2006/relationships/hyperlink" Target="https://arxiv.org/pdf/1411.1792.pdf" TargetMode="Externa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74.xml"/><Relationship Id="rId1" Type="http://schemas.openxmlformats.org/officeDocument/2006/relationships/image" Target="../media/image220.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78.xml"/><Relationship Id="rId1" Type="http://schemas.openxmlformats.org/officeDocument/2006/relationships/image" Target="../media/image221.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66.xml"/><Relationship Id="rId1" Type="http://schemas.openxmlformats.org/officeDocument/2006/relationships/image" Target="../media/image222.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82.xml"/><Relationship Id="rId1" Type="http://schemas.openxmlformats.org/officeDocument/2006/relationships/image" Target="../media/image223.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86.xml"/><Relationship Id="rId1" Type="http://schemas.openxmlformats.org/officeDocument/2006/relationships/image" Target="../media/image224.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06.xml"/><Relationship Id="rId1" Type="http://schemas.openxmlformats.org/officeDocument/2006/relationships/image" Target="../media/image225.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2.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4.xml"/><Relationship Id="rId2" Type="http://schemas.openxmlformats.org/officeDocument/2006/relationships/image" Target="../media/image23.jpeg"/><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25.jpeg"/><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2.xml"/><Relationship Id="rId1"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9.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image" Target="../media/image36.wmf"/><Relationship Id="rId4" Type="http://schemas.openxmlformats.org/officeDocument/2006/relationships/oleObject" Target="../embeddings/oleObject2.bin"/><Relationship Id="rId3" Type="http://schemas.openxmlformats.org/officeDocument/2006/relationships/image" Target="../media/image35.wmf"/><Relationship Id="rId2" Type="http://schemas.openxmlformats.org/officeDocument/2006/relationships/oleObject" Target="../embeddings/oleObject1.bin"/><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2.vml"/><Relationship Id="rId6" Type="http://schemas.openxmlformats.org/officeDocument/2006/relationships/slideLayout" Target="../slideLayouts/slideLayout1.xml"/><Relationship Id="rId5" Type="http://schemas.openxmlformats.org/officeDocument/2006/relationships/image" Target="../media/image39.wmf"/><Relationship Id="rId4" Type="http://schemas.openxmlformats.org/officeDocument/2006/relationships/oleObject" Target="../embeddings/oleObject4.bin"/><Relationship Id="rId3" Type="http://schemas.openxmlformats.org/officeDocument/2006/relationships/image" Target="../media/image38.wmf"/><Relationship Id="rId2" Type="http://schemas.openxmlformats.org/officeDocument/2006/relationships/oleObject" Target="../embeddings/oleObject3.bin"/><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oleObject" Target="../embeddings/oleObject6.bin"/><Relationship Id="rId3" Type="http://schemas.openxmlformats.org/officeDocument/2006/relationships/image" Target="../media/image41.wmf"/><Relationship Id="rId2" Type="http://schemas.openxmlformats.org/officeDocument/2006/relationships/oleObject" Target="../embeddings/oleObject5.bin"/><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1.xml"/><Relationship Id="rId5" Type="http://schemas.openxmlformats.org/officeDocument/2006/relationships/image" Target="../media/image47.wmf"/><Relationship Id="rId4" Type="http://schemas.openxmlformats.org/officeDocument/2006/relationships/oleObject" Target="../embeddings/oleObject8.bin"/><Relationship Id="rId3" Type="http://schemas.openxmlformats.org/officeDocument/2006/relationships/image" Target="../media/image46.wmf"/><Relationship Id="rId2" Type="http://schemas.openxmlformats.org/officeDocument/2006/relationships/oleObject" Target="../embeddings/oleObject7.bin"/><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wmf"/><Relationship Id="rId3" Type="http://schemas.openxmlformats.org/officeDocument/2006/relationships/oleObject" Target="../embeddings/oleObject10.bin"/><Relationship Id="rId2" Type="http://schemas.openxmlformats.org/officeDocument/2006/relationships/image" Target="../media/image48.wmf"/><Relationship Id="rId1"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3.png"/><Relationship Id="rId1" Type="http://schemas.openxmlformats.org/officeDocument/2006/relationships/hyperlink" Target="https://arxiv.org/pdf/1502.03167v3.pdf"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94.xml"/><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image" Target="../media/image53.png"/><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image" Target="../media/image56.png"/><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image" Target="../media/image58.jpeg"/><Relationship Id="rId1" Type="http://schemas.openxmlformats.org/officeDocument/2006/relationships/image" Target="../media/image57.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image" Target="../media/image60.jpeg"/><Relationship Id="rId1" Type="http://schemas.openxmlformats.org/officeDocument/2006/relationships/image" Target="../media/image59.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image" Target="../media/image62.png"/><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hyperlink" Target="https://arxiv.org/pdf/1502.01852.pdf" TargetMode="Externa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hyperlink" Target="http://www.cs.toronto.edu/~rsalakhu/papers/srivastava14a.pdf"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vmlDrawing" Target="../drawings/vmlDrawing6.vml"/><Relationship Id="rId5" Type="http://schemas.openxmlformats.org/officeDocument/2006/relationships/slideLayout" Target="../slideLayouts/slideLayout1.xml"/><Relationship Id="rId4" Type="http://schemas.openxmlformats.org/officeDocument/2006/relationships/image" Target="../media/image76.wmf"/><Relationship Id="rId3" Type="http://schemas.openxmlformats.org/officeDocument/2006/relationships/oleObject" Target="../embeddings/oleObject12.bin"/><Relationship Id="rId2" Type="http://schemas.openxmlformats.org/officeDocument/2006/relationships/image" Target="../media/image75.wmf"/><Relationship Id="rId1" Type="http://schemas.openxmlformats.org/officeDocument/2006/relationships/oleObject" Target="../embeddings/oleObject11.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vmlDrawing" Target="../drawings/vmlDrawing7.vml"/><Relationship Id="rId5" Type="http://schemas.openxmlformats.org/officeDocument/2006/relationships/slideLayout" Target="../slideLayouts/slideLayout1.xml"/><Relationship Id="rId4" Type="http://schemas.openxmlformats.org/officeDocument/2006/relationships/image" Target="../media/image78.wmf"/><Relationship Id="rId3" Type="http://schemas.openxmlformats.org/officeDocument/2006/relationships/oleObject" Target="../embeddings/oleObject14.bin"/><Relationship Id="rId2" Type="http://schemas.openxmlformats.org/officeDocument/2006/relationships/image" Target="../media/image77.wmf"/><Relationship Id="rId1" Type="http://schemas.openxmlformats.org/officeDocument/2006/relationships/oleObject" Target="../embeddings/oleObject13.bin"/></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80.png"/><Relationship Id="rId1" Type="http://schemas.openxmlformats.org/officeDocument/2006/relationships/image" Target="../media/image79.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image" Target="../media/image82.png"/><Relationship Id="rId1"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vmlDrawing" Target="../drawings/vmlDrawing8.vml"/><Relationship Id="rId4" Type="http://schemas.openxmlformats.org/officeDocument/2006/relationships/slideLayout" Target="../slideLayouts/slideLayout1.xml"/><Relationship Id="rId3" Type="http://schemas.openxmlformats.org/officeDocument/2006/relationships/image" Target="../media/image87.wmf"/><Relationship Id="rId2" Type="http://schemas.openxmlformats.org/officeDocument/2006/relationships/oleObject" Target="../embeddings/oleObject15.bin"/><Relationship Id="rId1"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10.xml"/><Relationship Id="rId1"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9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1.xml"/><Relationship Id="rId2" Type="http://schemas.openxmlformats.org/officeDocument/2006/relationships/hyperlink" Target="https://www.microsoft.com/zh-cn/download/details.aspx?id=48145&amp;751be11f-ede8-5a0c-058c-2ee190a24fa6=True" TargetMode="External"/><Relationship Id="rId1" Type="http://schemas.openxmlformats.org/officeDocument/2006/relationships/image" Target="../media/image97.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image" Target="../media/image99.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2.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1.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1"/>
          <p:cNvSpPr txBox="1"/>
          <p:nvPr/>
        </p:nvSpPr>
        <p:spPr>
          <a:xfrm>
            <a:off x="0" y="1177175"/>
            <a:ext cx="12192000" cy="840468"/>
          </a:xfrm>
          <a:prstGeom prst="rect">
            <a:avLst/>
          </a:prstGeom>
          <a:solidFill>
            <a:srgbClr val="0096F0"/>
          </a:solidFill>
          <a:ln>
            <a:noFill/>
          </a:ln>
        </p:spPr>
        <p:txBody>
          <a:bodyPr anchor="b">
            <a:normAutofit fontScale="97500" lnSpcReduction="10000"/>
          </a:bodyPr>
          <a:lstStyle>
            <a:lvl1pPr algn="ctr" defTabSz="914400" rtl="0" eaLnBrk="1" latinLnBrk="0" hangingPunct="1">
              <a:lnSpc>
                <a:spcPct val="90000"/>
              </a:lnSpc>
              <a:spcBef>
                <a:spcPct val="0"/>
              </a:spcBef>
              <a:buNone/>
              <a:defRPr sz="4800" kern="1200">
                <a:solidFill>
                  <a:schemeClr val="tx1"/>
                </a:solidFill>
                <a:latin typeface="微软雅黑" panose="020B0503020204020204" pitchFamily="34" charset="-122"/>
                <a:ea typeface="微软雅黑" panose="020B0503020204020204" pitchFamily="34" charset="-122"/>
                <a:cs typeface="+mj-cs"/>
              </a:defRPr>
            </a:lvl1pPr>
          </a:lstStyle>
          <a:p>
            <a:pPr lvl="0" eaLnBrk="1" hangingPunct="1"/>
            <a:r>
              <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rPr>
              <a:t>人工智能之深度学习</a:t>
            </a:r>
            <a:endPar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endParaRPr>
          </a:p>
        </p:txBody>
      </p:sp>
      <p:sp>
        <p:nvSpPr>
          <p:cNvPr id="10" name="副标题 2"/>
          <p:cNvSpPr>
            <a:spLocks noGrp="1"/>
          </p:cNvSpPr>
          <p:nvPr/>
        </p:nvSpPr>
        <p:spPr>
          <a:xfrm>
            <a:off x="2980690" y="2637790"/>
            <a:ext cx="6593205" cy="1655445"/>
          </a:xfrm>
          <a:prstGeom prst="rect">
            <a:avLst/>
          </a:prstGeom>
          <a:ln w="9525">
            <a:noFill/>
            <a:miter/>
          </a:ln>
        </p:spPr>
        <p:txBody>
          <a:bodyPr vert="horz" wrap="square" lIns="91440" tIns="45720" rIns="91440" bIns="45720" rtlCol="0" anchor="t">
            <a:normAutofit/>
          </a:bodyPr>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eaLnBrk="1" hangingPunct="1"/>
            <a:r>
              <a:rPr lang="zh-CN" altLang="en-US"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卷积神经网络</a:t>
            </a:r>
            <a:r>
              <a:rPr lang="en-US" altLang="zh-CN"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(CNN)</a:t>
            </a:r>
            <a:endParaRPr lang="en-US" altLang="zh-CN"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lvl="0" eaLnBrk="1" hangingPunct="1"/>
            <a:endParaRPr lang="en-US" altLang="zh-CN"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894080"/>
            <a:ext cx="11178540" cy="5371465"/>
          </a:xfrm>
        </p:spPr>
        <p:txBody>
          <a:bodyPr>
            <a:normAutofit/>
          </a:bodyPr>
          <a:lstStyle/>
          <a:p>
            <a:pPr>
              <a:lnSpc>
                <a:spcPct val="150000"/>
              </a:lnSpc>
            </a:pPr>
            <a:r>
              <a:rPr lang="en-US" sz="2400" dirty="0">
                <a:solidFill>
                  <a:schemeClr val="tx1"/>
                </a:solidFill>
              </a:rPr>
              <a:t>PCA(</a:t>
            </a:r>
            <a:r>
              <a:rPr lang="zh-CN" altLang="en-US" sz="2400" dirty="0">
                <a:solidFill>
                  <a:schemeClr val="tx1"/>
                </a:solidFill>
              </a:rPr>
              <a:t>去掉相关性</a:t>
            </a:r>
            <a:r>
              <a:rPr lang="en-US" sz="2400" dirty="0">
                <a:solidFill>
                  <a:schemeClr val="tx1"/>
                </a:solidFill>
              </a:rPr>
              <a:t>)&amp;</a:t>
            </a:r>
            <a:r>
              <a:rPr lang="zh-CN" altLang="en-US" sz="2400" dirty="0">
                <a:solidFill>
                  <a:schemeClr val="tx1"/>
                </a:solidFill>
              </a:rPr>
              <a:t>白化</a:t>
            </a:r>
            <a:endParaRPr lang="zh-CN" altLang="en-US" sz="2400"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-Input Layer</a:t>
            </a:r>
            <a:endParaRPr lang="zh-CN" altLang="en-US" dirty="0"/>
          </a:p>
        </p:txBody>
      </p:sp>
      <p:pic>
        <p:nvPicPr>
          <p:cNvPr id="2" name="图片 1"/>
          <p:cNvPicPr>
            <a:picLocks noChangeAspect="1"/>
          </p:cNvPicPr>
          <p:nvPr/>
        </p:nvPicPr>
        <p:blipFill>
          <a:blip r:embed="rId1"/>
          <a:stretch>
            <a:fillRect/>
          </a:stretch>
        </p:blipFill>
        <p:spPr>
          <a:xfrm>
            <a:off x="1156970" y="1471295"/>
            <a:ext cx="9876155" cy="3380740"/>
          </a:xfrm>
          <a:prstGeom prst="rect">
            <a:avLst/>
          </a:prstGeom>
        </p:spPr>
      </p:pic>
      <p:sp>
        <p:nvSpPr>
          <p:cNvPr id="7" name="文本框 6"/>
          <p:cNvSpPr txBox="1"/>
          <p:nvPr/>
        </p:nvSpPr>
        <p:spPr>
          <a:xfrm>
            <a:off x="3410585" y="4911090"/>
            <a:ext cx="5172710" cy="1383665"/>
          </a:xfrm>
          <a:prstGeom prst="rect">
            <a:avLst/>
          </a:prstGeom>
          <a:noFill/>
        </p:spPr>
        <p:txBody>
          <a:bodyPr wrap="none" rtlCol="0">
            <a:spAutoFit/>
          </a:bodyPr>
          <a:p>
            <a:pPr algn="l"/>
            <a:r>
              <a:rPr i="1">
                <a:solidFill>
                  <a:schemeClr val="tx1"/>
                </a:solidFill>
                <a:uFillTx/>
                <a:ea typeface="Malgun Gothic" panose="020B0503020000020004" charset="-127"/>
              </a:rPr>
              <a:t>x -= np.mean(x, axis=0)  # 去均值</a:t>
            </a:r>
            <a:endParaRPr i="1">
              <a:solidFill>
                <a:schemeClr val="tx1"/>
              </a:solidFill>
              <a:uFillTx/>
              <a:ea typeface="Malgun Gothic" panose="020B0503020000020004" charset="-127"/>
            </a:endParaRPr>
          </a:p>
          <a:p>
            <a:pPr algn="l"/>
            <a:r>
              <a:rPr i="1">
                <a:solidFill>
                  <a:schemeClr val="tx1"/>
                </a:solidFill>
                <a:uFillTx/>
                <a:ea typeface="Malgun Gothic" panose="020B0503020000020004" charset="-127"/>
              </a:rPr>
              <a:t>cov = np.dot(x.T, x) / x.shape[0]  # 计算协方差</a:t>
            </a:r>
            <a:endParaRPr i="1">
              <a:solidFill>
                <a:schemeClr val="tx1"/>
              </a:solidFill>
              <a:uFillTx/>
              <a:ea typeface="Malgun Gothic" panose="020B0503020000020004" charset="-127"/>
            </a:endParaRPr>
          </a:p>
          <a:p>
            <a:pPr algn="l"/>
            <a:r>
              <a:rPr i="1">
                <a:solidFill>
                  <a:schemeClr val="tx1"/>
                </a:solidFill>
                <a:uFillTx/>
                <a:ea typeface="Malgun Gothic" panose="020B0503020000020004" charset="-127"/>
              </a:rPr>
              <a:t>u, s, v = np.linalg.svd(cov)  # 进行svd分解</a:t>
            </a:r>
            <a:endParaRPr i="1">
              <a:solidFill>
                <a:schemeClr val="tx1"/>
              </a:solidFill>
              <a:uFillTx/>
              <a:ea typeface="Malgun Gothic" panose="020B0503020000020004" charset="-127"/>
            </a:endParaRPr>
          </a:p>
          <a:p>
            <a:pPr algn="l"/>
            <a:r>
              <a:rPr i="1">
                <a:solidFill>
                  <a:schemeClr val="tx1"/>
                </a:solidFill>
                <a:uFillTx/>
                <a:ea typeface="Malgun Gothic" panose="020B0503020000020004" charset="-127"/>
              </a:rPr>
              <a:t>x = np.dot(x, u[:, :2])  # 计算pca</a:t>
            </a:r>
            <a:endParaRPr i="1">
              <a:solidFill>
                <a:schemeClr val="tx1"/>
              </a:solidFill>
              <a:uFillTx/>
              <a:ea typeface="Malgun Gothic" panose="020B0503020000020004" charset="-127"/>
            </a:endParaRPr>
          </a:p>
        </p:txBody>
      </p:sp>
      <p:sp>
        <p:nvSpPr>
          <p:cNvPr id="5" name="文本框 4"/>
          <p:cNvSpPr txBox="1"/>
          <p:nvPr/>
        </p:nvSpPr>
        <p:spPr>
          <a:xfrm>
            <a:off x="8867775" y="4993640"/>
            <a:ext cx="2971165" cy="1060450"/>
          </a:xfrm>
          <a:prstGeom prst="rect">
            <a:avLst/>
          </a:prstGeom>
          <a:noFill/>
        </p:spPr>
        <p:txBody>
          <a:bodyPr wrap="none" rtlCol="0">
            <a:spAutoFit/>
          </a:bodyPr>
          <a:p>
            <a:pPr algn="l"/>
            <a:r>
              <a:rPr lang="zh-CN" i="1">
                <a:uFillTx/>
                <a:ea typeface="宋体" panose="02010600030101010101" pitchFamily="2" charset="-122"/>
                <a:sym typeface="+mn-ea"/>
              </a:rPr>
              <a:t># 白化</a:t>
            </a:r>
            <a:endParaRPr lang="zh-CN" i="1">
              <a:uFillTx/>
              <a:ea typeface="宋体" panose="02010600030101010101" pitchFamily="2" charset="-122"/>
              <a:sym typeface="+mn-ea"/>
            </a:endParaRPr>
          </a:p>
          <a:p>
            <a:pPr algn="l"/>
            <a:r>
              <a:rPr i="1">
                <a:uFillTx/>
                <a:ea typeface="Malgun Gothic" panose="020B0503020000020004" charset="-127"/>
                <a:sym typeface="+mn-ea"/>
              </a:rPr>
              <a:t>xrot = np.dot(x, u)</a:t>
            </a:r>
            <a:endParaRPr lang="zh-CN" i="1">
              <a:solidFill>
                <a:schemeClr val="tx1"/>
              </a:solidFill>
              <a:uFillTx/>
              <a:ea typeface="宋体" panose="02010600030101010101" pitchFamily="2" charset="-122"/>
            </a:endParaRPr>
          </a:p>
          <a:p>
            <a:pPr algn="l"/>
            <a:r>
              <a:rPr lang="zh-CN" i="1">
                <a:solidFill>
                  <a:schemeClr val="tx1"/>
                </a:solidFill>
                <a:uFillTx/>
                <a:ea typeface="宋体" panose="02010600030101010101" pitchFamily="2" charset="-122"/>
              </a:rPr>
              <a:t>x = xrot / np.sqrt(s + 1e-5)</a:t>
            </a:r>
            <a:endParaRPr lang="zh-CN" i="1">
              <a:solidFill>
                <a:schemeClr val="tx1"/>
              </a:solidFill>
              <a:uFillTx/>
              <a:ea typeface="宋体"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CNN-</a:t>
            </a:r>
            <a:r>
              <a:rPr lang="en-US" altLang="zh-CN" b="1" dirty="0" err="1"/>
              <a:t>LeNet5</a:t>
            </a:r>
            <a:r>
              <a:rPr lang="zh-CN" altLang="en-US" b="1" dirty="0"/>
              <a:t>解析</a:t>
            </a:r>
            <a:endParaRPr lang="zh-CN" altLang="en-US" dirty="0"/>
          </a:p>
        </p:txBody>
      </p:sp>
      <p:sp>
        <p:nvSpPr>
          <p:cNvPr id="3" name="内容占位符 1"/>
          <p:cNvSpPr txBox="1"/>
          <p:nvPr/>
        </p:nvSpPr>
        <p:spPr>
          <a:xfrm>
            <a:off x="368935" y="899795"/>
            <a:ext cx="11414904" cy="5059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F7</a:t>
            </a:r>
            <a:r>
              <a:rPr lang="zh-CN" altLang="en-US" dirty="0">
                <a:latin typeface="微软雅黑" panose="020B0503020204020204" pitchFamily="34" charset="-122"/>
                <a:ea typeface="微软雅黑" panose="020B0503020204020204" pitchFamily="34" charset="-122"/>
              </a:rPr>
              <a:t>层是一个输出层</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输出层是由欧式径向基函数（RBF）组成。每一个输出对应一个RBF函数，每一个RBF函数都有84维的输入向量，RBF的函数公式如下。每一个RBF函数都会有一个输出，最后输出层会输出一个10维的向量。</a:t>
            </a:r>
            <a:endParaRPr lang="en-US" altLang="zh-CN" dirty="0">
              <a:latin typeface="微软雅黑" panose="020B0503020204020204" pitchFamily="34" charset="-122"/>
              <a:ea typeface="微软雅黑" panose="020B0503020204020204" pitchFamily="34" charset="-122"/>
            </a:endParaRPr>
          </a:p>
        </p:txBody>
      </p:sp>
      <p:graphicFrame>
        <p:nvGraphicFramePr>
          <p:cNvPr id="6" name="对象 5">
            <a:hlinkClick r:id="" action="ppaction://ole?verb="/>
          </p:cNvPr>
          <p:cNvGraphicFramePr>
            <a:graphicFrameLocks noChangeAspect="1"/>
          </p:cNvGraphicFramePr>
          <p:nvPr/>
        </p:nvGraphicFramePr>
        <p:xfrm>
          <a:off x="4243705" y="3574415"/>
          <a:ext cx="2472690" cy="834390"/>
        </p:xfrm>
        <a:graphic>
          <a:graphicData uri="http://schemas.openxmlformats.org/presentationml/2006/ole">
            <mc:AlternateContent xmlns:mc="http://schemas.openxmlformats.org/markup-compatibility/2006">
              <mc:Choice xmlns:v="urn:schemas-microsoft-com:vml" Requires="v">
                <p:oleObj spid="_x0000_s1025" name="" r:id="rId2" imgW="1091565" imgH="368300" progId="Equation.KSEE3">
                  <p:embed/>
                </p:oleObj>
              </mc:Choice>
              <mc:Fallback>
                <p:oleObj name="" r:id="rId2" imgW="1091565" imgH="368300" progId="Equation.KSEE3">
                  <p:embed/>
                  <p:pic>
                    <p:nvPicPr>
                      <p:cNvPr id="0" name="图片 1024"/>
                      <p:cNvPicPr/>
                      <p:nvPr/>
                    </p:nvPicPr>
                    <p:blipFill>
                      <a:blip r:embed="rId3"/>
                      <a:stretch>
                        <a:fillRect/>
                      </a:stretch>
                    </p:blipFill>
                    <p:spPr>
                      <a:xfrm>
                        <a:off x="4243705" y="3574415"/>
                        <a:ext cx="2472690" cy="834390"/>
                      </a:xfrm>
                      <a:prstGeom prst="rect">
                        <a:avLst/>
                      </a:prstGeom>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卷积神经网络典型</a:t>
            </a:r>
            <a:r>
              <a:rPr lang="en-US" altLang="zh-CN" dirty="0"/>
              <a:t>CNN-AlexNet</a:t>
            </a:r>
            <a:endParaRPr lang="en-US" altLang="zh-CN" dirty="0"/>
          </a:p>
        </p:txBody>
      </p:sp>
      <p:sp>
        <p:nvSpPr>
          <p:cNvPr id="2" name="内容占位符 1"/>
          <p:cNvSpPr>
            <a:spLocks noGrp="1"/>
          </p:cNvSpPr>
          <p:nvPr>
            <p:ph idx="13"/>
          </p:nvPr>
        </p:nvSpPr>
        <p:spPr>
          <a:xfrm>
            <a:off x="368935" y="899795"/>
            <a:ext cx="3263265" cy="5059045"/>
          </a:xfrm>
        </p:spPr>
        <p:txBody>
          <a:bodyPr>
            <a:normAutofit/>
          </a:bodyPr>
          <a:lstStyle/>
          <a:p>
            <a:pPr>
              <a:lnSpc>
                <a:spcPct val="150000"/>
              </a:lnSpc>
            </a:pPr>
            <a:r>
              <a:rPr lang="en-US" altLang="zh-CN" dirty="0" err="1"/>
              <a:t>AlexNet</a:t>
            </a:r>
            <a:endParaRPr lang="en-US" altLang="zh-CN" dirty="0"/>
          </a:p>
        </p:txBody>
      </p:sp>
      <p:pic>
        <p:nvPicPr>
          <p:cNvPr id="6" name="图片 5"/>
          <p:cNvPicPr>
            <a:picLocks noChangeAspect="1"/>
          </p:cNvPicPr>
          <p:nvPr/>
        </p:nvPicPr>
        <p:blipFill>
          <a:blip r:embed="rId1"/>
          <a:srcRect b="57321"/>
          <a:stretch>
            <a:fillRect/>
          </a:stretch>
        </p:blipFill>
        <p:spPr>
          <a:xfrm>
            <a:off x="767080" y="1996793"/>
            <a:ext cx="10656570" cy="3476317"/>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dirty="0">
                <a:sym typeface="+mn-ea"/>
              </a:rPr>
              <a:t>CNN-</a:t>
            </a:r>
            <a:r>
              <a:rPr lang="en-US" altLang="zh-CN" dirty="0" err="1">
                <a:sym typeface="+mn-ea"/>
              </a:rPr>
              <a:t>AlexNet</a:t>
            </a:r>
            <a:endParaRPr lang="zh-CN" altLang="en-US"/>
          </a:p>
        </p:txBody>
      </p:sp>
      <p:pic>
        <p:nvPicPr>
          <p:cNvPr id="5" name="内容占位符 4"/>
          <p:cNvPicPr>
            <a:picLocks noChangeAspect="1"/>
          </p:cNvPicPr>
          <p:nvPr>
            <p:ph idx="13"/>
          </p:nvPr>
        </p:nvPicPr>
        <p:blipFill>
          <a:blip r:embed="rId1"/>
          <a:stretch>
            <a:fillRect/>
          </a:stretch>
        </p:blipFill>
        <p:spPr>
          <a:xfrm>
            <a:off x="3438525" y="1137920"/>
            <a:ext cx="4937125" cy="498411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a:t>在</a:t>
            </a:r>
            <a:r>
              <a:rPr lang="en-US" altLang="zh-CN"/>
              <a:t>AlexNet</a:t>
            </a:r>
            <a:r>
              <a:rPr lang="zh-CN" altLang="en-US"/>
              <a:t>引入了一种特殊的网络层次，即：</a:t>
            </a:r>
            <a:r>
              <a:rPr lang="en-US" altLang="zh-CN"/>
              <a:t>Local Response Normalization(LRN, </a:t>
            </a:r>
            <a:r>
              <a:rPr lang="zh-CN" altLang="en-US"/>
              <a:t>局部响应归一化</a:t>
            </a:r>
            <a:r>
              <a:rPr lang="en-US" altLang="zh-CN"/>
              <a:t>)</a:t>
            </a:r>
            <a:r>
              <a:rPr lang="zh-CN" altLang="en-US"/>
              <a:t>，主要是对</a:t>
            </a:r>
            <a:r>
              <a:rPr lang="en-US" altLang="zh-CN"/>
              <a:t>ReLU</a:t>
            </a:r>
            <a:r>
              <a:rPr lang="zh-CN" altLang="en-US"/>
              <a:t>激活函数的输出进行局部归一化操作，公式如下：</a:t>
            </a:r>
            <a:endParaRPr lang="zh-CN" altLang="en-US"/>
          </a:p>
          <a:p>
            <a:endParaRPr lang="zh-CN" altLang="en-US"/>
          </a:p>
          <a:p>
            <a:r>
              <a:rPr lang="zh-CN" altLang="en-US"/>
              <a:t> 其中</a:t>
            </a:r>
            <a:r>
              <a:rPr lang="en-US" altLang="zh-CN"/>
              <a:t>a</a:t>
            </a:r>
            <a:r>
              <a:rPr lang="zh-CN" altLang="en-US"/>
              <a:t>表示第</a:t>
            </a:r>
            <a:r>
              <a:rPr lang="en-US" altLang="zh-CN"/>
              <a:t>i</a:t>
            </a:r>
            <a:r>
              <a:rPr lang="zh-CN" altLang="en-US"/>
              <a:t>个卷积核在</a:t>
            </a:r>
            <a:r>
              <a:rPr lang="en-US" altLang="zh-CN"/>
              <a:t>(x,y)</a:t>
            </a:r>
            <a:r>
              <a:rPr lang="zh-CN" altLang="en-US"/>
              <a:t>坐标位置经过激活函数的输出值，这个式子的含义就是输出一个值和它前后的</a:t>
            </a:r>
            <a:r>
              <a:rPr lang="en-US" altLang="zh-CN"/>
              <a:t>n</a:t>
            </a:r>
            <a:r>
              <a:rPr lang="zh-CN" altLang="en-US"/>
              <a:t>个值做标准化。</a:t>
            </a:r>
            <a:r>
              <a:rPr lang="en-US" altLang="zh-CN"/>
              <a:t>k</a:t>
            </a:r>
            <a:r>
              <a:rPr lang="zh-CN" altLang="en-US"/>
              <a:t>、</a:t>
            </a:r>
            <a:r>
              <a:rPr lang="en-US" altLang="zh-CN"/>
              <a:t>n</a:t>
            </a:r>
            <a:r>
              <a:rPr lang="zh-CN" altLang="en-US"/>
              <a:t>、</a:t>
            </a:r>
            <a:r>
              <a:rPr lang="en-US" altLang="zh-CN"/>
              <a:t>α</a:t>
            </a:r>
            <a:r>
              <a:rPr lang="zh-CN" altLang="en-US"/>
              <a:t>、</a:t>
            </a:r>
            <a:r>
              <a:rPr lang="en-US" altLang="zh-CN"/>
              <a:t>β</a:t>
            </a:r>
            <a:r>
              <a:rPr lang="zh-CN" altLang="en-US"/>
              <a:t>是超参数，在</a:t>
            </a:r>
            <a:r>
              <a:rPr lang="en-US" altLang="zh-CN"/>
              <a:t>AlexNet</a:t>
            </a:r>
            <a:r>
              <a:rPr lang="zh-CN" altLang="en-US"/>
              <a:t>网络中分别为：</a:t>
            </a:r>
            <a:r>
              <a:rPr lang="en-US" altLang="zh-CN"/>
              <a:t>2</a:t>
            </a:r>
            <a:r>
              <a:rPr lang="zh-CN" altLang="en-US"/>
              <a:t>、</a:t>
            </a:r>
            <a:r>
              <a:rPr lang="en-US" altLang="zh-CN"/>
              <a:t>5</a:t>
            </a:r>
            <a:r>
              <a:rPr lang="zh-CN" altLang="en-US"/>
              <a:t>、</a:t>
            </a:r>
            <a:r>
              <a:rPr lang="en-US" altLang="zh-CN"/>
              <a:t>10^-4</a:t>
            </a:r>
            <a:r>
              <a:rPr lang="zh-CN" altLang="en-US"/>
              <a:t>、</a:t>
            </a:r>
            <a:r>
              <a:rPr lang="en-US" altLang="zh-CN"/>
              <a:t>0.75</a:t>
            </a:r>
            <a:r>
              <a:rPr lang="zh-CN" altLang="en-US"/>
              <a:t>，</a:t>
            </a:r>
            <a:r>
              <a:rPr lang="en-US" altLang="zh-CN"/>
              <a:t>N</a:t>
            </a:r>
            <a:r>
              <a:rPr lang="zh-CN" altLang="en-US"/>
              <a:t>为卷积核总数。</a:t>
            </a:r>
            <a:endParaRPr lang="zh-CN" altLang="en-US"/>
          </a:p>
        </p:txBody>
      </p:sp>
      <p:sp>
        <p:nvSpPr>
          <p:cNvPr id="4" name="标题 3"/>
          <p:cNvSpPr>
            <a:spLocks noGrp="1"/>
          </p:cNvSpPr>
          <p:nvPr>
            <p:ph type="title"/>
          </p:nvPr>
        </p:nvSpPr>
        <p:spPr/>
        <p:txBody>
          <a:bodyPr>
            <a:normAutofit/>
          </a:bodyPr>
          <a:p>
            <a:r>
              <a:rPr lang="en-US" altLang="zh-CN" dirty="0">
                <a:sym typeface="+mn-ea"/>
              </a:rPr>
              <a:t>CNN-</a:t>
            </a:r>
            <a:r>
              <a:rPr lang="en-US" altLang="zh-CN" dirty="0" err="1">
                <a:sym typeface="+mn-ea"/>
              </a:rPr>
              <a:t>AlexNet</a:t>
            </a:r>
            <a:endParaRPr lang="zh-CN" altLang="en-US"/>
          </a:p>
        </p:txBody>
      </p:sp>
      <p:graphicFrame>
        <p:nvGraphicFramePr>
          <p:cNvPr id="5" name="对象 4">
            <a:hlinkClick r:id="" action="ppaction://ole?verb="/>
          </p:cNvPr>
          <p:cNvGraphicFramePr>
            <a:graphicFrameLocks noChangeAspect="1"/>
          </p:cNvGraphicFramePr>
          <p:nvPr/>
        </p:nvGraphicFramePr>
        <p:xfrm>
          <a:off x="4515168" y="2481898"/>
          <a:ext cx="4004310" cy="1504950"/>
        </p:xfrm>
        <a:graphic>
          <a:graphicData uri="http://schemas.openxmlformats.org/presentationml/2006/ole">
            <mc:AlternateContent xmlns:mc="http://schemas.openxmlformats.org/markup-compatibility/2006">
              <mc:Choice xmlns:v="urn:schemas-microsoft-com:vml" Requires="v">
                <p:oleObj spid="_x0000_s2049" name="" r:id="rId1" imgW="1993900" imgH="749300" progId="Equation.KSEE3">
                  <p:embed/>
                </p:oleObj>
              </mc:Choice>
              <mc:Fallback>
                <p:oleObj name="" r:id="rId1" imgW="1993900" imgH="749300" progId="Equation.KSEE3">
                  <p:embed/>
                  <p:pic>
                    <p:nvPicPr>
                      <p:cNvPr id="0" name="图片 2048"/>
                      <p:cNvPicPr/>
                      <p:nvPr/>
                    </p:nvPicPr>
                    <p:blipFill>
                      <a:blip r:embed="rId2"/>
                      <a:stretch>
                        <a:fillRect/>
                      </a:stretch>
                    </p:blipFill>
                    <p:spPr>
                      <a:xfrm>
                        <a:off x="4515168" y="2481898"/>
                        <a:ext cx="4004310" cy="1504950"/>
                      </a:xfrm>
                      <a:prstGeom prst="rect">
                        <a:avLst/>
                      </a:prstGeom>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CNN-</a:t>
            </a:r>
            <a:r>
              <a:rPr lang="en-US" altLang="zh-CN" b="1" dirty="0" err="1"/>
              <a:t>AlexNet</a:t>
            </a:r>
            <a:endParaRPr lang="zh-CN" altLang="en-US" b="1" dirty="0"/>
          </a:p>
        </p:txBody>
      </p:sp>
      <p:sp>
        <p:nvSpPr>
          <p:cNvPr id="3" name="内容占位符 1"/>
          <p:cNvSpPr txBox="1"/>
          <p:nvPr/>
        </p:nvSpPr>
        <p:spPr>
          <a:xfrm>
            <a:off x="368935" y="899795"/>
            <a:ext cx="11414760" cy="5766435"/>
          </a:xfrm>
          <a:prstGeom prst="rect">
            <a:avLst/>
          </a:prstGeom>
        </p:spPr>
        <p:txBody>
          <a:bodyPr>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AlexNet</a:t>
            </a:r>
            <a:r>
              <a:rPr lang="zh-CN" altLang="en-US" dirty="0">
                <a:latin typeface="微软雅黑" panose="020B0503020204020204" pitchFamily="34" charset="-122"/>
                <a:ea typeface="微软雅黑" panose="020B0503020204020204" pitchFamily="34" charset="-122"/>
              </a:rPr>
              <a:t>结构优化</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zh-CN" altLang="en-US" dirty="0">
                <a:latin typeface="微软雅黑" panose="020B0503020204020204" pitchFamily="34" charset="-122"/>
                <a:ea typeface="微软雅黑" panose="020B0503020204020204" pitchFamily="34" charset="-122"/>
              </a:rPr>
              <a:t> 非线性激活函数：</a:t>
            </a:r>
            <a:r>
              <a:rPr lang="en-US" altLang="zh-CN" dirty="0" err="1">
                <a:latin typeface="微软雅黑" panose="020B0503020204020204" pitchFamily="34" charset="-122"/>
                <a:ea typeface="微软雅黑" panose="020B0503020204020204" pitchFamily="34" charset="-122"/>
              </a:rPr>
              <a:t>ReLU</a:t>
            </a:r>
            <a:endParaRPr lang="en-US" altLang="zh-CN" dirty="0" err="1">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err="1">
                <a:latin typeface="微软雅黑" panose="020B0503020204020204" pitchFamily="34" charset="-122"/>
                <a:ea typeface="微软雅黑" panose="020B0503020204020204" pitchFamily="34" charset="-122"/>
              </a:rPr>
              <a:t> </a:t>
            </a:r>
            <a:r>
              <a:rPr lang="zh-CN" altLang="en-US" dirty="0" err="1">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Max Pooling</a:t>
            </a:r>
            <a:r>
              <a:rPr lang="zh-CN" altLang="en-US" dirty="0" err="1">
                <a:latin typeface="微软雅黑" panose="020B0503020204020204" pitchFamily="34" charset="-122"/>
                <a:ea typeface="微软雅黑" panose="020B0503020204020204" pitchFamily="34" charset="-122"/>
              </a:rPr>
              <a:t>，并且提出池化核和步长，使池化核之间存在重叠，提升了特征的丰富性。</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zh-CN" altLang="en-US" dirty="0">
                <a:latin typeface="微软雅黑" panose="020B0503020204020204" pitchFamily="34" charset="-122"/>
                <a:ea typeface="微软雅黑" panose="020B0503020204020204" pitchFamily="34" charset="-122"/>
              </a:rPr>
              <a:t> 防止过拟合的方法：</a:t>
            </a:r>
            <a:r>
              <a:rPr lang="en-US" altLang="zh-CN" dirty="0">
                <a:latin typeface="微软雅黑" panose="020B0503020204020204" pitchFamily="34" charset="-122"/>
                <a:ea typeface="微软雅黑" panose="020B0503020204020204" pitchFamily="34" charset="-122"/>
              </a:rPr>
              <a:t>Dropout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Data augmentation</a:t>
            </a:r>
            <a:r>
              <a:rPr lang="zh-CN" altLang="en-US" dirty="0">
                <a:latin typeface="微软雅黑" panose="020B0503020204020204" pitchFamily="34" charset="-122"/>
                <a:ea typeface="微软雅黑" panose="020B0503020204020204" pitchFamily="34" charset="-122"/>
              </a:rPr>
              <a:t>（数据增强）</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zh-CN" altLang="en-US" dirty="0">
                <a:latin typeface="微软雅黑" panose="020B0503020204020204" pitchFamily="34" charset="-122"/>
                <a:ea typeface="微软雅黑" panose="020B0503020204020204" pitchFamily="34" charset="-122"/>
              </a:rPr>
              <a:t> 大数据训练：百万级</a:t>
            </a:r>
            <a:r>
              <a:rPr lang="en-US" altLang="zh-CN" dirty="0">
                <a:latin typeface="微软雅黑" panose="020B0503020204020204" pitchFamily="34" charset="-122"/>
                <a:ea typeface="微软雅黑" panose="020B0503020204020204" pitchFamily="34" charset="-122"/>
              </a:rPr>
              <a:t>ImageNet</a:t>
            </a:r>
            <a:r>
              <a:rPr lang="zh-CN" altLang="en-US" dirty="0">
                <a:latin typeface="微软雅黑" panose="020B0503020204020204" pitchFamily="34" charset="-122"/>
                <a:ea typeface="微软雅黑" panose="020B0503020204020204" pitchFamily="34" charset="-122"/>
              </a:rPr>
              <a:t>图像数据</a:t>
            </a:r>
            <a:endParaRPr lang="zh-CN" altLang="en-US"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GPU</a:t>
            </a:r>
            <a:r>
              <a:rPr lang="zh-CN" altLang="en-US" dirty="0">
                <a:latin typeface="微软雅黑" panose="020B0503020204020204" pitchFamily="34" charset="-122"/>
                <a:ea typeface="微软雅黑" panose="020B0503020204020204" pitchFamily="34" charset="-122"/>
              </a:rPr>
              <a:t>实现：在每个</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中放置一半核（或神经元），还有一个额外的技巧：</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间的通讯只在某些层进行。</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LRN</a:t>
            </a:r>
            <a:r>
              <a:rPr lang="zh-CN" altLang="en-US" dirty="0">
                <a:latin typeface="微软雅黑" panose="020B0503020204020204" pitchFamily="34" charset="-122"/>
                <a:ea typeface="微软雅黑" panose="020B0503020204020204" pitchFamily="34" charset="-122"/>
              </a:rPr>
              <a:t>归一化：对局部神经元的活动创建了竞争机制，使得其中响应比较大的值变得相对更大，并抑制其它反馈较小的神经元，增强了模型的泛化能力。本质上，</a:t>
            </a:r>
            <a:r>
              <a:rPr lang="en-US" altLang="zh-CN" dirty="0">
                <a:latin typeface="微软雅黑" panose="020B0503020204020204" pitchFamily="34" charset="-122"/>
                <a:ea typeface="微软雅黑" panose="020B0503020204020204" pitchFamily="34" charset="-122"/>
              </a:rPr>
              <a:t>LRN</a:t>
            </a:r>
            <a:r>
              <a:rPr lang="zh-CN" altLang="en-US" dirty="0">
                <a:latin typeface="微软雅黑" panose="020B0503020204020204" pitchFamily="34" charset="-122"/>
                <a:ea typeface="微软雅黑" panose="020B0503020204020204" pitchFamily="34" charset="-122"/>
              </a:rPr>
              <a:t>是仿造生物学上活跃的神经元对于相邻神经元的抑制现象（侧抑制）。</a:t>
            </a:r>
            <a:endParaRPr lang="zh-CN" altLang="en-US" dirty="0">
              <a:latin typeface="微软雅黑" panose="020B0503020204020204" pitchFamily="34" charset="-122"/>
              <a:ea typeface="微软雅黑" panose="020B0503020204020204" pitchFamily="34" charset="-122"/>
              <a:sym typeface="Wingdings" panose="05000000000000000000" pitchFamily="2" charset="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AlexNet-</a:t>
            </a:r>
            <a:r>
              <a:rPr lang="en-US" altLang="zh-CN" dirty="0">
                <a:sym typeface="+mn-ea"/>
              </a:rPr>
              <a:t>LRN</a:t>
            </a:r>
            <a:r>
              <a:rPr lang="zh-CN" altLang="en-US" dirty="0">
                <a:sym typeface="+mn-ea"/>
              </a:rPr>
              <a:t>归一化</a:t>
            </a:r>
            <a:endParaRPr lang="zh-CN" altLang="en-US" b="1" dirty="0"/>
          </a:p>
        </p:txBody>
      </p:sp>
      <p:pic>
        <p:nvPicPr>
          <p:cNvPr id="4" name="图片 3"/>
          <p:cNvPicPr>
            <a:picLocks noChangeAspect="1"/>
          </p:cNvPicPr>
          <p:nvPr/>
        </p:nvPicPr>
        <p:blipFill>
          <a:blip r:embed="rId1"/>
          <a:stretch>
            <a:fillRect/>
          </a:stretch>
        </p:blipFill>
        <p:spPr>
          <a:xfrm>
            <a:off x="1968500" y="1530350"/>
            <a:ext cx="7819390" cy="379857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卷积神经网络典型</a:t>
            </a:r>
            <a:r>
              <a:rPr lang="en-US" altLang="zh-CN" dirty="0"/>
              <a:t>CNN-ZF Net</a:t>
            </a:r>
            <a:endParaRPr lang="en-US" altLang="zh-CN" dirty="0"/>
          </a:p>
        </p:txBody>
      </p:sp>
      <p:sp>
        <p:nvSpPr>
          <p:cNvPr id="2" name="内容占位符 1"/>
          <p:cNvSpPr>
            <a:spLocks noGrp="1"/>
          </p:cNvSpPr>
          <p:nvPr>
            <p:ph idx="13"/>
          </p:nvPr>
        </p:nvSpPr>
        <p:spPr>
          <a:xfrm>
            <a:off x="401320" y="521970"/>
            <a:ext cx="10085070" cy="5059045"/>
          </a:xfrm>
        </p:spPr>
        <p:txBody>
          <a:bodyPr>
            <a:normAutofit/>
          </a:bodyPr>
          <a:lstStyle/>
          <a:p>
            <a:pPr>
              <a:lnSpc>
                <a:spcPct val="150000"/>
              </a:lnSpc>
            </a:pPr>
            <a:r>
              <a:rPr lang="en-US" altLang="zh-CN" dirty="0"/>
              <a:t>ZF Net</a:t>
            </a:r>
            <a:endParaRPr lang="en-US" altLang="zh-CN" dirty="0"/>
          </a:p>
          <a:p>
            <a:pPr lvl="1">
              <a:lnSpc>
                <a:spcPct val="150000"/>
              </a:lnSpc>
            </a:pPr>
            <a:r>
              <a:rPr lang="zh-CN" altLang="en-US" dirty="0"/>
              <a:t> 基于</a:t>
            </a:r>
            <a:r>
              <a:rPr lang="en-US" altLang="zh-CN" dirty="0" err="1"/>
              <a:t>AlexNet</a:t>
            </a:r>
            <a:r>
              <a:rPr lang="zh-CN" altLang="en-US" dirty="0"/>
              <a:t>进行微调</a:t>
            </a:r>
            <a:endParaRPr lang="zh-CN" altLang="en-US" dirty="0"/>
          </a:p>
          <a:p>
            <a:pPr lvl="2">
              <a:lnSpc>
                <a:spcPct val="150000"/>
              </a:lnSpc>
            </a:pPr>
            <a:r>
              <a:rPr lang="zh-CN" altLang="en-US" sz="2000" dirty="0"/>
              <a:t> 修改窗口大小和步长</a:t>
            </a:r>
            <a:endParaRPr lang="zh-CN" altLang="en-US" sz="2000" dirty="0"/>
          </a:p>
          <a:p>
            <a:pPr lvl="2">
              <a:lnSpc>
                <a:spcPct val="150000"/>
              </a:lnSpc>
            </a:pPr>
            <a:r>
              <a:rPr lang="zh-CN" altLang="en-US" sz="2000" dirty="0"/>
              <a:t> 使用稠密单</a:t>
            </a:r>
            <a:r>
              <a:rPr lang="en-US" altLang="zh-CN" sz="2000" dirty="0"/>
              <a:t>GPU</a:t>
            </a:r>
            <a:r>
              <a:rPr lang="zh-CN" altLang="en-US" sz="2000" dirty="0"/>
              <a:t>的网络结构替换</a:t>
            </a:r>
            <a:r>
              <a:rPr lang="en-US" altLang="zh-CN" sz="2000" dirty="0"/>
              <a:t>AlexNet</a:t>
            </a:r>
            <a:r>
              <a:rPr lang="zh-CN" altLang="en-US" sz="2000" dirty="0"/>
              <a:t>的稀疏双</a:t>
            </a:r>
            <a:r>
              <a:rPr lang="en-US" altLang="zh-CN" sz="2000" dirty="0"/>
              <a:t>GPU</a:t>
            </a:r>
            <a:r>
              <a:rPr lang="zh-CN" altLang="en-US" sz="2000" dirty="0"/>
              <a:t>结构</a:t>
            </a:r>
            <a:endParaRPr lang="zh-CN" altLang="en-US" dirty="0"/>
          </a:p>
          <a:p>
            <a:pPr lvl="1">
              <a:lnSpc>
                <a:spcPct val="150000"/>
              </a:lnSpc>
            </a:pPr>
            <a:r>
              <a:rPr lang="en-US" altLang="zh-CN" dirty="0"/>
              <a:t> Top5</a:t>
            </a:r>
            <a:r>
              <a:rPr lang="zh-CN" altLang="en-US" dirty="0"/>
              <a:t>错误率</a:t>
            </a:r>
            <a:r>
              <a:rPr lang="en-US" altLang="zh-CN" dirty="0"/>
              <a:t>11.2%</a:t>
            </a:r>
            <a:endParaRPr lang="en-US" altLang="zh-CN" dirty="0"/>
          </a:p>
          <a:p>
            <a:pPr lvl="1">
              <a:lnSpc>
                <a:spcPct val="150000"/>
              </a:lnSpc>
            </a:pPr>
            <a:r>
              <a:rPr lang="zh-CN" altLang="en-US" dirty="0"/>
              <a:t> 使用</a:t>
            </a:r>
            <a:r>
              <a:rPr lang="en-US" altLang="zh-CN" dirty="0" err="1"/>
              <a:t>ReLU</a:t>
            </a:r>
            <a:r>
              <a:rPr lang="zh-CN" altLang="en-US" dirty="0"/>
              <a:t>激活函数和交叉熵损失函数</a:t>
            </a:r>
            <a:endParaRPr lang="en-US" altLang="zh-CN" dirty="0"/>
          </a:p>
        </p:txBody>
      </p:sp>
      <p:pic>
        <p:nvPicPr>
          <p:cNvPr id="4" name="图片 3"/>
          <p:cNvPicPr>
            <a:picLocks noChangeAspect="1"/>
          </p:cNvPicPr>
          <p:nvPr/>
        </p:nvPicPr>
        <p:blipFill>
          <a:blip r:embed="rId1"/>
          <a:srcRect b="41705"/>
          <a:stretch>
            <a:fillRect/>
          </a:stretch>
        </p:blipFill>
        <p:spPr>
          <a:xfrm>
            <a:off x="875030" y="4008120"/>
            <a:ext cx="10439400" cy="257683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卷积神经网络典型</a:t>
            </a:r>
            <a:r>
              <a:rPr lang="en-US" altLang="zh-CN" dirty="0"/>
              <a:t>CNN-GoogleNet</a:t>
            </a:r>
            <a:endParaRPr lang="en-US" altLang="zh-CN" dirty="0"/>
          </a:p>
        </p:txBody>
      </p:sp>
      <p:sp>
        <p:nvSpPr>
          <p:cNvPr id="2" name="内容占位符 1"/>
          <p:cNvSpPr>
            <a:spLocks noGrp="1"/>
          </p:cNvSpPr>
          <p:nvPr>
            <p:ph idx="13"/>
          </p:nvPr>
        </p:nvSpPr>
        <p:spPr>
          <a:xfrm>
            <a:off x="368935" y="899795"/>
            <a:ext cx="6379210" cy="5059045"/>
          </a:xfrm>
        </p:spPr>
        <p:txBody>
          <a:bodyPr>
            <a:normAutofit/>
          </a:bodyPr>
          <a:lstStyle/>
          <a:p>
            <a:pPr>
              <a:lnSpc>
                <a:spcPct val="150000"/>
              </a:lnSpc>
            </a:pPr>
            <a:r>
              <a:rPr lang="en-US" altLang="zh-CN"/>
              <a:t>GoogleNet</a:t>
            </a:r>
            <a:endParaRPr lang="zh-CN" altLang="en-US"/>
          </a:p>
        </p:txBody>
      </p:sp>
      <p:pic>
        <p:nvPicPr>
          <p:cNvPr id="9" name="图片 8"/>
          <p:cNvPicPr>
            <a:picLocks noChangeAspect="1"/>
          </p:cNvPicPr>
          <p:nvPr/>
        </p:nvPicPr>
        <p:blipFill>
          <a:blip r:embed="rId1" cstate="print">
            <a:clrChange>
              <a:clrFrom>
                <a:srgbClr val="FFFFFF">
                  <a:alpha val="100000"/>
                </a:srgbClr>
              </a:clrFrom>
              <a:clrTo>
                <a:srgbClr val="FFFFFF">
                  <a:alpha val="100000"/>
                  <a:alpha val="0"/>
                </a:srgbClr>
              </a:clrTo>
            </a:clrChange>
          </a:blip>
          <a:stretch>
            <a:fillRect/>
          </a:stretch>
        </p:blipFill>
        <p:spPr>
          <a:xfrm rot="5400000">
            <a:off x="4478655" y="-3311525"/>
            <a:ext cx="3232785" cy="12073255"/>
          </a:xfrm>
          <a:prstGeom prst="rect">
            <a:avLst/>
          </a:prstGeom>
        </p:spPr>
      </p:pic>
      <p:sp>
        <p:nvSpPr>
          <p:cNvPr id="11" name="内容占位符 1"/>
          <p:cNvSpPr/>
          <p:nvPr/>
        </p:nvSpPr>
        <p:spPr>
          <a:xfrm>
            <a:off x="480060" y="4341495"/>
            <a:ext cx="10873105" cy="209931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2"/>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3"/>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4"/>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 Top5</a:t>
            </a:r>
            <a:r>
              <a:rPr lang="zh-CN" altLang="en-US" sz="2400" dirty="0"/>
              <a:t>错误率</a:t>
            </a:r>
            <a:r>
              <a:rPr lang="en-US" altLang="zh-CN" sz="2400" dirty="0"/>
              <a:t>6.7%</a:t>
            </a:r>
            <a:r>
              <a:rPr lang="zh-CN" altLang="en-US" sz="2400" dirty="0"/>
              <a:t>；使用</a:t>
            </a:r>
            <a:r>
              <a:rPr lang="en-US" altLang="zh-CN" sz="2400" dirty="0"/>
              <a:t>9</a:t>
            </a:r>
            <a:r>
              <a:rPr lang="zh-CN" altLang="en-US" sz="2400" dirty="0"/>
              <a:t>个</a:t>
            </a:r>
            <a:r>
              <a:rPr lang="en-US" altLang="zh-CN" sz="2400" dirty="0"/>
              <a:t>inception</a:t>
            </a:r>
            <a:r>
              <a:rPr lang="zh-CN" altLang="en-US" sz="2400" dirty="0"/>
              <a:t>模块，改变</a:t>
            </a:r>
            <a:r>
              <a:rPr lang="en-US" altLang="zh-CN" sz="2400" dirty="0"/>
              <a:t>CNN</a:t>
            </a:r>
            <a:r>
              <a:rPr lang="zh-CN" altLang="en-US" sz="2400" dirty="0"/>
              <a:t>原串行结构，并行，共</a:t>
            </a:r>
            <a:r>
              <a:rPr lang="en-US" altLang="zh-CN" sz="2400" dirty="0"/>
              <a:t>22</a:t>
            </a:r>
            <a:r>
              <a:rPr lang="zh-CN" altLang="en-US" sz="2400" dirty="0"/>
              <a:t>层；使用平均池化替代</a:t>
            </a:r>
            <a:r>
              <a:rPr lang="en-US" altLang="zh-CN" sz="2400" dirty="0"/>
              <a:t>FC</a:t>
            </a:r>
            <a:r>
              <a:rPr lang="zh-CN" altLang="en-US" sz="2400" dirty="0"/>
              <a:t>层；参数量仅为</a:t>
            </a:r>
            <a:r>
              <a:rPr lang="en-US" altLang="zh-CN" sz="2400" dirty="0" err="1"/>
              <a:t>AlexNet</a:t>
            </a:r>
            <a:r>
              <a:rPr lang="zh-CN" altLang="en-US" sz="2400" dirty="0"/>
              <a:t>的</a:t>
            </a:r>
            <a:r>
              <a:rPr lang="en-US" altLang="zh-CN" sz="2400" dirty="0"/>
              <a:t>1/12</a:t>
            </a:r>
            <a:r>
              <a:rPr lang="zh-CN" altLang="en-US" sz="2400" dirty="0"/>
              <a:t>；使用</a:t>
            </a:r>
            <a:r>
              <a:rPr lang="en-US" altLang="zh-CN" sz="2400" dirty="0" err="1"/>
              <a:t>softmax</a:t>
            </a:r>
            <a:r>
              <a:rPr lang="zh-CN" altLang="en-US" sz="2400" dirty="0"/>
              <a:t>获取平均结果；网络结构的更新，性能比</a:t>
            </a:r>
            <a:r>
              <a:rPr lang="en-US" altLang="zh-CN" sz="2400" dirty="0" err="1"/>
              <a:t>AlexNet</a:t>
            </a:r>
            <a:r>
              <a:rPr lang="zh-CN" altLang="en-US" sz="2400" dirty="0"/>
              <a:t>要好；</a:t>
            </a:r>
            <a:r>
              <a:rPr lang="en-US" altLang="zh-CN" sz="2400" dirty="0"/>
              <a:t>2014</a:t>
            </a:r>
            <a:r>
              <a:rPr lang="zh-CN" altLang="en-US" sz="2400" dirty="0"/>
              <a:t>年</a:t>
            </a:r>
            <a:r>
              <a:rPr lang="en-US" altLang="zh-CN" sz="2400" dirty="0"/>
              <a:t>ILSVRC</a:t>
            </a:r>
            <a:r>
              <a:rPr lang="zh-CN" altLang="en-US" sz="2400" dirty="0"/>
              <a:t>冠军。</a:t>
            </a:r>
            <a:endParaRPr lang="zh-CN" altLang="en-US" sz="2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descr="捕获"/>
          <p:cNvPicPr>
            <a:picLocks noChangeAspect="1"/>
          </p:cNvPicPr>
          <p:nvPr/>
        </p:nvPicPr>
        <p:blipFill>
          <a:blip r:embed="rId1"/>
          <a:stretch>
            <a:fillRect/>
          </a:stretch>
        </p:blipFill>
        <p:spPr>
          <a:xfrm>
            <a:off x="0" y="0"/>
            <a:ext cx="12095480" cy="670433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8010" y="112395"/>
            <a:ext cx="8229600" cy="752475"/>
          </a:xfrm>
        </p:spPr>
        <p:txBody>
          <a:bodyPr/>
          <a:lstStyle/>
          <a:p>
            <a:r>
              <a:rPr lang="zh-CN" altLang="en-US" b="1" dirty="0"/>
              <a:t>卷积神经网络典型</a:t>
            </a:r>
            <a:r>
              <a:rPr lang="en-US" altLang="zh-CN" b="1" dirty="0"/>
              <a:t>CNN-</a:t>
            </a:r>
            <a:r>
              <a:rPr lang="en-US" altLang="zh-CN" b="1" dirty="0" err="1"/>
              <a:t>GoogleNet v1</a:t>
            </a:r>
            <a:endParaRPr lang="en-US" altLang="zh-CN" b="1" dirty="0" err="1"/>
          </a:p>
        </p:txBody>
      </p:sp>
      <p:pic>
        <p:nvPicPr>
          <p:cNvPr id="3" name="图片 2" descr="erik-jan-leusink-IbPxGLgJiMI-unsplash"/>
          <p:cNvPicPr>
            <a:picLocks noChangeAspect="1"/>
          </p:cNvPicPr>
          <p:nvPr/>
        </p:nvPicPr>
        <p:blipFill>
          <a:blip r:embed="rId1" cstate="print"/>
          <a:stretch>
            <a:fillRect/>
          </a:stretch>
        </p:blipFill>
        <p:spPr>
          <a:xfrm>
            <a:off x="325755" y="1275715"/>
            <a:ext cx="3738245" cy="2492375"/>
          </a:xfrm>
          <a:prstGeom prst="rect">
            <a:avLst/>
          </a:prstGeom>
        </p:spPr>
      </p:pic>
      <p:pic>
        <p:nvPicPr>
          <p:cNvPr id="4" name="图片 3" descr="clark-young-egfS7HzgKcc-unsplash"/>
          <p:cNvPicPr>
            <a:picLocks noChangeAspect="1"/>
          </p:cNvPicPr>
          <p:nvPr/>
        </p:nvPicPr>
        <p:blipFill>
          <a:blip r:embed="rId2" cstate="print"/>
          <a:stretch>
            <a:fillRect/>
          </a:stretch>
        </p:blipFill>
        <p:spPr>
          <a:xfrm rot="10800000" flipH="1" flipV="1">
            <a:off x="4319905" y="1275715"/>
            <a:ext cx="3745230" cy="2493010"/>
          </a:xfrm>
          <a:prstGeom prst="rect">
            <a:avLst/>
          </a:prstGeom>
        </p:spPr>
      </p:pic>
      <p:pic>
        <p:nvPicPr>
          <p:cNvPr id="6" name="图片 5" descr="kristin-brown-NkAtulL1-_4-unsplash"/>
          <p:cNvPicPr>
            <a:picLocks noChangeAspect="1"/>
          </p:cNvPicPr>
          <p:nvPr/>
        </p:nvPicPr>
        <p:blipFill>
          <a:blip r:embed="rId3" cstate="print"/>
          <a:stretch>
            <a:fillRect/>
          </a:stretch>
        </p:blipFill>
        <p:spPr>
          <a:xfrm>
            <a:off x="8316595" y="1275715"/>
            <a:ext cx="3737610" cy="2491740"/>
          </a:xfrm>
          <a:prstGeom prst="rect">
            <a:avLst/>
          </a:prstGeom>
        </p:spPr>
      </p:pic>
      <p:sp>
        <p:nvSpPr>
          <p:cNvPr id="7" name="标题 1"/>
          <p:cNvSpPr>
            <a:spLocks noGrp="1"/>
          </p:cNvSpPr>
          <p:nvPr/>
        </p:nvSpPr>
        <p:spPr>
          <a:xfrm>
            <a:off x="657860" y="4014470"/>
            <a:ext cx="11068685" cy="2531745"/>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1800" dirty="0" err="1"/>
              <a:t>问题：</a:t>
            </a:r>
            <a:endParaRPr lang="zh-CN" altLang="en-US" sz="1800" dirty="0" err="1"/>
          </a:p>
          <a:p>
            <a:pPr algn="l"/>
            <a:r>
              <a:rPr lang="zh-CN" altLang="en-US" sz="1800" dirty="0" err="1"/>
              <a:t>图像猫咪的图像大小差异很大。每张图像中狗所占区域大小都是不同的。</a:t>
            </a:r>
            <a:endParaRPr lang="zh-CN" altLang="en-US" sz="1800" dirty="0" err="1"/>
          </a:p>
          <a:p>
            <a:pPr algn="l"/>
            <a:r>
              <a:rPr lang="zh-CN" altLang="en-US" sz="1800" dirty="0" err="1"/>
              <a:t>由于信息位置的巨大差异，为卷积操作选择合适的卷积核大小就比较困难。猫咪大的图像偏好较大的卷积核，猫咪小的图像偏好较小的卷积核</a:t>
            </a:r>
            <a:endParaRPr lang="zh-CN" altLang="en-US" sz="1800" dirty="0" err="1"/>
          </a:p>
          <a:p>
            <a:pPr algn="l"/>
            <a:endParaRPr lang="zh-CN" altLang="en-US" sz="1800" dirty="0" err="1"/>
          </a:p>
          <a:p>
            <a:pPr algn="l"/>
            <a:r>
              <a:rPr lang="zh-CN" altLang="en-US" sz="1800" dirty="0" err="1"/>
              <a:t>解决方案：（</a:t>
            </a:r>
            <a:r>
              <a:rPr lang="en-US" altLang="zh-CN" sz="1800" dirty="0" err="1"/>
              <a:t>inception v1</a:t>
            </a:r>
            <a:r>
              <a:rPr lang="zh-CN" altLang="en-US" sz="1800" dirty="0" err="1"/>
              <a:t>）</a:t>
            </a:r>
            <a:endParaRPr lang="zh-CN" altLang="en-US" sz="1800" dirty="0" err="1"/>
          </a:p>
          <a:p>
            <a:pPr algn="l"/>
            <a:endParaRPr lang="zh-CN" altLang="en-US" sz="1800" dirty="0" err="1"/>
          </a:p>
          <a:p>
            <a:pPr algn="l"/>
            <a:r>
              <a:rPr lang="zh-CN" altLang="en-US" sz="1800" dirty="0" err="1"/>
              <a:t>为什么不在同一层级上运行具备多个尺寸的滤波器呢？</a:t>
            </a:r>
            <a:r>
              <a:rPr lang="zh-CN" altLang="en-US" sz="1800" b="1" dirty="0">
                <a:solidFill>
                  <a:srgbClr val="C00000"/>
                </a:solidFill>
                <a:sym typeface="+mn-ea"/>
              </a:rPr>
              <a:t>通过</a:t>
            </a:r>
            <a:r>
              <a:rPr lang="en-US" altLang="zh-CN" sz="1800" b="1" dirty="0">
                <a:solidFill>
                  <a:srgbClr val="C00000"/>
                </a:solidFill>
                <a:sym typeface="+mn-ea"/>
              </a:rPr>
              <a:t>1x1</a:t>
            </a:r>
            <a:r>
              <a:rPr lang="zh-CN" altLang="en-US" sz="1800" b="1" dirty="0">
                <a:solidFill>
                  <a:srgbClr val="C00000"/>
                </a:solidFill>
                <a:sym typeface="+mn-ea"/>
              </a:rPr>
              <a:t>，</a:t>
            </a:r>
            <a:r>
              <a:rPr lang="en-US" altLang="zh-CN" sz="1800" b="1" dirty="0">
                <a:solidFill>
                  <a:srgbClr val="C00000"/>
                </a:solidFill>
                <a:sym typeface="+mn-ea"/>
              </a:rPr>
              <a:t>3x3</a:t>
            </a:r>
            <a:r>
              <a:rPr lang="zh-CN" altLang="en-US" sz="1800" b="1" dirty="0">
                <a:solidFill>
                  <a:srgbClr val="C00000"/>
                </a:solidFill>
                <a:sym typeface="+mn-ea"/>
              </a:rPr>
              <a:t>和</a:t>
            </a:r>
            <a:r>
              <a:rPr lang="en-US" altLang="zh-CN" sz="1800" b="1" dirty="0">
                <a:solidFill>
                  <a:srgbClr val="C00000"/>
                </a:solidFill>
                <a:sym typeface="+mn-ea"/>
              </a:rPr>
              <a:t>5x5</a:t>
            </a:r>
            <a:r>
              <a:rPr lang="zh-CN" altLang="en-US" sz="1800" b="1" dirty="0">
                <a:solidFill>
                  <a:srgbClr val="C00000"/>
                </a:solidFill>
                <a:sym typeface="+mn-ea"/>
              </a:rPr>
              <a:t>、和池化层，提取了多尺度的特征</a:t>
            </a:r>
            <a:endParaRPr lang="zh-CN" altLang="en-US" sz="1800" dirty="0" err="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4596130"/>
            <a:ext cx="11178540" cy="1669415"/>
          </a:xfrm>
        </p:spPr>
        <p:txBody>
          <a:bodyPr>
            <a:normAutofit fontScale="90000" lnSpcReduction="10000"/>
          </a:bodyPr>
          <a:p>
            <a:r>
              <a:rPr lang="en-US" altLang="zh-CN"/>
              <a:t> </a:t>
            </a:r>
            <a:r>
              <a:rPr lang="zh-CN" altLang="en-US"/>
              <a:t>备注：虽然我们介绍了</a:t>
            </a:r>
            <a:r>
              <a:rPr lang="en-US" altLang="zh-CN"/>
              <a:t>PCA</a:t>
            </a:r>
            <a:r>
              <a:rPr lang="zh-CN" altLang="en-US"/>
              <a:t>去相关和白化的操作，但是实际上在卷积神经网络中，一般并不会适用</a:t>
            </a:r>
            <a:r>
              <a:rPr lang="en-US" altLang="zh-CN"/>
              <a:t>PCA</a:t>
            </a:r>
            <a:r>
              <a:rPr lang="zh-CN" altLang="en-US"/>
              <a:t>和白化的操作，</a:t>
            </a:r>
            <a:r>
              <a:rPr lang="zh-CN" altLang="en-US">
                <a:solidFill>
                  <a:srgbClr val="FF0000"/>
                </a:solidFill>
              </a:rPr>
              <a:t>一般去均值和归一化使用的会比较多。</a:t>
            </a:r>
            <a:endParaRPr lang="zh-CN" altLang="en-US"/>
          </a:p>
          <a:p>
            <a:r>
              <a:rPr lang="zh-CN" altLang="en-US"/>
              <a:t> 建议：对数据特征进行预处理，去均值、归一化</a:t>
            </a:r>
            <a:r>
              <a:rPr lang="en-US" altLang="zh-CN"/>
              <a:t>.</a:t>
            </a:r>
            <a:endParaRPr lang="en-US" altLang="zh-CN"/>
          </a:p>
        </p:txBody>
      </p:sp>
      <p:sp>
        <p:nvSpPr>
          <p:cNvPr id="4" name="标题 3"/>
          <p:cNvSpPr>
            <a:spLocks noGrp="1"/>
          </p:cNvSpPr>
          <p:nvPr>
            <p:ph type="title"/>
          </p:nvPr>
        </p:nvSpPr>
        <p:spPr/>
        <p:txBody>
          <a:bodyPr/>
          <a:p>
            <a:r>
              <a:rPr lang="zh-CN" altLang="en-US"/>
              <a:t>卷积神经网络</a:t>
            </a:r>
            <a:r>
              <a:rPr lang="en-US" altLang="zh-CN"/>
              <a:t>-Input Layer</a:t>
            </a:r>
            <a:endParaRPr lang="en-US" altLang="zh-CN"/>
          </a:p>
        </p:txBody>
      </p:sp>
      <p:pic>
        <p:nvPicPr>
          <p:cNvPr id="6" name="图片 5"/>
          <p:cNvPicPr>
            <a:picLocks noChangeAspect="1"/>
          </p:cNvPicPr>
          <p:nvPr/>
        </p:nvPicPr>
        <p:blipFill>
          <a:blip r:embed="rId1"/>
          <a:stretch>
            <a:fillRect/>
          </a:stretch>
        </p:blipFill>
        <p:spPr>
          <a:xfrm>
            <a:off x="346075" y="1211580"/>
            <a:ext cx="11553825" cy="318833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Inception</a:t>
            </a:r>
            <a:r>
              <a:rPr lang="zh-CN" altLang="en-US" b="1" dirty="0"/>
              <a:t>结构</a:t>
            </a:r>
            <a:endParaRPr lang="zh-CN" altLang="en-US" b="1" dirty="0"/>
          </a:p>
        </p:txBody>
      </p:sp>
      <p:sp>
        <p:nvSpPr>
          <p:cNvPr id="4" name="内容占位符 1"/>
          <p:cNvSpPr/>
          <p:nvPr/>
        </p:nvSpPr>
        <p:spPr>
          <a:xfrm>
            <a:off x="658653" y="4293890"/>
            <a:ext cx="10873105" cy="230344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t>Inception</a:t>
            </a:r>
            <a:r>
              <a:rPr lang="zh-CN" altLang="en-US" dirty="0"/>
              <a:t>架构的主要思想是找出如何让已有的稠密组件接近与覆盖卷积视觉网络中的最佳局部稀疏结构。</a:t>
            </a:r>
            <a:endParaRPr lang="en-US" altLang="zh-CN" dirty="0"/>
          </a:p>
          <a:p>
            <a:pPr>
              <a:lnSpc>
                <a:spcPct val="150000"/>
              </a:lnSpc>
            </a:pPr>
            <a:r>
              <a:rPr lang="zh-CN" altLang="en-US" dirty="0"/>
              <a:t>之所以</a:t>
            </a:r>
            <a:r>
              <a:rPr lang="en-US" altLang="zh-CN" dirty="0"/>
              <a:t>work</a:t>
            </a:r>
            <a:r>
              <a:rPr lang="zh-CN" altLang="en-US" dirty="0"/>
              <a:t>的原因：</a:t>
            </a:r>
            <a:r>
              <a:rPr lang="zh-CN" altLang="en-US" sz="2400" b="1" dirty="0">
                <a:solidFill>
                  <a:srgbClr val="C00000"/>
                </a:solidFill>
              </a:rPr>
              <a:t>通过</a:t>
            </a:r>
            <a:r>
              <a:rPr lang="en-US" altLang="zh-CN" sz="2400" b="1" dirty="0">
                <a:solidFill>
                  <a:srgbClr val="C00000"/>
                </a:solidFill>
              </a:rPr>
              <a:t>1x1</a:t>
            </a:r>
            <a:r>
              <a:rPr lang="zh-CN" altLang="en-US" sz="2400" b="1" dirty="0">
                <a:solidFill>
                  <a:srgbClr val="C00000"/>
                </a:solidFill>
              </a:rPr>
              <a:t>，</a:t>
            </a:r>
            <a:r>
              <a:rPr lang="en-US" altLang="zh-CN" sz="2400" b="1" dirty="0">
                <a:solidFill>
                  <a:srgbClr val="C00000"/>
                </a:solidFill>
              </a:rPr>
              <a:t>3x3</a:t>
            </a:r>
            <a:r>
              <a:rPr lang="zh-CN" altLang="en-US" sz="2400" b="1" dirty="0">
                <a:solidFill>
                  <a:srgbClr val="C00000"/>
                </a:solidFill>
              </a:rPr>
              <a:t>和</a:t>
            </a:r>
            <a:r>
              <a:rPr lang="en-US" altLang="zh-CN" sz="2400" b="1" dirty="0">
                <a:solidFill>
                  <a:srgbClr val="C00000"/>
                </a:solidFill>
              </a:rPr>
              <a:t>5x5</a:t>
            </a:r>
            <a:r>
              <a:rPr lang="zh-CN" altLang="en-US" sz="2400" b="1" dirty="0">
                <a:solidFill>
                  <a:srgbClr val="C00000"/>
                </a:solidFill>
              </a:rPr>
              <a:t>、和池化层，提取了多尺度的特征</a:t>
            </a:r>
            <a:r>
              <a:rPr lang="zh-CN" altLang="en-US" dirty="0"/>
              <a:t>（相较</a:t>
            </a:r>
            <a:r>
              <a:rPr lang="en-US" altLang="zh-CN" dirty="0"/>
              <a:t>VGG</a:t>
            </a:r>
            <a:r>
              <a:rPr lang="zh-CN" altLang="en-US" dirty="0"/>
              <a:t>而言）。</a:t>
            </a:r>
            <a:endParaRPr lang="en-US" altLang="zh-CN" dirty="0"/>
          </a:p>
          <a:p>
            <a:pPr>
              <a:lnSpc>
                <a:spcPct val="150000"/>
              </a:lnSpc>
            </a:pPr>
            <a:r>
              <a:rPr lang="zh-CN" altLang="en-US" dirty="0"/>
              <a:t>另外，在</a:t>
            </a:r>
            <a:r>
              <a:rPr lang="en-US" altLang="zh-CN" dirty="0"/>
              <a:t>pooling</a:t>
            </a:r>
            <a:r>
              <a:rPr lang="zh-CN" altLang="en-US" dirty="0"/>
              <a:t>层添加一个额外的并行</a:t>
            </a:r>
            <a:r>
              <a:rPr lang="en-US" altLang="zh-CN" dirty="0"/>
              <a:t>pooling</a:t>
            </a:r>
            <a:r>
              <a:rPr lang="zh-CN" altLang="en-US" dirty="0"/>
              <a:t>路径用于提高效率。</a:t>
            </a:r>
            <a:endParaRPr lang="zh-CN" altLang="en-US" sz="2400" dirty="0"/>
          </a:p>
        </p:txBody>
      </p:sp>
      <p:pic>
        <p:nvPicPr>
          <p:cNvPr id="14342" name="Picture 6" descr="https://images2015.cnblogs.com/blog/822124/201609/822124-20160902160437324-79331664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2605" y="963688"/>
            <a:ext cx="7165285" cy="33764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290" y="61595"/>
            <a:ext cx="8229600" cy="752475"/>
          </a:xfrm>
        </p:spPr>
        <p:txBody>
          <a:bodyPr/>
          <a:lstStyle/>
          <a:p>
            <a:r>
              <a:rPr lang="en-US" altLang="zh-CN" b="1" dirty="0"/>
              <a:t>Inception-v1</a:t>
            </a:r>
            <a:r>
              <a:rPr lang="zh-CN" altLang="en-US" b="1" dirty="0"/>
              <a:t>结构改进</a:t>
            </a:r>
            <a:endParaRPr lang="zh-CN" altLang="en-US" dirty="0"/>
          </a:p>
        </p:txBody>
      </p:sp>
      <p:sp>
        <p:nvSpPr>
          <p:cNvPr id="4" name="内容占位符 1"/>
          <p:cNvSpPr/>
          <p:nvPr/>
        </p:nvSpPr>
        <p:spPr>
          <a:xfrm>
            <a:off x="442183" y="613604"/>
            <a:ext cx="10873105" cy="2736304"/>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 </a:t>
            </a:r>
            <a:r>
              <a:rPr lang="zh-CN" altLang="en-US" sz="2400" dirty="0"/>
              <a:t>架构的第二个主要思想：在计算要求增加很多的地方应用维度缩减和预测。即，在</a:t>
            </a:r>
            <a:r>
              <a:rPr lang="en-US" altLang="zh-CN" sz="2400" dirty="0"/>
              <a:t>3x3</a:t>
            </a:r>
            <a:r>
              <a:rPr lang="zh-CN" altLang="en-US" sz="2400" dirty="0"/>
              <a:t>和</a:t>
            </a:r>
            <a:r>
              <a:rPr lang="en-US" altLang="zh-CN" sz="2400" dirty="0"/>
              <a:t>5x5</a:t>
            </a:r>
            <a:r>
              <a:rPr lang="zh-CN" altLang="en-US" sz="2400" dirty="0"/>
              <a:t>的卷积前用一个</a:t>
            </a:r>
            <a:r>
              <a:rPr lang="en-US" altLang="zh-CN" sz="2400" dirty="0"/>
              <a:t>1x1</a:t>
            </a:r>
            <a:r>
              <a:rPr lang="zh-CN" altLang="en-US" sz="2400" dirty="0"/>
              <a:t>的卷积用于减少计算，还用于修正线性激活。如下图所示，左边是加入维度缩减之前的，右边是加入维度缩减之后的。</a:t>
            </a:r>
            <a:endParaRPr lang="zh-CN" altLang="en-US" sz="2400" dirty="0"/>
          </a:p>
          <a:p>
            <a:pPr>
              <a:lnSpc>
                <a:spcPct val="150000"/>
              </a:lnSpc>
            </a:pPr>
            <a:r>
              <a:rPr lang="zh-CN" altLang="en-US" sz="2400" dirty="0">
                <a:solidFill>
                  <a:srgbClr val="FF0000"/>
                </a:solidFill>
              </a:rPr>
              <a:t> 请比较改进前后的参数量对比！</a:t>
            </a:r>
            <a:endParaRPr lang="zh-CN" altLang="en-US" sz="2400" dirty="0">
              <a:solidFill>
                <a:srgbClr val="FF0000"/>
              </a:solidFill>
            </a:endParaRPr>
          </a:p>
        </p:txBody>
      </p:sp>
      <p:pic>
        <p:nvPicPr>
          <p:cNvPr id="15362" name="Picture 2" descr="https://images2015.cnblogs.com/blog/822124/201609/822124-20160902160725215-20541182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442" y="3029385"/>
            <a:ext cx="9802978" cy="2792613"/>
          </a:xfrm>
          <a:prstGeom prst="rect">
            <a:avLst/>
          </a:prstGeom>
          <a:noFill/>
          <a:extLst>
            <a:ext uri="{909E8E84-426E-40DD-AFC4-6F175D3DCCD1}">
              <a14:hiddenFill xmlns:a14="http://schemas.microsoft.com/office/drawing/2010/main">
                <a:solidFill>
                  <a:srgbClr val="FFFFFF"/>
                </a:solidFill>
              </a14:hiddenFill>
            </a:ext>
          </a:extLst>
        </p:spPr>
      </p:pic>
      <p:sp>
        <p:nvSpPr>
          <p:cNvPr id="212" name=" 212"/>
          <p:cNvSpPr/>
          <p:nvPr/>
        </p:nvSpPr>
        <p:spPr>
          <a:xfrm>
            <a:off x="7841615" y="124460"/>
            <a:ext cx="628015" cy="48895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1494155" y="1014730"/>
            <a:ext cx="8979535" cy="2363470"/>
          </a:xfrm>
          <a:prstGeom prst="rect">
            <a:avLst/>
          </a:prstGeom>
        </p:spPr>
      </p:pic>
      <p:sp>
        <p:nvSpPr>
          <p:cNvPr id="5" name="标题 1"/>
          <p:cNvSpPr>
            <a:spLocks noGrp="1"/>
          </p:cNvSpPr>
          <p:nvPr/>
        </p:nvSpPr>
        <p:spPr>
          <a:xfrm>
            <a:off x="411480" y="4010660"/>
            <a:ext cx="11144885" cy="2639060"/>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pPr algn="l"/>
            <a:r>
              <a:rPr sz="2400" dirty="0"/>
              <a:t>橙色框是 stem</a:t>
            </a:r>
            <a:r>
              <a:rPr lang="zh-CN" sz="2400" dirty="0"/>
              <a:t>（左边的方框）</a:t>
            </a:r>
            <a:r>
              <a:rPr sz="2400" dirty="0"/>
              <a:t>，包含一些初始卷积。紫色框是辅助分类器。较宽的部分是 inception 模块</a:t>
            </a:r>
            <a:endParaRPr sz="2400" dirty="0"/>
          </a:p>
          <a:p>
            <a:pPr algn="l"/>
            <a:endParaRPr sz="2400" dirty="0"/>
          </a:p>
          <a:p>
            <a:pPr algn="l"/>
            <a:r>
              <a:rPr lang="zh-CN" sz="2400" dirty="0"/>
              <a:t>由于网络较深，</a:t>
            </a:r>
            <a:r>
              <a:rPr sz="2400" dirty="0"/>
              <a:t>为了阻止该网络中间部分梯度的</a:t>
            </a:r>
            <a:r>
              <a:rPr sz="2400" dirty="0">
                <a:solidFill>
                  <a:srgbClr val="FF0000"/>
                </a:solidFill>
              </a:rPr>
              <a:t>「消失」</a:t>
            </a:r>
            <a:r>
              <a:rPr lang="zh-CN" sz="2400" dirty="0">
                <a:solidFill>
                  <a:srgbClr val="FF0000"/>
                </a:solidFill>
              </a:rPr>
              <a:t>问题</a:t>
            </a:r>
            <a:r>
              <a:rPr sz="2400" dirty="0"/>
              <a:t>，</a:t>
            </a:r>
            <a:r>
              <a:rPr lang="en-US" sz="2400" dirty="0"/>
              <a:t>V1</a:t>
            </a:r>
            <a:r>
              <a:rPr sz="2400" dirty="0"/>
              <a:t>引入了两个辅助分类器（上图紫色框）。它们对其中两个 Inception 模块的输出执行 softmax 操作，然后在同样的标签上计算辅助损失。总损失即辅助损失和真实损失的加权和。该论文中对每个辅助损失使用的权重值是 0.3。</a:t>
            </a:r>
            <a:endParaRPr sz="2400" dirty="0"/>
          </a:p>
          <a:p>
            <a:pPr algn="l"/>
            <a:r>
              <a:rPr lang="zh-CN" sz="2400" b="1" dirty="0">
                <a:solidFill>
                  <a:srgbClr val="FF0000"/>
                </a:solidFill>
              </a:rPr>
              <a:t>辅助</a:t>
            </a:r>
            <a:r>
              <a:rPr lang="en-US" altLang="zh-CN" sz="2400" b="1" dirty="0">
                <a:solidFill>
                  <a:srgbClr val="FF0000"/>
                </a:solidFill>
              </a:rPr>
              <a:t>loss</a:t>
            </a:r>
            <a:r>
              <a:rPr lang="zh-CN" altLang="en-US" sz="2400" b="1" dirty="0">
                <a:solidFill>
                  <a:srgbClr val="FF0000"/>
                </a:solidFill>
              </a:rPr>
              <a:t>只用于训练，不用于推理。</a:t>
            </a:r>
            <a:endParaRPr sz="2400" dirty="0"/>
          </a:p>
          <a:p>
            <a:pPr algn="l"/>
            <a:endParaRPr sz="2400" dirty="0"/>
          </a:p>
          <a:p>
            <a:pPr algn="l"/>
            <a:endParaRPr sz="2400" dirty="0"/>
          </a:p>
        </p:txBody>
      </p:sp>
      <p:sp>
        <p:nvSpPr>
          <p:cNvPr id="6" name="标题 1"/>
          <p:cNvSpPr>
            <a:spLocks noGrp="1"/>
          </p:cNvSpPr>
          <p:nvPr/>
        </p:nvSpPr>
        <p:spPr>
          <a:xfrm>
            <a:off x="1693545" y="168910"/>
            <a:ext cx="8229600" cy="7524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3200" b="1" dirty="0"/>
              <a:t>Inception-v1</a:t>
            </a:r>
            <a:endParaRPr lang="en-US" altLang="zh-CN" sz="3200" b="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en-US" altLang="zh-CN" dirty="0" smtClean="0"/>
              <a:t>CNN-GoogleNet-V1</a:t>
            </a:r>
            <a:endParaRPr lang="en-US" altLang="zh-CN" dirty="0"/>
          </a:p>
        </p:txBody>
      </p:sp>
      <p:pic>
        <p:nvPicPr>
          <p:cNvPr id="10" name="图片 9"/>
          <p:cNvPicPr>
            <a:picLocks noChangeAspect="1"/>
          </p:cNvPicPr>
          <p:nvPr/>
        </p:nvPicPr>
        <p:blipFill>
          <a:blip r:embed="rId1" cstate="print"/>
          <a:stretch>
            <a:fillRect/>
          </a:stretch>
        </p:blipFill>
        <p:spPr>
          <a:xfrm>
            <a:off x="1270670" y="909514"/>
            <a:ext cx="9445625" cy="558355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NIN</a:t>
            </a:r>
            <a:r>
              <a:rPr lang="zh-CN" altLang="en-US" b="1" dirty="0"/>
              <a:t>模型</a:t>
            </a:r>
            <a:endParaRPr lang="zh-CN" altLang="en-US" dirty="0"/>
          </a:p>
        </p:txBody>
      </p:sp>
      <p:pic>
        <p:nvPicPr>
          <p:cNvPr id="13314" name="Picture 2" descr="https://img-blog.csdn.net/2016112614131663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26854" y="1197546"/>
            <a:ext cx="5886450" cy="1800225"/>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1"/>
          <p:cNvSpPr/>
          <p:nvPr/>
        </p:nvSpPr>
        <p:spPr>
          <a:xfrm>
            <a:off x="658653" y="2997770"/>
            <a:ext cx="10873105" cy="32403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ts val="3200"/>
              </a:lnSpc>
              <a:spcBef>
                <a:spcPts val="1000"/>
              </a:spcBef>
              <a:buSzPct val="80000"/>
              <a:buFontTx/>
              <a:buBlip>
                <a:blip r:embed="rId2"/>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3"/>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4"/>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t>Network-in-Network</a:t>
            </a:r>
            <a:r>
              <a:rPr lang="zh-CN" altLang="en-US" dirty="0"/>
              <a:t>主要思想是，用全连接的多层感知机去代替传统的卷积过程，以获取特征更加全面的表达，同时，因为前面已经做了提升特征表达的过程，传统</a:t>
            </a:r>
            <a:r>
              <a:rPr lang="en-US" altLang="zh-CN" dirty="0"/>
              <a:t>CNN</a:t>
            </a:r>
            <a:r>
              <a:rPr lang="zh-CN" altLang="en-US" dirty="0"/>
              <a:t>最后的全连接层也被替换为一个全局平均池化层，因为作者认为此时的</a:t>
            </a:r>
            <a:r>
              <a:rPr lang="en-US" altLang="zh-CN" dirty="0"/>
              <a:t>map</a:t>
            </a:r>
            <a:r>
              <a:rPr lang="zh-CN" altLang="en-US" dirty="0"/>
              <a:t>已经具备分类足够的可信度了，它可以直接通过</a:t>
            </a:r>
            <a:r>
              <a:rPr lang="en-US" altLang="zh-CN" dirty="0" err="1"/>
              <a:t>softmax</a:t>
            </a:r>
            <a:r>
              <a:rPr lang="zh-CN" altLang="en-US" dirty="0"/>
              <a:t>来计算</a:t>
            </a:r>
            <a:r>
              <a:rPr lang="en-US" altLang="zh-CN" dirty="0"/>
              <a:t>loss</a:t>
            </a:r>
            <a:r>
              <a:rPr lang="zh-CN" altLang="en-US" dirty="0"/>
              <a:t>了。</a:t>
            </a:r>
            <a:endParaRPr lang="zh-CN" altLang="en-US" sz="2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8765" y="147320"/>
            <a:ext cx="8229600" cy="752475"/>
          </a:xfrm>
        </p:spPr>
        <p:txBody>
          <a:bodyPr/>
          <a:lstStyle/>
          <a:p>
            <a:r>
              <a:rPr lang="en-US" altLang="zh-CN" b="1" dirty="0"/>
              <a:t>Inception-v2</a:t>
            </a:r>
            <a:r>
              <a:rPr lang="zh-CN" altLang="en-US" b="1" dirty="0"/>
              <a:t>结构改进</a:t>
            </a:r>
            <a:endParaRPr lang="zh-CN" altLang="en-US" dirty="0"/>
          </a:p>
        </p:txBody>
      </p:sp>
      <p:sp>
        <p:nvSpPr>
          <p:cNvPr id="4" name="内容占位符 1"/>
          <p:cNvSpPr/>
          <p:nvPr/>
        </p:nvSpPr>
        <p:spPr>
          <a:xfrm>
            <a:off x="394335" y="899794"/>
            <a:ext cx="10873105" cy="2746023"/>
          </a:xfrm>
          <a:prstGeom prst="rect">
            <a:avLst/>
          </a:prstGeom>
        </p:spPr>
        <p:txBody>
          <a:bodyPr vert="horz" lIns="91440" tIns="45720" rIns="91440" bIns="45720" rtlCol="0">
            <a:normAutofit fontScale="75000" lnSpcReduction="1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smtClean="0"/>
              <a:t> </a:t>
            </a:r>
            <a:r>
              <a:rPr lang="zh-CN" altLang="en-US" sz="2400" b="1" dirty="0" smtClean="0"/>
              <a:t>问题： </a:t>
            </a:r>
            <a:r>
              <a:rPr lang="zh-CN" altLang="en-US" sz="2400" dirty="0" smtClean="0"/>
              <a:t>当卷积不会大幅度改变输入维度时，神经网络可能会执行地更好。过多地减少维度可能会造成信息的损失，这也称为「表征性瓶颈」</a:t>
            </a:r>
            <a:endParaRPr lang="zh-CN" altLang="en-US" sz="2400" dirty="0" smtClean="0"/>
          </a:p>
          <a:p>
            <a:pPr>
              <a:lnSpc>
                <a:spcPct val="150000"/>
              </a:lnSpc>
            </a:pPr>
            <a:r>
              <a:rPr lang="en-US" altLang="zh-CN" sz="2400" dirty="0" smtClean="0"/>
              <a:t> </a:t>
            </a:r>
            <a:r>
              <a:rPr lang="zh-CN" altLang="en-US" sz="2400" dirty="0" smtClean="0"/>
              <a:t>基于上述问题，</a:t>
            </a:r>
            <a:r>
              <a:rPr lang="en-US" altLang="zh-CN" sz="2400" dirty="0" smtClean="0"/>
              <a:t>V2</a:t>
            </a:r>
            <a:r>
              <a:rPr lang="zh-CN" altLang="en-US" sz="2400" dirty="0" smtClean="0"/>
              <a:t>做了以下改进：</a:t>
            </a:r>
            <a:endParaRPr lang="en-US" altLang="zh-CN" sz="2400" dirty="0" smtClean="0"/>
          </a:p>
          <a:p>
            <a:pPr>
              <a:lnSpc>
                <a:spcPct val="150000"/>
              </a:lnSpc>
            </a:pPr>
            <a:r>
              <a:rPr lang="zh-CN" altLang="en-US" sz="2400" b="1" dirty="0" smtClean="0"/>
              <a:t>改进一：</a:t>
            </a:r>
            <a:r>
              <a:rPr lang="zh-CN" altLang="en-US" sz="2400" dirty="0" smtClean="0"/>
              <a:t>将1个5x5的卷积分解成两个3x3的卷积串联，同样的效果（同样的感受野），参数量减少； </a:t>
            </a:r>
            <a:endParaRPr lang="en-US" altLang="zh-CN" sz="2400" dirty="0" smtClean="0"/>
          </a:p>
          <a:p>
            <a:pPr>
              <a:lnSpc>
                <a:spcPct val="150000"/>
              </a:lnSpc>
            </a:pPr>
            <a:r>
              <a:rPr lang="zh-CN" altLang="en-US" sz="2400" b="1" dirty="0" smtClean="0"/>
              <a:t>改</a:t>
            </a:r>
            <a:r>
              <a:rPr lang="zh-CN" altLang="en-US" sz="2400" b="1" dirty="0"/>
              <a:t>进</a:t>
            </a:r>
            <a:r>
              <a:rPr lang="zh-CN" altLang="en-US" sz="2400" b="1" dirty="0" smtClean="0"/>
              <a:t>二：</a:t>
            </a:r>
            <a:r>
              <a:rPr lang="zh-CN" altLang="en-US" sz="2400" dirty="0"/>
              <a:t>将nxn的卷积分解成1xn和nx1卷积的串联，例如n=3，分解后就能节省33%的计算量</a:t>
            </a:r>
            <a:endParaRPr lang="zh-CN" altLang="en-US" sz="2400" dirty="0"/>
          </a:p>
        </p:txBody>
      </p:sp>
      <p:pic>
        <p:nvPicPr>
          <p:cNvPr id="5" name="图片 4"/>
          <p:cNvPicPr>
            <a:picLocks noChangeAspect="1"/>
          </p:cNvPicPr>
          <p:nvPr/>
        </p:nvPicPr>
        <p:blipFill>
          <a:blip r:embed="rId4" cstate="print"/>
          <a:stretch>
            <a:fillRect/>
          </a:stretch>
        </p:blipFill>
        <p:spPr>
          <a:xfrm>
            <a:off x="2062758" y="3467596"/>
            <a:ext cx="7816215" cy="313055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8765" y="147320"/>
            <a:ext cx="8229600" cy="752475"/>
          </a:xfrm>
        </p:spPr>
        <p:txBody>
          <a:bodyPr/>
          <a:lstStyle/>
          <a:p>
            <a:r>
              <a:rPr lang="en-US" altLang="zh-CN" b="1" dirty="0"/>
              <a:t>Inception-v2</a:t>
            </a:r>
            <a:r>
              <a:rPr lang="zh-CN" altLang="en-US" b="1" dirty="0"/>
              <a:t>结构改进</a:t>
            </a:r>
            <a:endParaRPr lang="zh-CN" altLang="en-US" dirty="0"/>
          </a:p>
        </p:txBody>
      </p:sp>
      <p:sp>
        <p:nvSpPr>
          <p:cNvPr id="4" name="内容占位符 1"/>
          <p:cNvSpPr/>
          <p:nvPr/>
        </p:nvSpPr>
        <p:spPr>
          <a:xfrm>
            <a:off x="394335" y="899795"/>
            <a:ext cx="10873105" cy="123385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 </a:t>
            </a:r>
            <a:r>
              <a:rPr lang="zh-CN" altLang="en-US" sz="2400" dirty="0"/>
              <a:t>改进</a:t>
            </a:r>
            <a:r>
              <a:rPr lang="zh-CN" altLang="en-US" sz="2400" dirty="0" smtClean="0"/>
              <a:t>一：</a:t>
            </a:r>
            <a:r>
              <a:rPr lang="zh-CN" altLang="en-US" sz="2400" dirty="0"/>
              <a:t>将1个5x5的卷积分解成两个3x3的卷积串联，同样的效果，参数量减少</a:t>
            </a:r>
            <a:r>
              <a:rPr lang="zh-CN" altLang="en-US" sz="2400" dirty="0" smtClean="0"/>
              <a:t>；</a:t>
            </a:r>
            <a:endParaRPr lang="zh-CN" altLang="en-US" sz="2400" dirty="0"/>
          </a:p>
        </p:txBody>
      </p:sp>
      <p:pic>
        <p:nvPicPr>
          <p:cNvPr id="4098" name="Picture 2" descr="C:\Users\Administrator\AppData\Roaming\Tencent\Users\15531936\QQ\WinTemp\RichOle\V$(P4R)FZ)$)VJPWSIX((33.png"/>
          <p:cNvPicPr>
            <a:picLocks noChangeAspect="1" noChangeArrowheads="1"/>
          </p:cNvPicPr>
          <p:nvPr/>
        </p:nvPicPr>
        <p:blipFill>
          <a:blip r:embed="rId4" cstate="print"/>
          <a:srcRect/>
          <a:stretch>
            <a:fillRect/>
          </a:stretch>
        </p:blipFill>
        <p:spPr bwMode="auto">
          <a:xfrm>
            <a:off x="7043341" y="1989634"/>
            <a:ext cx="4380457" cy="4437906"/>
          </a:xfrm>
          <a:prstGeom prst="rect">
            <a:avLst/>
          </a:prstGeom>
          <a:noFill/>
        </p:spPr>
      </p:pic>
      <p:pic>
        <p:nvPicPr>
          <p:cNvPr id="4099" name="Picture 3" descr="C:\Users\Administrator\AppData\Roaming\Tencent\Users\15531936\QQ\WinTemp\RichOle\F@S}PPERKJQQP41L5S9F[WD.png"/>
          <p:cNvPicPr>
            <a:picLocks noChangeAspect="1" noChangeArrowheads="1"/>
          </p:cNvPicPr>
          <p:nvPr/>
        </p:nvPicPr>
        <p:blipFill>
          <a:blip r:embed="rId5" cstate="print"/>
          <a:srcRect/>
          <a:stretch>
            <a:fillRect/>
          </a:stretch>
        </p:blipFill>
        <p:spPr bwMode="auto">
          <a:xfrm>
            <a:off x="694606" y="2133650"/>
            <a:ext cx="4608512" cy="4113860"/>
          </a:xfrm>
          <a:prstGeom prst="rect">
            <a:avLst/>
          </a:prstGeom>
          <a:noFill/>
        </p:spPr>
      </p:pic>
      <p:sp>
        <p:nvSpPr>
          <p:cNvPr id="8" name="右箭头 7"/>
          <p:cNvSpPr/>
          <p:nvPr/>
        </p:nvSpPr>
        <p:spPr>
          <a:xfrm>
            <a:off x="5807174" y="3861842"/>
            <a:ext cx="864096"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8765" y="147320"/>
            <a:ext cx="8229600" cy="752475"/>
          </a:xfrm>
        </p:spPr>
        <p:txBody>
          <a:bodyPr/>
          <a:lstStyle/>
          <a:p>
            <a:r>
              <a:rPr lang="en-US" altLang="zh-CN" b="1" dirty="0"/>
              <a:t>Inception-v2</a:t>
            </a:r>
            <a:r>
              <a:rPr lang="zh-CN" altLang="en-US" b="1" dirty="0"/>
              <a:t>结构改进</a:t>
            </a:r>
            <a:endParaRPr lang="zh-CN" altLang="en-US" dirty="0"/>
          </a:p>
        </p:txBody>
      </p:sp>
      <p:sp>
        <p:nvSpPr>
          <p:cNvPr id="4" name="内容占位符 1"/>
          <p:cNvSpPr/>
          <p:nvPr/>
        </p:nvSpPr>
        <p:spPr>
          <a:xfrm>
            <a:off x="406574" y="827787"/>
            <a:ext cx="11377264" cy="12338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b="1" dirty="0" smtClean="0"/>
              <a:t>改进二：</a:t>
            </a:r>
            <a:r>
              <a:rPr lang="zh-CN" altLang="en-US" sz="2400" dirty="0" smtClean="0"/>
              <a:t>将nxn的卷积分解成1xn和nx1卷积的串联，例如n=3，分解后就能节省33%的计算量</a:t>
            </a:r>
            <a:endParaRPr lang="en-US" altLang="zh-CN" sz="2400" dirty="0" smtClean="0"/>
          </a:p>
          <a:p>
            <a:pPr>
              <a:lnSpc>
                <a:spcPct val="150000"/>
              </a:lnSpc>
            </a:pPr>
            <a:r>
              <a:rPr lang="zh-CN" altLang="en-US" sz="2400" dirty="0" smtClean="0"/>
              <a:t>右图：模块中的滤波器组被扩展（即变得更宽而不是更深），以解决表征性瓶颈。如果该模块没有被拓展宽度，而是变得更深，那么维度会过多减少，造成信息损失</a:t>
            </a:r>
            <a:endParaRPr lang="zh-CN" altLang="en-US" sz="2400" dirty="0" smtClean="0"/>
          </a:p>
        </p:txBody>
      </p:sp>
      <p:pic>
        <p:nvPicPr>
          <p:cNvPr id="276481" name="Picture 1" descr="C:\Users\Administrator\AppData\Roaming\Tencent\Users\15531936\QQ\WinTemp\RichOle\EA]G$892)G@8)X8W8KDY%1K.png"/>
          <p:cNvPicPr>
            <a:picLocks noChangeAspect="1" noChangeArrowheads="1"/>
          </p:cNvPicPr>
          <p:nvPr/>
        </p:nvPicPr>
        <p:blipFill>
          <a:blip r:embed="rId4" cstate="print"/>
          <a:srcRect/>
          <a:stretch>
            <a:fillRect/>
          </a:stretch>
        </p:blipFill>
        <p:spPr bwMode="auto">
          <a:xfrm>
            <a:off x="1414686" y="2493690"/>
            <a:ext cx="3318837" cy="4221882"/>
          </a:xfrm>
          <a:prstGeom prst="rect">
            <a:avLst/>
          </a:prstGeom>
          <a:noFill/>
        </p:spPr>
      </p:pic>
      <p:pic>
        <p:nvPicPr>
          <p:cNvPr id="276482" name="Picture 2" descr="C:\Users\Administrator\AppData\Roaming\Tencent\Users\15531936\QQ\WinTemp\RichOle\B8N3XE8LCJL`QN3X]9R49KJ.png"/>
          <p:cNvPicPr>
            <a:picLocks noChangeAspect="1" noChangeArrowheads="1"/>
          </p:cNvPicPr>
          <p:nvPr/>
        </p:nvPicPr>
        <p:blipFill>
          <a:blip r:embed="rId5" cstate="print"/>
          <a:srcRect/>
          <a:stretch>
            <a:fillRect/>
          </a:stretch>
        </p:blipFill>
        <p:spPr bwMode="auto">
          <a:xfrm>
            <a:off x="6023198" y="2421682"/>
            <a:ext cx="4731353" cy="4014986"/>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8765" y="147320"/>
            <a:ext cx="8229600" cy="752475"/>
          </a:xfrm>
        </p:spPr>
        <p:txBody>
          <a:bodyPr/>
          <a:lstStyle/>
          <a:p>
            <a:r>
              <a:rPr lang="en-US" altLang="zh-CN" b="1" dirty="0"/>
              <a:t>Inception-v2</a:t>
            </a:r>
            <a:r>
              <a:rPr lang="zh-CN" altLang="en-US" b="1" dirty="0"/>
              <a:t>结</a:t>
            </a:r>
            <a:r>
              <a:rPr lang="zh-CN" altLang="en-US" b="1" dirty="0" smtClean="0"/>
              <a:t>构图</a:t>
            </a:r>
            <a:endParaRPr lang="zh-CN" altLang="en-US" dirty="0"/>
          </a:p>
        </p:txBody>
      </p:sp>
      <p:sp>
        <p:nvSpPr>
          <p:cNvPr id="4" name="内容占位符 1"/>
          <p:cNvSpPr/>
          <p:nvPr/>
        </p:nvSpPr>
        <p:spPr>
          <a:xfrm>
            <a:off x="406574" y="827787"/>
            <a:ext cx="11377264" cy="123385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b="1" dirty="0" smtClean="0"/>
              <a:t> </a:t>
            </a:r>
            <a:r>
              <a:rPr lang="zh-CN" altLang="en-US" sz="2400" b="1" dirty="0" smtClean="0"/>
              <a:t>下表中的</a:t>
            </a:r>
            <a:r>
              <a:rPr lang="en-US" altLang="zh-CN" sz="2400" b="1" dirty="0" smtClean="0"/>
              <a:t>Figure5 6 7 </a:t>
            </a:r>
            <a:r>
              <a:rPr lang="zh-CN" altLang="en-US" sz="2400" b="1" dirty="0" smtClean="0"/>
              <a:t>即上文介绍的改进的</a:t>
            </a:r>
            <a:r>
              <a:rPr lang="en-US" altLang="zh-CN" sz="2400" b="1" dirty="0" smtClean="0"/>
              <a:t>inception</a:t>
            </a:r>
            <a:r>
              <a:rPr lang="zh-CN" altLang="en-US" sz="2400" b="1" dirty="0" smtClean="0"/>
              <a:t>模块</a:t>
            </a:r>
            <a:endParaRPr lang="zh-CN" altLang="en-US" sz="2400" dirty="0" smtClean="0"/>
          </a:p>
        </p:txBody>
      </p:sp>
      <p:pic>
        <p:nvPicPr>
          <p:cNvPr id="276483" name="Picture 3" descr="C:\Users\Administrator\AppData\Roaming\Tencent\Users\15531936\QQ\WinTemp\RichOle\PH1$UYKNWD39LGEIVKIY)%F.png"/>
          <p:cNvPicPr>
            <a:picLocks noChangeAspect="1" noChangeArrowheads="1"/>
          </p:cNvPicPr>
          <p:nvPr/>
        </p:nvPicPr>
        <p:blipFill>
          <a:blip r:embed="rId4" cstate="print"/>
          <a:srcRect/>
          <a:stretch>
            <a:fillRect/>
          </a:stretch>
        </p:blipFill>
        <p:spPr bwMode="auto">
          <a:xfrm>
            <a:off x="3214886" y="2205658"/>
            <a:ext cx="4981575" cy="4124325"/>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8765" y="147320"/>
            <a:ext cx="8229600" cy="752475"/>
          </a:xfrm>
        </p:spPr>
        <p:txBody>
          <a:bodyPr/>
          <a:lstStyle/>
          <a:p>
            <a:r>
              <a:rPr lang="en-US" altLang="zh-CN" b="1" dirty="0" smtClean="0"/>
              <a:t>Inception-v3</a:t>
            </a:r>
            <a:r>
              <a:rPr lang="zh-CN" altLang="en-US" b="1" dirty="0" smtClean="0"/>
              <a:t>改进</a:t>
            </a:r>
            <a:endParaRPr lang="zh-CN" altLang="en-US" dirty="0"/>
          </a:p>
        </p:txBody>
      </p:sp>
      <p:sp>
        <p:nvSpPr>
          <p:cNvPr id="4" name="内容占位符 1"/>
          <p:cNvSpPr/>
          <p:nvPr/>
        </p:nvSpPr>
        <p:spPr>
          <a:xfrm>
            <a:off x="982638" y="1125538"/>
            <a:ext cx="10441160" cy="4330199"/>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smtClean="0"/>
              <a:t>一、标签平滑（添加到损失公式的一种正则化项，旨在阻止网络对某一类别过分自信，即阻止过拟合）</a:t>
            </a:r>
            <a:r>
              <a:rPr lang="en-US" altLang="zh-CN" sz="1800" dirty="0" smtClean="0"/>
              <a:t> </a:t>
            </a:r>
            <a:endParaRPr lang="en-US" altLang="zh-CN" sz="1800" dirty="0" smtClean="0"/>
          </a:p>
          <a:p>
            <a:pPr>
              <a:lnSpc>
                <a:spcPct val="150000"/>
              </a:lnSpc>
            </a:pPr>
            <a:r>
              <a:rPr lang="zh-CN" altLang="en-US" sz="1800" dirty="0" smtClean="0"/>
              <a:t>二、将</a:t>
            </a:r>
            <a:r>
              <a:rPr lang="en-US" altLang="zh-CN" sz="1800" dirty="0" smtClean="0"/>
              <a:t>7</a:t>
            </a:r>
            <a:r>
              <a:rPr lang="zh-CN" altLang="en-US" sz="1800" dirty="0" smtClean="0"/>
              <a:t>*</a:t>
            </a:r>
            <a:r>
              <a:rPr lang="en-US" altLang="zh-CN" sz="1800" dirty="0" smtClean="0"/>
              <a:t>7</a:t>
            </a:r>
            <a:r>
              <a:rPr lang="zh-CN" altLang="en-US" sz="1800" dirty="0" smtClean="0"/>
              <a:t>卷积 调整为 </a:t>
            </a:r>
            <a:r>
              <a:rPr lang="en-US" altLang="zh-CN" sz="1800" dirty="0" smtClean="0">
                <a:solidFill>
                  <a:srgbClr val="FF0000"/>
                </a:solidFill>
              </a:rPr>
              <a:t>Factorized 7x7 </a:t>
            </a:r>
            <a:r>
              <a:rPr lang="zh-CN" altLang="en-US" sz="1800" dirty="0" smtClean="0">
                <a:solidFill>
                  <a:srgbClr val="FF0000"/>
                </a:solidFill>
              </a:rPr>
              <a:t>卷积</a:t>
            </a:r>
            <a:r>
              <a:rPr lang="zh-CN" altLang="en-US" sz="1800" dirty="0" smtClean="0"/>
              <a:t>（即分解的</a:t>
            </a:r>
            <a:r>
              <a:rPr lang="en-US" altLang="zh-CN" sz="1800" dirty="0" smtClean="0"/>
              <a:t>7</a:t>
            </a:r>
            <a:r>
              <a:rPr lang="zh-CN" altLang="en-US" sz="1800" dirty="0" smtClean="0"/>
              <a:t>*</a:t>
            </a:r>
            <a:r>
              <a:rPr lang="en-US" altLang="zh-CN" sz="1800" dirty="0" smtClean="0"/>
              <a:t>7</a:t>
            </a:r>
            <a:r>
              <a:rPr lang="zh-CN" altLang="en-US" sz="1800" dirty="0" smtClean="0"/>
              <a:t>卷积）</a:t>
            </a:r>
            <a:endParaRPr lang="en-US" altLang="zh-CN" sz="1800" dirty="0" smtClean="0"/>
          </a:p>
          <a:p>
            <a:pPr>
              <a:lnSpc>
                <a:spcPct val="150000"/>
              </a:lnSpc>
            </a:pPr>
            <a:r>
              <a:rPr lang="zh-CN" altLang="en-US" sz="1800" dirty="0" smtClean="0"/>
              <a:t>三、使用了</a:t>
            </a:r>
            <a:r>
              <a:rPr lang="en-US" altLang="zh-CN" sz="1800" dirty="0" smtClean="0"/>
              <a:t>50</a:t>
            </a:r>
            <a:r>
              <a:rPr lang="zh-CN" altLang="en-US" sz="1800" dirty="0" smtClean="0"/>
              <a:t>块</a:t>
            </a:r>
            <a:r>
              <a:rPr lang="en-US" altLang="zh-CN" sz="1800" dirty="0" err="1" smtClean="0"/>
              <a:t>gpu</a:t>
            </a:r>
            <a:r>
              <a:rPr lang="zh-CN" altLang="en-US" sz="1800" dirty="0" smtClean="0"/>
              <a:t>进行分布式训练，每个</a:t>
            </a:r>
            <a:r>
              <a:rPr lang="en-US" altLang="zh-CN" sz="1800" dirty="0" err="1" smtClean="0"/>
              <a:t>gpu</a:t>
            </a:r>
            <a:r>
              <a:rPr lang="en-US" altLang="zh-CN" sz="1800" dirty="0" smtClean="0"/>
              <a:t> </a:t>
            </a:r>
            <a:r>
              <a:rPr lang="en-US" altLang="zh-CN" sz="1800" dirty="0" err="1" smtClean="0"/>
              <a:t>batch_size</a:t>
            </a:r>
            <a:r>
              <a:rPr lang="en-US" altLang="zh-CN" sz="1800" dirty="0" smtClean="0"/>
              <a:t>=32</a:t>
            </a:r>
            <a:r>
              <a:rPr lang="zh-CN" altLang="en-US" sz="1800" dirty="0" smtClean="0"/>
              <a:t>，</a:t>
            </a:r>
            <a:r>
              <a:rPr lang="en-US" altLang="zh-CN" sz="1800" dirty="0" smtClean="0"/>
              <a:t>epochs=100.</a:t>
            </a:r>
            <a:endParaRPr lang="en-US" altLang="zh-CN" sz="1800" dirty="0" smtClean="0"/>
          </a:p>
          <a:p>
            <a:pPr>
              <a:lnSpc>
                <a:spcPct val="150000"/>
              </a:lnSpc>
            </a:pPr>
            <a:r>
              <a:rPr lang="zh-CN" altLang="en-US" sz="1800" dirty="0" smtClean="0"/>
              <a:t> 四、使用了</a:t>
            </a:r>
            <a:r>
              <a:rPr lang="en-US" altLang="zh-CN" sz="1800" dirty="0" err="1" smtClean="0"/>
              <a:t>RMSProp</a:t>
            </a:r>
            <a:r>
              <a:rPr lang="zh-CN" altLang="en-US" sz="1800" dirty="0" smtClean="0"/>
              <a:t>优化器（之前用的是</a:t>
            </a:r>
            <a:r>
              <a:rPr lang="en-US" altLang="zh-CN" sz="1800" dirty="0" smtClean="0"/>
              <a:t>SGD+</a:t>
            </a:r>
            <a:r>
              <a:rPr lang="zh-CN" altLang="en-US" sz="1800" dirty="0" smtClean="0"/>
              <a:t>动量），</a:t>
            </a:r>
            <a:r>
              <a:rPr lang="en-US" altLang="zh-CN" sz="1800" dirty="0" smtClean="0"/>
              <a:t> </a:t>
            </a:r>
            <a:r>
              <a:rPr lang="zh-CN" altLang="en-US" sz="1800" dirty="0" smtClean="0"/>
              <a:t>衰减指数</a:t>
            </a:r>
            <a:r>
              <a:rPr lang="en-US" altLang="zh-CN" sz="1800" dirty="0" smtClean="0"/>
              <a:t>= 0.9 </a:t>
            </a:r>
            <a:r>
              <a:rPr lang="zh-CN" altLang="en-US" sz="1800" dirty="0" smtClean="0"/>
              <a:t>，</a:t>
            </a:r>
            <a:r>
              <a:rPr lang="en-US" altLang="zh-CN" sz="1800" dirty="0" err="1" smtClean="0"/>
              <a:t>epislon</a:t>
            </a:r>
            <a:r>
              <a:rPr lang="en-US" altLang="zh-CN" sz="1800" dirty="0" smtClean="0"/>
              <a:t> = 1.0</a:t>
            </a:r>
            <a:endParaRPr lang="en-US" altLang="zh-CN" sz="1800" dirty="0" smtClean="0"/>
          </a:p>
          <a:p>
            <a:pPr>
              <a:lnSpc>
                <a:spcPct val="150000"/>
              </a:lnSpc>
            </a:pPr>
            <a:r>
              <a:rPr lang="zh-CN" altLang="en-US" sz="1800" dirty="0" smtClean="0"/>
              <a:t>五、学习率</a:t>
            </a:r>
            <a:r>
              <a:rPr lang="en-US" altLang="zh-CN" sz="1800" dirty="0" smtClean="0"/>
              <a:t>=0.045</a:t>
            </a:r>
            <a:r>
              <a:rPr lang="zh-CN" altLang="en-US" sz="1800" dirty="0" smtClean="0"/>
              <a:t>，并每</a:t>
            </a:r>
            <a:r>
              <a:rPr lang="en-US" altLang="zh-CN" sz="1800" dirty="0" smtClean="0"/>
              <a:t>2</a:t>
            </a:r>
            <a:r>
              <a:rPr lang="zh-CN" altLang="en-US" sz="1800" dirty="0" smtClean="0"/>
              <a:t>个</a:t>
            </a:r>
            <a:r>
              <a:rPr lang="en-US" altLang="zh-CN" sz="1800" dirty="0" smtClean="0"/>
              <a:t>epoch</a:t>
            </a:r>
            <a:r>
              <a:rPr lang="zh-CN" altLang="en-US" sz="1800" dirty="0" smtClean="0"/>
              <a:t>进行学习率衰减，衰减指数为</a:t>
            </a:r>
            <a:r>
              <a:rPr lang="en-US" altLang="zh-CN" sz="1800" dirty="0" err="1" smtClean="0"/>
              <a:t>np.exp</a:t>
            </a:r>
            <a:r>
              <a:rPr lang="en-US" altLang="zh-CN" sz="1800" dirty="0" smtClean="0"/>
              <a:t>(0.94)</a:t>
            </a:r>
            <a:endParaRPr lang="en-US" altLang="zh-CN" sz="1800" dirty="0" smtClean="0"/>
          </a:p>
          <a:p>
            <a:pPr>
              <a:lnSpc>
                <a:spcPct val="150000"/>
              </a:lnSpc>
            </a:pPr>
            <a:r>
              <a:rPr lang="zh-CN" altLang="en-US" sz="1800" dirty="0" smtClean="0"/>
              <a:t>六、设置了阈值</a:t>
            </a:r>
            <a:r>
              <a:rPr lang="en-US" altLang="zh-CN" sz="1800" dirty="0" smtClean="0"/>
              <a:t>=2.0</a:t>
            </a:r>
            <a:r>
              <a:rPr lang="zh-CN" altLang="en-US" sz="1800" dirty="0" smtClean="0"/>
              <a:t>的梯度裁剪。</a:t>
            </a:r>
            <a:endParaRPr lang="zh-CN" altLang="en-US" sz="1800"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095" y="1271270"/>
            <a:ext cx="11178540" cy="4740275"/>
          </a:xfrm>
        </p:spPr>
        <p:txBody>
          <a:bodyPr>
            <a:normAutofit/>
          </a:bodyPr>
          <a:lstStyle/>
          <a:p>
            <a:pPr>
              <a:lnSpc>
                <a:spcPct val="150000"/>
              </a:lnSpc>
            </a:pPr>
            <a:r>
              <a:rPr lang="zh-CN" altLang="en-US" sz="2400" dirty="0">
                <a:solidFill>
                  <a:schemeClr val="tx1"/>
                </a:solidFill>
              </a:rPr>
              <a:t>人的大脑在识别图片的过程中，会由不同的皮质层处理不同方面的数据，比如：颜色、形状、光暗等，然后将不同皮质层的处理结果进行合并映射操作，得出最终的结果值，</a:t>
            </a:r>
            <a:r>
              <a:rPr lang="zh-CN" altLang="en-US" sz="2400" dirty="0">
                <a:solidFill>
                  <a:srgbClr val="FF0000"/>
                </a:solidFill>
              </a:rPr>
              <a:t>第一部分实质上是一个局部的观察结果，第二部分才是一个整体的结果合并</a:t>
            </a:r>
            <a:endParaRPr lang="zh-CN" altLang="en-US" sz="2400" dirty="0">
              <a:solidFill>
                <a:srgbClr val="FF0000"/>
              </a:solidFill>
            </a:endParaRPr>
          </a:p>
          <a:p>
            <a:pPr>
              <a:lnSpc>
                <a:spcPct val="150000"/>
              </a:lnSpc>
            </a:pPr>
            <a:endParaRPr lang="zh-CN" altLang="en-US" sz="2400" dirty="0">
              <a:solidFill>
                <a:srgbClr val="FF0000"/>
              </a:solidFill>
            </a:endParaRPr>
          </a:p>
        </p:txBody>
      </p:sp>
      <p:sp>
        <p:nvSpPr>
          <p:cNvPr id="3" name="标题 2"/>
          <p:cNvSpPr>
            <a:spLocks noGrp="1"/>
          </p:cNvSpPr>
          <p:nvPr>
            <p:ph type="title"/>
          </p:nvPr>
        </p:nvSpPr>
        <p:spPr/>
        <p:txBody>
          <a:bodyPr/>
          <a:lstStyle/>
          <a:p>
            <a:r>
              <a:rPr lang="zh-CN" altLang="en-US" dirty="0"/>
              <a:t>人大脑识别图片过程</a:t>
            </a:r>
            <a:endParaRPr lang="zh-CN" altLang="en-US" dirty="0"/>
          </a:p>
        </p:txBody>
      </p:sp>
      <p:pic>
        <p:nvPicPr>
          <p:cNvPr id="8" name="图片 7"/>
          <p:cNvPicPr>
            <a:picLocks noChangeAspect="1"/>
          </p:cNvPicPr>
          <p:nvPr/>
        </p:nvPicPr>
        <p:blipFill>
          <a:blip r:embed="rId1"/>
          <a:stretch>
            <a:fillRect/>
          </a:stretch>
        </p:blipFill>
        <p:spPr>
          <a:xfrm>
            <a:off x="3589655" y="3201035"/>
            <a:ext cx="5249545" cy="328041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75312"/>
            <a:ext cx="8229600" cy="546170"/>
          </a:xfrm>
        </p:spPr>
        <p:txBody>
          <a:bodyPr/>
          <a:lstStyle/>
          <a:p>
            <a:r>
              <a:rPr lang="en-US" altLang="zh-CN" b="1" dirty="0" smtClean="0"/>
              <a:t>Inception-V4</a:t>
            </a:r>
            <a:r>
              <a:rPr lang="zh-CN" altLang="en-US" b="1" dirty="0" smtClean="0"/>
              <a:t>图</a:t>
            </a:r>
            <a:endParaRPr lang="zh-CN" altLang="en-US" dirty="0"/>
          </a:p>
        </p:txBody>
      </p:sp>
      <p:pic>
        <p:nvPicPr>
          <p:cNvPr id="280577" name="Picture 1" descr="C:\Users\Administrator\AppData\Roaming\Tencent\Users\15531936\QQ\WinTemp\RichOle\(@@HOOX7{}6(@EIH[@G(XH5.png"/>
          <p:cNvPicPr>
            <a:picLocks noChangeAspect="1" noChangeArrowheads="1"/>
          </p:cNvPicPr>
          <p:nvPr/>
        </p:nvPicPr>
        <p:blipFill>
          <a:blip r:embed="rId1" cstate="print"/>
          <a:srcRect/>
          <a:stretch>
            <a:fillRect/>
          </a:stretch>
        </p:blipFill>
        <p:spPr bwMode="auto">
          <a:xfrm>
            <a:off x="6239222" y="1485578"/>
            <a:ext cx="4248472" cy="5223065"/>
          </a:xfrm>
          <a:prstGeom prst="rect">
            <a:avLst/>
          </a:prstGeom>
          <a:noFill/>
        </p:spPr>
      </p:pic>
      <p:pic>
        <p:nvPicPr>
          <p:cNvPr id="280578" name="Picture 2" descr="C:\Users\Administrator\AppData\Roaming\Tencent\Users\15531936\QQ\WinTemp\RichOle\}`M0`1UW(S36JS2B~G8UMYL.png"/>
          <p:cNvPicPr>
            <a:picLocks noChangeAspect="1" noChangeArrowheads="1"/>
          </p:cNvPicPr>
          <p:nvPr/>
        </p:nvPicPr>
        <p:blipFill>
          <a:blip r:embed="rId2" cstate="print"/>
          <a:srcRect/>
          <a:stretch>
            <a:fillRect/>
          </a:stretch>
        </p:blipFill>
        <p:spPr bwMode="auto">
          <a:xfrm>
            <a:off x="1198662" y="1485578"/>
            <a:ext cx="3438525" cy="5374010"/>
          </a:xfrm>
          <a:prstGeom prst="rect">
            <a:avLst/>
          </a:prstGeom>
          <a:noFill/>
        </p:spPr>
      </p:pic>
      <p:sp>
        <p:nvSpPr>
          <p:cNvPr id="6" name="右箭头 5"/>
          <p:cNvSpPr/>
          <p:nvPr/>
        </p:nvSpPr>
        <p:spPr>
          <a:xfrm rot="12361332">
            <a:off x="4949297" y="4827286"/>
            <a:ext cx="2464098" cy="1406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内容占位符 1"/>
          <p:cNvSpPr/>
          <p:nvPr/>
        </p:nvSpPr>
        <p:spPr>
          <a:xfrm>
            <a:off x="622598" y="621482"/>
            <a:ext cx="9793088" cy="86409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ts val="3200"/>
              </a:lnSpc>
              <a:spcBef>
                <a:spcPts val="1000"/>
              </a:spcBef>
              <a:buSzPct val="80000"/>
              <a:buFontTx/>
              <a:buBlip>
                <a:blip r:embed="rId3"/>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4"/>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5"/>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t> 左图为：</a:t>
            </a:r>
            <a:r>
              <a:rPr lang="en-US" altLang="zh-CN" sz="2000" dirty="0" smtClean="0"/>
              <a:t>Inception v4 </a:t>
            </a:r>
            <a:r>
              <a:rPr lang="zh-CN" altLang="en-US" sz="2000" dirty="0" smtClean="0"/>
              <a:t>和 </a:t>
            </a:r>
            <a:r>
              <a:rPr lang="en-US" altLang="zh-CN" sz="2000" dirty="0" smtClean="0"/>
              <a:t>Inception-</a:t>
            </a:r>
            <a:r>
              <a:rPr lang="en-US" altLang="zh-CN" sz="2000" dirty="0" err="1" smtClean="0"/>
              <a:t>ResNet</a:t>
            </a:r>
            <a:r>
              <a:rPr lang="en-US" altLang="zh-CN" sz="2000" dirty="0" smtClean="0"/>
              <a:t> v2 </a:t>
            </a:r>
            <a:r>
              <a:rPr lang="zh-CN" altLang="en-US" sz="2000" dirty="0" smtClean="0"/>
              <a:t>的 </a:t>
            </a:r>
            <a:r>
              <a:rPr lang="en-US" altLang="zh-CN" sz="2000" dirty="0" smtClean="0"/>
              <a:t>stem</a:t>
            </a:r>
            <a:r>
              <a:rPr lang="zh-CN" altLang="en-US" sz="2000" dirty="0" smtClean="0"/>
              <a:t>；</a:t>
            </a:r>
            <a:endParaRPr lang="en-US" altLang="zh-CN" sz="2000" dirty="0" smtClean="0"/>
          </a:p>
          <a:p>
            <a:pPr>
              <a:lnSpc>
                <a:spcPct val="150000"/>
              </a:lnSpc>
            </a:pPr>
            <a:r>
              <a:rPr lang="zh-CN" altLang="en-US" sz="2000" dirty="0" smtClean="0"/>
              <a:t> 右图为</a:t>
            </a:r>
            <a:r>
              <a:rPr lang="en-US" altLang="zh-CN" sz="2000" dirty="0" smtClean="0"/>
              <a:t>V4</a:t>
            </a:r>
            <a:r>
              <a:rPr lang="zh-CN" altLang="en-US" sz="2000" dirty="0" smtClean="0"/>
              <a:t>结构图：共有</a:t>
            </a:r>
            <a:r>
              <a:rPr lang="en-US" altLang="zh-CN" sz="2000" dirty="0" smtClean="0"/>
              <a:t>3</a:t>
            </a:r>
            <a:r>
              <a:rPr lang="zh-CN" altLang="en-US" sz="2000" dirty="0" smtClean="0"/>
              <a:t>个主要的</a:t>
            </a:r>
            <a:r>
              <a:rPr lang="en-US" altLang="zh-CN" sz="2000" dirty="0" smtClean="0"/>
              <a:t>inception</a:t>
            </a:r>
            <a:r>
              <a:rPr lang="zh-CN" altLang="en-US" sz="2000" dirty="0" smtClean="0"/>
              <a:t>模块，分别命名为</a:t>
            </a:r>
            <a:r>
              <a:rPr lang="en-US" altLang="zh-CN" sz="2000" dirty="0" smtClean="0"/>
              <a:t>A B C</a:t>
            </a:r>
            <a:endParaRPr lang="zh-CN" altLang="en-US" sz="1800"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75312"/>
            <a:ext cx="8229600" cy="546170"/>
          </a:xfrm>
        </p:spPr>
        <p:txBody>
          <a:bodyPr/>
          <a:lstStyle/>
          <a:p>
            <a:r>
              <a:rPr lang="en-US" altLang="zh-CN" b="1" dirty="0" smtClean="0"/>
              <a:t>V4-inceptionA  B</a:t>
            </a:r>
            <a:endParaRPr lang="zh-CN" altLang="en-US" dirty="0"/>
          </a:p>
        </p:txBody>
      </p:sp>
      <p:sp>
        <p:nvSpPr>
          <p:cNvPr id="7" name="内容占位符 1"/>
          <p:cNvSpPr/>
          <p:nvPr/>
        </p:nvSpPr>
        <p:spPr>
          <a:xfrm>
            <a:off x="622598" y="909514"/>
            <a:ext cx="9793088" cy="864096"/>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t> 和</a:t>
            </a:r>
            <a:r>
              <a:rPr lang="en-US" altLang="zh-CN" sz="2000" dirty="0" smtClean="0"/>
              <a:t>V2</a:t>
            </a:r>
            <a:r>
              <a:rPr lang="zh-CN" altLang="en-US" sz="2000" dirty="0" smtClean="0"/>
              <a:t>的</a:t>
            </a:r>
            <a:r>
              <a:rPr lang="en-US" altLang="zh-CN" sz="2000" dirty="0" smtClean="0"/>
              <a:t>inception</a:t>
            </a:r>
            <a:r>
              <a:rPr lang="zh-CN" altLang="en-US" sz="2000" dirty="0" smtClean="0"/>
              <a:t>原理差不多</a:t>
            </a:r>
            <a:endParaRPr lang="zh-CN" altLang="en-US" sz="1800" dirty="0"/>
          </a:p>
        </p:txBody>
      </p:sp>
      <p:pic>
        <p:nvPicPr>
          <p:cNvPr id="292865" name="Picture 1" descr="C:\Users\Administrator\AppData\Roaming\Tencent\Users\15531936\QQ\WinTemp\RichOle\9H1}`D$YVWB53{89@UC91JF.png"/>
          <p:cNvPicPr>
            <a:picLocks noChangeAspect="1" noChangeArrowheads="1"/>
          </p:cNvPicPr>
          <p:nvPr/>
        </p:nvPicPr>
        <p:blipFill>
          <a:blip r:embed="rId4" cstate="print"/>
          <a:srcRect/>
          <a:stretch>
            <a:fillRect/>
          </a:stretch>
        </p:blipFill>
        <p:spPr bwMode="auto">
          <a:xfrm>
            <a:off x="766614" y="2637706"/>
            <a:ext cx="4837244" cy="3456384"/>
          </a:xfrm>
          <a:prstGeom prst="rect">
            <a:avLst/>
          </a:prstGeom>
          <a:noFill/>
        </p:spPr>
      </p:pic>
      <p:pic>
        <p:nvPicPr>
          <p:cNvPr id="292866" name="Picture 2" descr="C:\Users\Administrator\AppData\Roaming\Tencent\Users\15531936\QQ\WinTemp\RichOle\VAT_ZWLNNHZ}0}7@W2L5}42.png"/>
          <p:cNvPicPr>
            <a:picLocks noChangeAspect="1" noChangeArrowheads="1"/>
          </p:cNvPicPr>
          <p:nvPr/>
        </p:nvPicPr>
        <p:blipFill>
          <a:blip r:embed="rId5" cstate="print"/>
          <a:srcRect/>
          <a:stretch>
            <a:fillRect/>
          </a:stretch>
        </p:blipFill>
        <p:spPr bwMode="auto">
          <a:xfrm>
            <a:off x="6599262" y="2421682"/>
            <a:ext cx="4104456" cy="3739291"/>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75312"/>
            <a:ext cx="8229600" cy="546170"/>
          </a:xfrm>
        </p:spPr>
        <p:txBody>
          <a:bodyPr/>
          <a:lstStyle/>
          <a:p>
            <a:r>
              <a:rPr lang="en-US" altLang="zh-CN" b="1" dirty="0" smtClean="0"/>
              <a:t>V4-inception C</a:t>
            </a:r>
            <a:endParaRPr lang="zh-CN" altLang="en-US" dirty="0"/>
          </a:p>
        </p:txBody>
      </p:sp>
      <p:sp>
        <p:nvSpPr>
          <p:cNvPr id="7" name="内容占位符 1"/>
          <p:cNvSpPr/>
          <p:nvPr/>
        </p:nvSpPr>
        <p:spPr>
          <a:xfrm>
            <a:off x="622598" y="909514"/>
            <a:ext cx="9793088" cy="864096"/>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t> 和</a:t>
            </a:r>
            <a:r>
              <a:rPr lang="en-US" altLang="zh-CN" sz="2000" dirty="0" smtClean="0"/>
              <a:t>V2</a:t>
            </a:r>
            <a:r>
              <a:rPr lang="zh-CN" altLang="en-US" sz="2000" dirty="0" smtClean="0"/>
              <a:t>的</a:t>
            </a:r>
            <a:r>
              <a:rPr lang="en-US" altLang="zh-CN" sz="2000" dirty="0" smtClean="0"/>
              <a:t>inception</a:t>
            </a:r>
            <a:r>
              <a:rPr lang="zh-CN" altLang="en-US" sz="2000" dirty="0" smtClean="0"/>
              <a:t>原理差不多</a:t>
            </a:r>
            <a:endParaRPr lang="zh-CN" altLang="en-US" sz="1800" dirty="0"/>
          </a:p>
        </p:txBody>
      </p:sp>
      <p:pic>
        <p:nvPicPr>
          <p:cNvPr id="294913" name="Picture 1" descr="C:\Users\Administrator\AppData\Roaming\Tencent\Users\15531936\QQ\WinTemp\RichOle\0XF[A]IK]47[_00]Z@1ODQH.png"/>
          <p:cNvPicPr>
            <a:picLocks noChangeAspect="1" noChangeArrowheads="1"/>
          </p:cNvPicPr>
          <p:nvPr/>
        </p:nvPicPr>
        <p:blipFill>
          <a:blip r:embed="rId4" cstate="print"/>
          <a:srcRect/>
          <a:stretch>
            <a:fillRect/>
          </a:stretch>
        </p:blipFill>
        <p:spPr bwMode="auto">
          <a:xfrm>
            <a:off x="3214886" y="1773610"/>
            <a:ext cx="5486400" cy="4229100"/>
          </a:xfrm>
          <a:prstGeom prst="rect">
            <a:avLst/>
          </a:prstGeom>
          <a:noFill/>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75312"/>
            <a:ext cx="8229600" cy="546170"/>
          </a:xfrm>
        </p:spPr>
        <p:txBody>
          <a:bodyPr/>
          <a:lstStyle/>
          <a:p>
            <a:r>
              <a:rPr lang="en-US" altLang="zh-CN" b="1" dirty="0" smtClean="0"/>
              <a:t>Inception-V4</a:t>
            </a:r>
            <a:r>
              <a:rPr lang="zh-CN" altLang="en-US" b="1" dirty="0" smtClean="0"/>
              <a:t>缩减模块</a:t>
            </a:r>
            <a:endParaRPr lang="zh-CN" altLang="en-US" dirty="0"/>
          </a:p>
        </p:txBody>
      </p:sp>
      <p:sp>
        <p:nvSpPr>
          <p:cNvPr id="7" name="内容占位符 1"/>
          <p:cNvSpPr/>
          <p:nvPr/>
        </p:nvSpPr>
        <p:spPr>
          <a:xfrm>
            <a:off x="622598" y="621482"/>
            <a:ext cx="10729192" cy="1368152"/>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smtClean="0"/>
              <a:t>专用的「缩减块」（</a:t>
            </a:r>
            <a:r>
              <a:rPr lang="en-US" altLang="zh-CN" sz="1800" dirty="0" smtClean="0"/>
              <a:t>reduction block</a:t>
            </a:r>
            <a:r>
              <a:rPr lang="zh-CN" altLang="en-US" sz="1800" dirty="0" smtClean="0"/>
              <a:t>），</a:t>
            </a:r>
            <a:r>
              <a:rPr lang="zh-CN" altLang="en-US" sz="1800" dirty="0" smtClean="0">
                <a:solidFill>
                  <a:srgbClr val="FF0000"/>
                </a:solidFill>
              </a:rPr>
              <a:t>它被用于改变特征图的宽度和高度。（下采样）</a:t>
            </a:r>
            <a:endParaRPr lang="en-US" altLang="zh-CN" sz="1800" dirty="0" smtClean="0">
              <a:solidFill>
                <a:srgbClr val="FF0000"/>
              </a:solidFill>
            </a:endParaRPr>
          </a:p>
          <a:p>
            <a:pPr>
              <a:lnSpc>
                <a:spcPct val="150000"/>
              </a:lnSpc>
            </a:pPr>
            <a:r>
              <a:rPr lang="zh-CN" altLang="en-US" sz="1800" dirty="0" smtClean="0"/>
              <a:t>缩减块 </a:t>
            </a:r>
            <a:r>
              <a:rPr lang="en-US" altLang="zh-CN" sz="1800" dirty="0" smtClean="0"/>
              <a:t>A</a:t>
            </a:r>
            <a:r>
              <a:rPr lang="zh-CN" altLang="en-US" sz="1800" dirty="0" smtClean="0"/>
              <a:t>（左图：从 </a:t>
            </a:r>
            <a:r>
              <a:rPr lang="en-US" altLang="zh-CN" sz="1800" dirty="0" smtClean="0"/>
              <a:t>35x35 </a:t>
            </a:r>
            <a:r>
              <a:rPr lang="zh-CN" altLang="en-US" sz="1800" dirty="0" smtClean="0"/>
              <a:t>到 </a:t>
            </a:r>
            <a:r>
              <a:rPr lang="en-US" altLang="zh-CN" sz="1800" dirty="0" smtClean="0"/>
              <a:t>17x17 </a:t>
            </a:r>
            <a:r>
              <a:rPr lang="zh-CN" altLang="en-US" sz="1800" dirty="0" smtClean="0"/>
              <a:t>的尺寸缩减）和缩减块 </a:t>
            </a:r>
            <a:r>
              <a:rPr lang="en-US" altLang="zh-CN" sz="1800" dirty="0" smtClean="0"/>
              <a:t>B</a:t>
            </a:r>
            <a:r>
              <a:rPr lang="zh-CN" altLang="en-US" sz="1800" dirty="0" smtClean="0"/>
              <a:t>（右图：从 </a:t>
            </a:r>
            <a:r>
              <a:rPr lang="en-US" altLang="zh-CN" sz="1800" dirty="0" smtClean="0"/>
              <a:t>17x17 </a:t>
            </a:r>
            <a:r>
              <a:rPr lang="zh-CN" altLang="en-US" sz="1800" dirty="0" smtClean="0"/>
              <a:t>到 </a:t>
            </a:r>
            <a:r>
              <a:rPr lang="en-US" altLang="zh-CN" sz="1800" dirty="0" smtClean="0"/>
              <a:t>8x8 </a:t>
            </a:r>
            <a:r>
              <a:rPr lang="zh-CN" altLang="en-US" sz="1800" dirty="0" smtClean="0"/>
              <a:t>的尺寸缩减）</a:t>
            </a:r>
            <a:endParaRPr lang="zh-CN" altLang="en-US" sz="1800" dirty="0"/>
          </a:p>
        </p:txBody>
      </p:sp>
      <p:pic>
        <p:nvPicPr>
          <p:cNvPr id="290817" name="Picture 1" descr="C:\Users\Administrator\AppData\Roaming\Tencent\Users\15531936\QQ\WinTemp\RichOle\X6`A$M30W9BRJ3K0GH5@SNW.png"/>
          <p:cNvPicPr>
            <a:picLocks noChangeAspect="1" noChangeArrowheads="1"/>
          </p:cNvPicPr>
          <p:nvPr/>
        </p:nvPicPr>
        <p:blipFill>
          <a:blip r:embed="rId4" cstate="print"/>
          <a:srcRect/>
          <a:stretch>
            <a:fillRect/>
          </a:stretch>
        </p:blipFill>
        <p:spPr bwMode="auto">
          <a:xfrm>
            <a:off x="622598" y="2493690"/>
            <a:ext cx="5018083" cy="4021460"/>
          </a:xfrm>
          <a:prstGeom prst="rect">
            <a:avLst/>
          </a:prstGeom>
          <a:noFill/>
        </p:spPr>
      </p:pic>
      <p:pic>
        <p:nvPicPr>
          <p:cNvPr id="290818" name="Picture 2" descr="C:\Users\Administrator\AppData\Roaming\Tencent\Users\15531936\QQ\WinTemp\RichOle\_7{O3_10MDM3JESOH0WJE]T.png"/>
          <p:cNvPicPr>
            <a:picLocks noChangeAspect="1" noChangeArrowheads="1"/>
          </p:cNvPicPr>
          <p:nvPr/>
        </p:nvPicPr>
        <p:blipFill>
          <a:blip r:embed="rId5" cstate="print"/>
          <a:srcRect/>
          <a:stretch>
            <a:fillRect/>
          </a:stretch>
        </p:blipFill>
        <p:spPr bwMode="auto">
          <a:xfrm>
            <a:off x="6671270" y="1773610"/>
            <a:ext cx="4788299" cy="4914528"/>
          </a:xfrm>
          <a:prstGeom prst="rect">
            <a:avLst/>
          </a:prstGeom>
          <a:noFill/>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75312"/>
            <a:ext cx="8229600" cy="546170"/>
          </a:xfrm>
        </p:spPr>
        <p:txBody>
          <a:bodyPr/>
          <a:lstStyle/>
          <a:p>
            <a:r>
              <a:rPr lang="en-US" altLang="zh-CN" b="1" dirty="0" smtClean="0"/>
              <a:t>Inception-ResNet-V1</a:t>
            </a:r>
            <a:r>
              <a:rPr lang="zh-CN" altLang="en-US" b="1" dirty="0" smtClean="0"/>
              <a:t>图</a:t>
            </a:r>
            <a:endParaRPr lang="zh-CN" altLang="en-US" dirty="0"/>
          </a:p>
        </p:txBody>
      </p:sp>
      <p:sp>
        <p:nvSpPr>
          <p:cNvPr id="7" name="内容占位符 1"/>
          <p:cNvSpPr/>
          <p:nvPr/>
        </p:nvSpPr>
        <p:spPr>
          <a:xfrm>
            <a:off x="622598" y="621482"/>
            <a:ext cx="9793088" cy="864096"/>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t> 受到</a:t>
            </a:r>
            <a:r>
              <a:rPr lang="en-US" altLang="zh-CN" sz="2000" dirty="0" err="1" smtClean="0"/>
              <a:t>ResNet</a:t>
            </a:r>
            <a:r>
              <a:rPr lang="zh-CN" altLang="en-US" sz="2000" dirty="0" smtClean="0"/>
              <a:t>启发，</a:t>
            </a:r>
            <a:r>
              <a:rPr lang="en-US" altLang="zh-CN" sz="2000" dirty="0" smtClean="0"/>
              <a:t>inception</a:t>
            </a:r>
            <a:r>
              <a:rPr lang="zh-CN" altLang="en-US" sz="2000" dirty="0" smtClean="0"/>
              <a:t>混合了残差结构，推出了</a:t>
            </a:r>
            <a:r>
              <a:rPr lang="en-US" altLang="zh-CN" sz="2000" dirty="0" smtClean="0"/>
              <a:t>Inception-</a:t>
            </a:r>
            <a:r>
              <a:rPr lang="en-US" altLang="zh-CN" sz="2000" dirty="0" err="1" smtClean="0"/>
              <a:t>ResNet</a:t>
            </a:r>
            <a:r>
              <a:rPr lang="zh-CN" altLang="en-US" sz="2000" dirty="0" smtClean="0"/>
              <a:t>结构</a:t>
            </a:r>
            <a:endParaRPr lang="zh-CN" altLang="en-US" sz="1800" dirty="0"/>
          </a:p>
        </p:txBody>
      </p:sp>
      <p:pic>
        <p:nvPicPr>
          <p:cNvPr id="288769" name="Picture 1" descr="C:\Users\Administrator\AppData\Roaming\Tencent\Users\15531936\QQ\WinTemp\RichOle\A43}WPE1QMATJQ2A$2A{1~M.png"/>
          <p:cNvPicPr>
            <a:picLocks noChangeAspect="1" noChangeArrowheads="1"/>
          </p:cNvPicPr>
          <p:nvPr/>
        </p:nvPicPr>
        <p:blipFill>
          <a:blip r:embed="rId4" cstate="print"/>
          <a:srcRect/>
          <a:stretch>
            <a:fillRect/>
          </a:stretch>
        </p:blipFill>
        <p:spPr bwMode="auto">
          <a:xfrm>
            <a:off x="1702718" y="1580431"/>
            <a:ext cx="3185360" cy="5161731"/>
          </a:xfrm>
          <a:prstGeom prst="rect">
            <a:avLst/>
          </a:prstGeom>
          <a:noFill/>
        </p:spPr>
      </p:pic>
      <p:pic>
        <p:nvPicPr>
          <p:cNvPr id="288770" name="Picture 2" descr="C:\Users\Administrator\AppData\Roaming\Tencent\Users\15531936\QQ\WinTemp\RichOle\$G{)@YZWY5RFG5V5F[{N7KT.png"/>
          <p:cNvPicPr>
            <a:picLocks noChangeAspect="1" noChangeArrowheads="1"/>
          </p:cNvPicPr>
          <p:nvPr/>
        </p:nvPicPr>
        <p:blipFill>
          <a:blip r:embed="rId5" cstate="print"/>
          <a:srcRect/>
          <a:stretch>
            <a:fillRect/>
          </a:stretch>
        </p:blipFill>
        <p:spPr bwMode="auto">
          <a:xfrm>
            <a:off x="6589102" y="1655098"/>
            <a:ext cx="3943073" cy="5013151"/>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75312"/>
            <a:ext cx="8229600" cy="546170"/>
          </a:xfrm>
        </p:spPr>
        <p:txBody>
          <a:bodyPr/>
          <a:lstStyle/>
          <a:p>
            <a:r>
              <a:rPr lang="en-US" altLang="zh-CN" b="1" dirty="0" smtClean="0"/>
              <a:t>Inception-ResNet-V1</a:t>
            </a:r>
            <a:r>
              <a:rPr lang="zh-CN" altLang="en-US" b="1" dirty="0" smtClean="0"/>
              <a:t>残差结构</a:t>
            </a:r>
            <a:r>
              <a:rPr lang="en-US" altLang="zh-CN" b="1" dirty="0" smtClean="0"/>
              <a:t>A</a:t>
            </a:r>
            <a:r>
              <a:rPr lang="zh-CN" altLang="en-US" b="1" dirty="0" smtClean="0"/>
              <a:t>和</a:t>
            </a:r>
            <a:r>
              <a:rPr lang="en-US" altLang="zh-CN" b="1" dirty="0" smtClean="0"/>
              <a:t>B</a:t>
            </a:r>
            <a:endParaRPr lang="zh-CN" altLang="en-US" dirty="0"/>
          </a:p>
        </p:txBody>
      </p:sp>
      <p:sp>
        <p:nvSpPr>
          <p:cNvPr id="7" name="内容占位符 1"/>
          <p:cNvSpPr/>
          <p:nvPr/>
        </p:nvSpPr>
        <p:spPr>
          <a:xfrm>
            <a:off x="622598" y="621482"/>
            <a:ext cx="9793088" cy="86409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t>为了使残差加运算可行，卷积之后的输入和输出必须有相同的维度。因此，我们在初始卷积之后使用 </a:t>
            </a:r>
            <a:r>
              <a:rPr lang="en-US" altLang="zh-CN" sz="2000" dirty="0" smtClean="0"/>
              <a:t>1x1 </a:t>
            </a:r>
            <a:r>
              <a:rPr lang="zh-CN" altLang="en-US" sz="2000" dirty="0" smtClean="0"/>
              <a:t>卷积来匹配深度（深度在卷积之后会增加）。</a:t>
            </a:r>
            <a:endParaRPr lang="zh-CN" altLang="en-US" sz="1800" dirty="0"/>
          </a:p>
        </p:txBody>
      </p:sp>
      <p:sp>
        <p:nvSpPr>
          <p:cNvPr id="305153" name="AutoShape 1" descr="C:\Users\Administrator\AppData\Roaming\Tencent\Users\15531936\QQ\WinTemp\RichOle\8[$Y7TA9@%3NIOZB6DT9J.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305154" name="AutoShape 2" descr="C:\Users\Administrator\AppData\Roaming\Tencent\Users\15531936\QQ\WinTemp\RichOle\8[$Y7TA9@%3NIOZB6DT9J.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305155" name="AutoShape 3" descr="C:\Users\Administrator\AppData\Roaming\Tencent\Users\15531936\QQ\WinTemp\RichOle\8[$Y7TA9@%3NIOZB6DT9J.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305156" name="AutoShape 4" descr="C:\Users\Administrator\AppData\Roaming\Tencent\Users\15531936\QQ\WinTemp\RichOle\8[$Y7TA9@%3NIOZB6DT9J.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pic>
        <p:nvPicPr>
          <p:cNvPr id="305157" name="Picture 5" descr="C:\Users\Administrator\Desktop\QQ图片20190805114222.png"/>
          <p:cNvPicPr>
            <a:picLocks noChangeAspect="1" noChangeArrowheads="1"/>
          </p:cNvPicPr>
          <p:nvPr/>
        </p:nvPicPr>
        <p:blipFill>
          <a:blip r:embed="rId4" cstate="print"/>
          <a:srcRect/>
          <a:stretch>
            <a:fillRect/>
          </a:stretch>
        </p:blipFill>
        <p:spPr bwMode="auto">
          <a:xfrm>
            <a:off x="982638" y="1917626"/>
            <a:ext cx="4343694" cy="4640337"/>
          </a:xfrm>
          <a:prstGeom prst="rect">
            <a:avLst/>
          </a:prstGeom>
          <a:noFill/>
        </p:spPr>
      </p:pic>
      <p:pic>
        <p:nvPicPr>
          <p:cNvPr id="305158" name="Picture 6" descr="C:\Users\Administrator\AppData\Roaming\Tencent\Users\15531936\QQ\WinTemp\RichOle\U_)ESTPWY73$F`V9Q%J6X)Y.png"/>
          <p:cNvPicPr>
            <a:picLocks noChangeAspect="1" noChangeArrowheads="1"/>
          </p:cNvPicPr>
          <p:nvPr/>
        </p:nvPicPr>
        <p:blipFill>
          <a:blip r:embed="rId5" cstate="print"/>
          <a:srcRect/>
          <a:stretch>
            <a:fillRect/>
          </a:stretch>
        </p:blipFill>
        <p:spPr bwMode="auto">
          <a:xfrm>
            <a:off x="6815286" y="1701602"/>
            <a:ext cx="3741661" cy="4958755"/>
          </a:xfrm>
          <a:prstGeom prst="rect">
            <a:avLst/>
          </a:prstGeom>
          <a:noFill/>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75312"/>
            <a:ext cx="8229600" cy="546170"/>
          </a:xfrm>
        </p:spPr>
        <p:txBody>
          <a:bodyPr/>
          <a:lstStyle/>
          <a:p>
            <a:r>
              <a:rPr lang="en-US" altLang="zh-CN" b="1" dirty="0" smtClean="0"/>
              <a:t>Inception-ResNet-V1</a:t>
            </a:r>
            <a:r>
              <a:rPr lang="zh-CN" altLang="en-US" b="1" dirty="0" smtClean="0"/>
              <a:t>残差结构</a:t>
            </a:r>
            <a:r>
              <a:rPr lang="en-US" altLang="zh-CN" b="1" dirty="0" smtClean="0"/>
              <a:t>C</a:t>
            </a:r>
            <a:endParaRPr lang="zh-CN" altLang="en-US" dirty="0"/>
          </a:p>
        </p:txBody>
      </p:sp>
      <p:sp>
        <p:nvSpPr>
          <p:cNvPr id="7" name="内容占位符 1"/>
          <p:cNvSpPr/>
          <p:nvPr/>
        </p:nvSpPr>
        <p:spPr>
          <a:xfrm>
            <a:off x="622598" y="621482"/>
            <a:ext cx="9793088" cy="86409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t>为了使残差加运算可行，卷积之后的输入和输出必须有相同的维度。因此，我们在初始卷积之后使用 </a:t>
            </a:r>
            <a:r>
              <a:rPr lang="en-US" altLang="zh-CN" sz="2000" dirty="0" smtClean="0"/>
              <a:t>1x1 </a:t>
            </a:r>
            <a:r>
              <a:rPr lang="zh-CN" altLang="en-US" sz="2000" dirty="0" smtClean="0"/>
              <a:t>卷积来匹配深度（深度在卷积之后会增加）。</a:t>
            </a:r>
            <a:endParaRPr lang="zh-CN" altLang="en-US" sz="1800" dirty="0"/>
          </a:p>
        </p:txBody>
      </p:sp>
      <p:sp>
        <p:nvSpPr>
          <p:cNvPr id="305153" name="AutoShape 1" descr="C:\Users\Administrator\AppData\Roaming\Tencent\Users\15531936\QQ\WinTemp\RichOle\8[$Y7TA9@%3NIOZB6DT9J.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305154" name="AutoShape 2" descr="C:\Users\Administrator\AppData\Roaming\Tencent\Users\15531936\QQ\WinTemp\RichOle\8[$Y7TA9@%3NIOZB6DT9J.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305155" name="AutoShape 3" descr="C:\Users\Administrator\AppData\Roaming\Tencent\Users\15531936\QQ\WinTemp\RichOle\8[$Y7TA9@%3NIOZB6DT9J.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305156" name="AutoShape 4" descr="C:\Users\Administrator\AppData\Roaming\Tencent\Users\15531936\QQ\WinTemp\RichOle\8[$Y7TA9@%3NIOZB6DT9J.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pic>
        <p:nvPicPr>
          <p:cNvPr id="307201" name="Picture 1" descr="C:\Users\Administrator\AppData\Roaming\Tencent\Users\15531936\QQ\WinTemp\RichOle\ML(JZ4$Y9YG%RXM7]TN6WXA.png"/>
          <p:cNvPicPr>
            <a:picLocks noChangeAspect="1" noChangeArrowheads="1"/>
          </p:cNvPicPr>
          <p:nvPr/>
        </p:nvPicPr>
        <p:blipFill>
          <a:blip r:embed="rId4" cstate="print"/>
          <a:srcRect/>
          <a:stretch>
            <a:fillRect/>
          </a:stretch>
        </p:blipFill>
        <p:spPr bwMode="auto">
          <a:xfrm>
            <a:off x="3862958" y="1413570"/>
            <a:ext cx="3888432" cy="5182472"/>
          </a:xfrm>
          <a:prstGeom prst="rect">
            <a:avLst/>
          </a:prstGeom>
          <a:noFill/>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75312"/>
            <a:ext cx="8229600" cy="546170"/>
          </a:xfrm>
        </p:spPr>
        <p:txBody>
          <a:bodyPr/>
          <a:lstStyle/>
          <a:p>
            <a:r>
              <a:rPr lang="en-US" altLang="zh-CN" b="1" dirty="0" smtClean="0"/>
              <a:t>Inception-ResNet-V1</a:t>
            </a:r>
            <a:r>
              <a:rPr lang="zh-CN" altLang="en-US" b="1" dirty="0" smtClean="0"/>
              <a:t>缩减模块</a:t>
            </a:r>
            <a:endParaRPr lang="zh-CN" altLang="en-US" dirty="0"/>
          </a:p>
        </p:txBody>
      </p:sp>
      <p:sp>
        <p:nvSpPr>
          <p:cNvPr id="7" name="内容占位符 1"/>
          <p:cNvSpPr/>
          <p:nvPr/>
        </p:nvSpPr>
        <p:spPr>
          <a:xfrm>
            <a:off x="622598" y="621482"/>
            <a:ext cx="9793088" cy="86409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smtClean="0"/>
              <a:t>reduction</a:t>
            </a:r>
            <a:r>
              <a:rPr lang="zh-CN" altLang="en-US" sz="2000" dirty="0" smtClean="0"/>
              <a:t>缩减块 </a:t>
            </a:r>
            <a:r>
              <a:rPr lang="en-US" altLang="zh-CN" sz="2000" dirty="0" smtClean="0"/>
              <a:t>A</a:t>
            </a:r>
            <a:r>
              <a:rPr lang="zh-CN" altLang="en-US" sz="2000" dirty="0" smtClean="0"/>
              <a:t>（左图：从 </a:t>
            </a:r>
            <a:r>
              <a:rPr lang="en-US" altLang="zh-CN" sz="2000" dirty="0" smtClean="0"/>
              <a:t>35x35 </a:t>
            </a:r>
            <a:r>
              <a:rPr lang="zh-CN" altLang="en-US" sz="2000" dirty="0" smtClean="0"/>
              <a:t>到 </a:t>
            </a:r>
            <a:r>
              <a:rPr lang="en-US" altLang="zh-CN" sz="2000" dirty="0" smtClean="0"/>
              <a:t>17x17 </a:t>
            </a:r>
            <a:r>
              <a:rPr lang="zh-CN" altLang="en-US" sz="2000" dirty="0" smtClean="0"/>
              <a:t>的尺寸缩减）和 </a:t>
            </a:r>
            <a:r>
              <a:rPr lang="en-US" altLang="zh-CN" sz="2000" dirty="0" smtClean="0"/>
              <a:t>reduction</a:t>
            </a:r>
            <a:r>
              <a:rPr lang="zh-CN" altLang="en-US" sz="2000" dirty="0" smtClean="0"/>
              <a:t>缩减块 </a:t>
            </a:r>
            <a:r>
              <a:rPr lang="en-US" altLang="zh-CN" sz="2000" dirty="0" smtClean="0"/>
              <a:t>B</a:t>
            </a:r>
            <a:r>
              <a:rPr lang="zh-CN" altLang="en-US" sz="2000" dirty="0" smtClean="0"/>
              <a:t>（从 </a:t>
            </a:r>
            <a:r>
              <a:rPr lang="en-US" altLang="zh-CN" sz="2000" dirty="0" smtClean="0"/>
              <a:t>17x17 </a:t>
            </a:r>
            <a:r>
              <a:rPr lang="zh-CN" altLang="en-US" sz="2000" dirty="0" smtClean="0"/>
              <a:t>到 </a:t>
            </a:r>
            <a:r>
              <a:rPr lang="en-US" altLang="zh-CN" sz="2000" dirty="0" smtClean="0"/>
              <a:t>8x8 </a:t>
            </a:r>
            <a:r>
              <a:rPr lang="zh-CN" altLang="en-US" sz="2000" dirty="0" smtClean="0"/>
              <a:t>的尺寸缩减）</a:t>
            </a:r>
            <a:endParaRPr lang="zh-CN" altLang="en-US" sz="1800" dirty="0"/>
          </a:p>
        </p:txBody>
      </p:sp>
      <p:pic>
        <p:nvPicPr>
          <p:cNvPr id="303106" name="Picture 2" descr="C:\Users\Administrator\AppData\Roaming\Tencent\Users\15531936\QQ\WinTemp\RichOle\)G]9W%OWV449)5`JG$[66HF.png"/>
          <p:cNvPicPr>
            <a:picLocks noChangeAspect="1" noChangeArrowheads="1"/>
          </p:cNvPicPr>
          <p:nvPr/>
        </p:nvPicPr>
        <p:blipFill>
          <a:blip r:embed="rId4" cstate="print"/>
          <a:srcRect/>
          <a:stretch>
            <a:fillRect/>
          </a:stretch>
        </p:blipFill>
        <p:spPr bwMode="auto">
          <a:xfrm>
            <a:off x="6239222" y="2205658"/>
            <a:ext cx="4853020" cy="4056137"/>
          </a:xfrm>
          <a:prstGeom prst="rect">
            <a:avLst/>
          </a:prstGeom>
          <a:noFill/>
        </p:spPr>
      </p:pic>
      <p:pic>
        <p:nvPicPr>
          <p:cNvPr id="303107" name="Picture 3" descr="C:\Users\Administrator\AppData\Roaming\Tencent\Users\15531936\QQ\WinTemp\RichOle\CM@7QGKDSIE}{)_IBQ2FRB2.png"/>
          <p:cNvPicPr>
            <a:picLocks noChangeAspect="1" noChangeArrowheads="1"/>
          </p:cNvPicPr>
          <p:nvPr/>
        </p:nvPicPr>
        <p:blipFill>
          <a:blip r:embed="rId5" cstate="print"/>
          <a:srcRect/>
          <a:stretch>
            <a:fillRect/>
          </a:stretch>
        </p:blipFill>
        <p:spPr bwMode="auto">
          <a:xfrm>
            <a:off x="550590" y="2061642"/>
            <a:ext cx="5114410" cy="4234061"/>
          </a:xfrm>
          <a:prstGeom prst="rect">
            <a:avLst/>
          </a:prstGeom>
          <a:noFill/>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333450"/>
            <a:ext cx="8229600" cy="546170"/>
          </a:xfrm>
        </p:spPr>
        <p:txBody>
          <a:bodyPr/>
          <a:lstStyle/>
          <a:p>
            <a:r>
              <a:rPr lang="en-US" altLang="zh-CN" b="1" dirty="0" smtClean="0"/>
              <a:t>Inception-ResNet-V1</a:t>
            </a:r>
            <a:endParaRPr lang="zh-CN" altLang="en-US" dirty="0"/>
          </a:p>
        </p:txBody>
      </p:sp>
      <p:sp>
        <p:nvSpPr>
          <p:cNvPr id="7" name="内容占位符 1"/>
          <p:cNvSpPr/>
          <p:nvPr/>
        </p:nvSpPr>
        <p:spPr>
          <a:xfrm>
            <a:off x="5951190" y="2061642"/>
            <a:ext cx="4536504" cy="3384376"/>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t>如果卷积核的数量超过 </a:t>
            </a:r>
            <a:r>
              <a:rPr lang="en-US" altLang="zh-CN" sz="2000" dirty="0" smtClean="0"/>
              <a:t>1000</a:t>
            </a:r>
            <a:r>
              <a:rPr lang="zh-CN" altLang="en-US" sz="2000" dirty="0" smtClean="0"/>
              <a:t>，则网络架构更深层的残差单元将导致网络崩溃。因此，为了增加稳定性，作者通过 </a:t>
            </a:r>
            <a:r>
              <a:rPr lang="en-US" altLang="zh-CN" sz="2000" dirty="0" smtClean="0"/>
              <a:t>0.1 </a:t>
            </a:r>
            <a:r>
              <a:rPr lang="zh-CN" altLang="en-US" sz="2000" dirty="0" smtClean="0"/>
              <a:t>到 </a:t>
            </a:r>
            <a:r>
              <a:rPr lang="en-US" altLang="zh-CN" sz="2000" dirty="0" smtClean="0"/>
              <a:t>0.3 </a:t>
            </a:r>
            <a:r>
              <a:rPr lang="zh-CN" altLang="en-US" sz="2000" dirty="0" smtClean="0"/>
              <a:t>的比例缩放残差激活值</a:t>
            </a:r>
            <a:endParaRPr lang="zh-CN" altLang="en-US" sz="1800" dirty="0"/>
          </a:p>
        </p:txBody>
      </p:sp>
      <p:pic>
        <p:nvPicPr>
          <p:cNvPr id="301057" name="Picture 1" descr="C:\Users\Administrator\AppData\Roaming\Tencent\Users\15531936\QQ\WinTemp\RichOle\4)K$VKDA`VRV8@Q6L`GO_GL.png"/>
          <p:cNvPicPr>
            <a:picLocks noChangeAspect="1" noChangeArrowheads="1"/>
          </p:cNvPicPr>
          <p:nvPr/>
        </p:nvPicPr>
        <p:blipFill>
          <a:blip r:embed="rId4" cstate="print"/>
          <a:srcRect/>
          <a:stretch>
            <a:fillRect/>
          </a:stretch>
        </p:blipFill>
        <p:spPr bwMode="auto">
          <a:xfrm>
            <a:off x="1270670" y="1701602"/>
            <a:ext cx="3800475" cy="3543300"/>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19885" y="48260"/>
            <a:ext cx="8229600" cy="752475"/>
          </a:xfrm>
        </p:spPr>
        <p:txBody>
          <a:bodyPr>
            <a:normAutofit/>
          </a:bodyPr>
          <a:lstStyle/>
          <a:p>
            <a:r>
              <a:rPr lang="zh-CN" altLang="en-US" dirty="0">
                <a:sym typeface="+mn-ea"/>
              </a:rPr>
              <a:t>卷积神经网络典型</a:t>
            </a:r>
            <a:r>
              <a:rPr lang="en-US" altLang="zh-CN" dirty="0">
                <a:sym typeface="+mn-ea"/>
              </a:rPr>
              <a:t>CNN-ResNet</a:t>
            </a:r>
            <a:endParaRPr lang="zh-CN" altLang="en-US"/>
          </a:p>
        </p:txBody>
      </p:sp>
      <p:pic>
        <p:nvPicPr>
          <p:cNvPr id="4" name="内容占位符 3"/>
          <p:cNvPicPr>
            <a:picLocks noChangeAspect="1"/>
          </p:cNvPicPr>
          <p:nvPr>
            <p:ph idx="13"/>
          </p:nvPr>
        </p:nvPicPr>
        <p:blipFill>
          <a:blip r:embed="rId1"/>
          <a:stretch>
            <a:fillRect/>
          </a:stretch>
        </p:blipFill>
        <p:spPr>
          <a:xfrm>
            <a:off x="2586990" y="2795905"/>
            <a:ext cx="7015480" cy="3713480"/>
          </a:xfrm>
          <a:prstGeom prst="rect">
            <a:avLst/>
          </a:prstGeom>
        </p:spPr>
      </p:pic>
      <p:sp>
        <p:nvSpPr>
          <p:cNvPr id="7" name="内容占位符 1"/>
          <p:cNvSpPr/>
          <p:nvPr/>
        </p:nvSpPr>
        <p:spPr>
          <a:xfrm>
            <a:off x="622300" y="771525"/>
            <a:ext cx="10225405" cy="179641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2"/>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3"/>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4"/>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smtClean="0"/>
              <a:t> </a:t>
            </a:r>
            <a:r>
              <a:rPr lang="zh-CN" altLang="en-US" sz="2000" dirty="0" smtClean="0"/>
              <a:t>问题：</a:t>
            </a:r>
            <a:r>
              <a:rPr sz="2000" dirty="0" smtClean="0"/>
              <a:t>由于梯度消失，深层网络很难训练。因为梯度反向传播到前面的层，重复相乘可能使梯度无穷小。结果就是，随着</a:t>
            </a:r>
            <a:r>
              <a:rPr sz="2000" dirty="0" smtClean="0">
                <a:solidFill>
                  <a:srgbClr val="FF0000"/>
                </a:solidFill>
              </a:rPr>
              <a:t>网络的层数更深，其性能趋于饱和，甚至迅速下降。</a:t>
            </a:r>
            <a:endParaRPr sz="2000" dirty="0" smtClean="0"/>
          </a:p>
          <a:p>
            <a:pPr>
              <a:lnSpc>
                <a:spcPct val="150000"/>
              </a:lnSpc>
            </a:pPr>
            <a:r>
              <a:rPr lang="zh-CN" sz="2000" dirty="0" smtClean="0"/>
              <a:t>如下图：在</a:t>
            </a:r>
            <a:r>
              <a:rPr lang="en-US" altLang="zh-CN" sz="2000" dirty="0" smtClean="0"/>
              <a:t>cifar-10</a:t>
            </a:r>
            <a:r>
              <a:rPr lang="zh-CN" altLang="en-US" sz="2000" dirty="0" smtClean="0"/>
              <a:t>上的测试，深层</a:t>
            </a:r>
            <a:r>
              <a:rPr lang="en-US" altLang="zh-CN" sz="2000" dirty="0" smtClean="0"/>
              <a:t>CNN('plain' network)</a:t>
            </a:r>
            <a:r>
              <a:rPr lang="zh-CN" altLang="en-US" sz="2000" dirty="0" smtClean="0"/>
              <a:t>性能均比浅层的错误率要高。</a:t>
            </a:r>
            <a:endParaRPr lang="zh-CN" altLang="en-US" sz="2000"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095" y="1112520"/>
            <a:ext cx="11178540" cy="4899025"/>
          </a:xfrm>
        </p:spPr>
        <p:txBody>
          <a:bodyPr>
            <a:normAutofit/>
          </a:bodyPr>
          <a:lstStyle/>
          <a:p>
            <a:pPr>
              <a:lnSpc>
                <a:spcPct val="150000"/>
              </a:lnSpc>
            </a:pPr>
            <a:r>
              <a:rPr lang="en-US" altLang="zh-CN" sz="2400" dirty="0">
                <a:sym typeface="+mn-ea"/>
              </a:rPr>
              <a:t> </a:t>
            </a:r>
            <a:r>
              <a:rPr lang="zh-CN" altLang="en-US" sz="2400" dirty="0">
                <a:sym typeface="+mn-ea"/>
              </a:rPr>
              <a:t>基于人脑的图片识别过程，我们可以认为图像的空间联系也是</a:t>
            </a:r>
            <a:r>
              <a:rPr lang="zh-CN" altLang="en-US" sz="2400" dirty="0">
                <a:solidFill>
                  <a:srgbClr val="FF0000"/>
                </a:solidFill>
                <a:sym typeface="+mn-ea"/>
              </a:rPr>
              <a:t>局部的像素联系比较紧密，而较远的像素相关性比较弱</a:t>
            </a:r>
            <a:r>
              <a:rPr lang="zh-CN" altLang="en-US" sz="2400" dirty="0">
                <a:sym typeface="+mn-ea"/>
              </a:rPr>
              <a:t>，所以每个神经元没有必要对全局图像进行感知，只要对局部进行感知，而在更高层次对局部的信息进行综合操作得出全局信息；即</a:t>
            </a:r>
            <a:r>
              <a:rPr lang="zh-CN" altLang="en-US" sz="2400" b="1" dirty="0">
                <a:solidFill>
                  <a:srgbClr val="FF0000"/>
                </a:solidFill>
                <a:sym typeface="+mn-ea"/>
              </a:rPr>
              <a:t>局部感知</a:t>
            </a:r>
            <a:r>
              <a:rPr lang="zh-CN" altLang="en-US" sz="2400" dirty="0">
                <a:sym typeface="+mn-ea"/>
              </a:rPr>
              <a:t>。</a:t>
            </a:r>
            <a:endParaRPr lang="zh-CN" altLang="en-US" sz="2400" dirty="0">
              <a:solidFill>
                <a:schemeClr val="tx1"/>
              </a:solidFill>
            </a:endParaRPr>
          </a:p>
        </p:txBody>
      </p:sp>
      <p:sp>
        <p:nvSpPr>
          <p:cNvPr id="3" name="标题 2"/>
          <p:cNvSpPr>
            <a:spLocks noGrp="1"/>
          </p:cNvSpPr>
          <p:nvPr>
            <p:ph type="title"/>
          </p:nvPr>
        </p:nvSpPr>
        <p:spPr/>
        <p:txBody>
          <a:bodyPr/>
          <a:lstStyle/>
          <a:p>
            <a:r>
              <a:rPr lang="zh-CN" altLang="en-US" dirty="0"/>
              <a:t>人大脑识别图片过程</a:t>
            </a:r>
            <a:r>
              <a:rPr lang="en-US" altLang="zh-CN" dirty="0"/>
              <a:t>-CONV Layer</a:t>
            </a:r>
            <a:endParaRPr lang="zh-CN" altLang="en-US" dirty="0"/>
          </a:p>
        </p:txBody>
      </p:sp>
      <p:pic>
        <p:nvPicPr>
          <p:cNvPr id="8" name="图片 7"/>
          <p:cNvPicPr>
            <a:picLocks noChangeAspect="1"/>
          </p:cNvPicPr>
          <p:nvPr/>
        </p:nvPicPr>
        <p:blipFill>
          <a:blip r:embed="rId1"/>
          <a:stretch>
            <a:fillRect/>
          </a:stretch>
        </p:blipFill>
        <p:spPr>
          <a:xfrm>
            <a:off x="3618230" y="3130550"/>
            <a:ext cx="4712970" cy="336867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卷积神经网络典型</a:t>
            </a:r>
            <a:r>
              <a:rPr lang="en-US" altLang="zh-CN" dirty="0"/>
              <a:t>CNN-ResNet</a:t>
            </a:r>
            <a:endParaRPr lang="en-US" altLang="zh-CN" dirty="0"/>
          </a:p>
        </p:txBody>
      </p:sp>
      <p:sp>
        <p:nvSpPr>
          <p:cNvPr id="2" name="内容占位符 1"/>
          <p:cNvSpPr>
            <a:spLocks noGrp="1"/>
          </p:cNvSpPr>
          <p:nvPr>
            <p:ph idx="13"/>
          </p:nvPr>
        </p:nvSpPr>
        <p:spPr>
          <a:xfrm>
            <a:off x="368935" y="899795"/>
            <a:ext cx="6379210" cy="5059045"/>
          </a:xfrm>
        </p:spPr>
        <p:txBody>
          <a:bodyPr>
            <a:normAutofit/>
          </a:bodyPr>
          <a:lstStyle/>
          <a:p>
            <a:pPr>
              <a:lnSpc>
                <a:spcPct val="150000"/>
              </a:lnSpc>
            </a:pPr>
            <a:r>
              <a:rPr lang="en-US" altLang="zh-CN"/>
              <a:t>ResNet</a:t>
            </a:r>
            <a:endParaRPr lang="zh-CN" altLang="en-US"/>
          </a:p>
        </p:txBody>
      </p:sp>
      <p:pic>
        <p:nvPicPr>
          <p:cNvPr id="4" name="图片 3"/>
          <p:cNvPicPr>
            <a:picLocks noChangeAspect="1"/>
          </p:cNvPicPr>
          <p:nvPr/>
        </p:nvPicPr>
        <p:blipFill>
          <a:blip r:embed="rId1" cstate="print">
            <a:clrChange>
              <a:clrFrom>
                <a:srgbClr val="FFFFFF">
                  <a:alpha val="100000"/>
                </a:srgbClr>
              </a:clrFrom>
              <a:clrTo>
                <a:srgbClr val="FFFFFF">
                  <a:alpha val="100000"/>
                  <a:alpha val="0"/>
                </a:srgbClr>
              </a:clrTo>
            </a:clrChange>
          </a:blip>
          <a:stretch>
            <a:fillRect/>
          </a:stretch>
        </p:blipFill>
        <p:spPr>
          <a:xfrm rot="16200000">
            <a:off x="4788535" y="-3724275"/>
            <a:ext cx="2613025" cy="12057380"/>
          </a:xfrm>
          <a:prstGeom prst="rect">
            <a:avLst/>
          </a:prstGeom>
        </p:spPr>
      </p:pic>
      <p:pic>
        <p:nvPicPr>
          <p:cNvPr id="7" name="图片 6"/>
          <p:cNvPicPr>
            <a:picLocks noChangeAspect="1"/>
          </p:cNvPicPr>
          <p:nvPr/>
        </p:nvPicPr>
        <p:blipFill>
          <a:blip r:embed="rId2" cstate="print"/>
          <a:srcRect b="15024"/>
          <a:stretch>
            <a:fillRect/>
          </a:stretch>
        </p:blipFill>
        <p:spPr>
          <a:xfrm>
            <a:off x="6582410" y="3634105"/>
            <a:ext cx="5416550" cy="2821940"/>
          </a:xfrm>
          <a:prstGeom prst="rect">
            <a:avLst/>
          </a:prstGeom>
        </p:spPr>
      </p:pic>
      <p:sp>
        <p:nvSpPr>
          <p:cNvPr id="8" name="内容占位符 1"/>
          <p:cNvSpPr/>
          <p:nvPr/>
        </p:nvSpPr>
        <p:spPr>
          <a:xfrm>
            <a:off x="368935" y="3736340"/>
            <a:ext cx="6379210" cy="2616835"/>
          </a:xfrm>
          <a:prstGeom prst="rect">
            <a:avLst/>
          </a:prstGeom>
        </p:spPr>
        <p:txBody>
          <a:bodyPr vert="horz" lIns="91440" tIns="45720" rIns="91440" bIns="45720" rtlCol="0">
            <a:normAutofit lnSpcReduction="20000"/>
          </a:bodyPr>
          <a:lstStyle>
            <a:lvl1pPr marL="228600" indent="-228600" algn="l" defTabSz="914400" rtl="0" eaLnBrk="1" latinLnBrk="0" hangingPunct="1">
              <a:lnSpc>
                <a:spcPts val="3200"/>
              </a:lnSpc>
              <a:spcBef>
                <a:spcPts val="1000"/>
              </a:spcBef>
              <a:buSzPct val="80000"/>
              <a:buFontTx/>
              <a:buBlip>
                <a:blip r:embed="rId3"/>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4"/>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5"/>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t> </a:t>
            </a:r>
            <a:r>
              <a:rPr sz="2400" dirty="0"/>
              <a:t>ResNet 的核心思想是引入一个「恒等快捷连接」（identity shortcut connection）</a:t>
            </a:r>
            <a:r>
              <a:rPr lang="en-US" sz="2400" dirty="0"/>
              <a:t>,直接跳过一个或多个层.</a:t>
            </a:r>
            <a:endParaRPr lang="en-US" sz="2400" dirty="0"/>
          </a:p>
          <a:p>
            <a:pPr>
              <a:lnSpc>
                <a:spcPct val="150000"/>
              </a:lnSpc>
            </a:pPr>
            <a:r>
              <a:rPr lang="zh-CN" altLang="en-US" sz="2400" dirty="0"/>
              <a:t> 这种思想，类似于</a:t>
            </a:r>
            <a:r>
              <a:rPr lang="en-US" altLang="zh-CN" sz="2400" dirty="0"/>
              <a:t>LSTM</a:t>
            </a:r>
            <a:r>
              <a:rPr lang="zh-CN" altLang="en-US" sz="2400" dirty="0"/>
              <a:t>中门开关，</a:t>
            </a:r>
            <a:r>
              <a:rPr lang="en-US" altLang="zh-CN" sz="2400" dirty="0"/>
              <a:t>ResNet</a:t>
            </a:r>
            <a:r>
              <a:rPr lang="zh-CN" altLang="en-US" sz="2400" dirty="0"/>
              <a:t>可以认为是门开关的一种特殊情况。</a:t>
            </a:r>
            <a:endParaRPr lang="zh-CN" altLang="en-US" sz="2400"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i="1" dirty="0"/>
              <a:t>两种  </a:t>
            </a:r>
            <a:r>
              <a:rPr dirty="0">
                <a:sym typeface="+mn-ea"/>
              </a:rPr>
              <a:t>identity </a:t>
            </a:r>
            <a:r>
              <a:rPr lang="en-US" altLang="zh-CN" b="1" i="1" dirty="0"/>
              <a:t>Shortcut Connection</a:t>
            </a:r>
            <a:r>
              <a:rPr lang="zh-CN" altLang="en-US" b="1" i="1" dirty="0"/>
              <a:t>方式</a:t>
            </a:r>
            <a:r>
              <a:rPr lang="zh-CN" altLang="en-US" b="1" dirty="0"/>
              <a:t> </a:t>
            </a:r>
            <a:endParaRPr lang="zh-CN" altLang="en-US" b="1" dirty="0"/>
          </a:p>
        </p:txBody>
      </p:sp>
      <p:sp>
        <p:nvSpPr>
          <p:cNvPr id="3" name="内容占位符 1"/>
          <p:cNvSpPr/>
          <p:nvPr/>
        </p:nvSpPr>
        <p:spPr>
          <a:xfrm>
            <a:off x="406574" y="1024156"/>
            <a:ext cx="7200800" cy="5357966"/>
          </a:xfrm>
          <a:prstGeom prst="rect">
            <a:avLst/>
          </a:prstGeom>
        </p:spPr>
        <p:txBody>
          <a:bodyPr vert="horz" lIns="91440" tIns="45720" rIns="91440" bIns="45720" rtlCol="0">
            <a:normAutofit fontScale="72500" lnSpcReduction="2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 实线的的</a:t>
            </a:r>
            <a:r>
              <a:rPr lang="en-US" altLang="zh-CN" dirty="0"/>
              <a:t>Connection</a:t>
            </a:r>
            <a:r>
              <a:rPr lang="zh-CN" altLang="en-US" dirty="0"/>
              <a:t>部分</a:t>
            </a:r>
            <a:r>
              <a:rPr lang="en-US" altLang="zh-CN" dirty="0"/>
              <a:t>(“</a:t>
            </a:r>
            <a:r>
              <a:rPr lang="zh-CN" altLang="en-US" dirty="0"/>
              <a:t>第一个粉色矩形和第三个粉色矩形</a:t>
            </a:r>
            <a:r>
              <a:rPr lang="en-US" altLang="zh-CN" dirty="0"/>
              <a:t>”)</a:t>
            </a:r>
            <a:r>
              <a:rPr lang="zh-CN" altLang="en-US" dirty="0"/>
              <a:t>都是</a:t>
            </a:r>
            <a:r>
              <a:rPr lang="en-US" altLang="zh-CN" dirty="0"/>
              <a:t>3x3x64</a:t>
            </a:r>
            <a:r>
              <a:rPr lang="zh-CN" altLang="en-US" dirty="0"/>
              <a:t>的特征图，他们的</a:t>
            </a:r>
            <a:r>
              <a:rPr lang="en-US" altLang="zh-CN" b="1" dirty="0">
                <a:solidFill>
                  <a:srgbClr val="FF0000"/>
                </a:solidFill>
              </a:rPr>
              <a:t>channel</a:t>
            </a:r>
            <a:r>
              <a:rPr lang="zh-CN" altLang="en-US" b="1" dirty="0">
                <a:solidFill>
                  <a:srgbClr val="FF0000"/>
                </a:solidFill>
              </a:rPr>
              <a:t>个数一致</a:t>
            </a:r>
            <a:r>
              <a:rPr lang="zh-CN" altLang="en-US" dirty="0"/>
              <a:t>，所以采用计算方式： </a:t>
            </a:r>
            <a:endParaRPr lang="zh-CN" altLang="en-US" dirty="0"/>
          </a:p>
          <a:p>
            <a:pPr marL="0" indent="0">
              <a:lnSpc>
                <a:spcPct val="150000"/>
              </a:lnSpc>
              <a:buNone/>
            </a:pPr>
            <a:r>
              <a:rPr lang="en-US" altLang="zh-CN" dirty="0"/>
              <a:t>	y=F(x)+x</a:t>
            </a:r>
            <a:endParaRPr lang="en-US" altLang="zh-CN" dirty="0"/>
          </a:p>
          <a:p>
            <a:pPr>
              <a:lnSpc>
                <a:spcPct val="150000"/>
              </a:lnSpc>
            </a:pPr>
            <a:r>
              <a:rPr lang="zh-CN" altLang="en-US" dirty="0"/>
              <a:t> 虚线的的</a:t>
            </a:r>
            <a:r>
              <a:rPr lang="en-US" altLang="zh-CN" dirty="0"/>
              <a:t>Connection</a:t>
            </a:r>
            <a:r>
              <a:rPr lang="zh-CN" altLang="en-US" dirty="0"/>
              <a:t>部分</a:t>
            </a:r>
            <a:r>
              <a:rPr lang="en-US" altLang="zh-CN" dirty="0"/>
              <a:t>(”</a:t>
            </a:r>
            <a:r>
              <a:rPr lang="zh-CN" altLang="en-US" dirty="0"/>
              <a:t>第一个绿色矩形和第三个绿色矩形“</a:t>
            </a:r>
            <a:r>
              <a:rPr lang="en-US" altLang="zh-CN" dirty="0"/>
              <a:t>)</a:t>
            </a:r>
            <a:r>
              <a:rPr lang="zh-CN" altLang="en-US" dirty="0"/>
              <a:t>分别是</a:t>
            </a:r>
            <a:r>
              <a:rPr lang="en-US" altLang="zh-CN" dirty="0"/>
              <a:t>3x3x64</a:t>
            </a:r>
            <a:r>
              <a:rPr lang="zh-CN" altLang="en-US" dirty="0"/>
              <a:t>和</a:t>
            </a:r>
            <a:r>
              <a:rPr lang="en-US" altLang="zh-CN" dirty="0"/>
              <a:t>3x3x128</a:t>
            </a:r>
            <a:r>
              <a:rPr lang="zh-CN" altLang="en-US" dirty="0"/>
              <a:t>的特征图，</a:t>
            </a:r>
            <a:r>
              <a:rPr lang="zh-CN" altLang="en-US" b="1" dirty="0"/>
              <a:t>他们的</a:t>
            </a:r>
            <a:r>
              <a:rPr lang="en-US" altLang="zh-CN" b="1" dirty="0"/>
              <a:t>channel</a:t>
            </a:r>
            <a:r>
              <a:rPr lang="zh-CN" altLang="en-US" b="1" dirty="0"/>
              <a:t>个数不同</a:t>
            </a:r>
            <a:r>
              <a:rPr lang="en-US" altLang="zh-CN" b="1" dirty="0"/>
              <a:t>(64</a:t>
            </a:r>
            <a:r>
              <a:rPr lang="zh-CN" altLang="en-US" b="1" dirty="0"/>
              <a:t>和</a:t>
            </a:r>
            <a:r>
              <a:rPr lang="en-US" altLang="zh-CN" b="1" dirty="0"/>
              <a:t>128)</a:t>
            </a:r>
            <a:r>
              <a:rPr lang="zh-CN" altLang="en-US" dirty="0"/>
              <a:t>，所以采用计算方式： </a:t>
            </a:r>
            <a:endParaRPr lang="zh-CN" altLang="en-US" dirty="0"/>
          </a:p>
          <a:p>
            <a:pPr marL="0" indent="0">
              <a:lnSpc>
                <a:spcPct val="150000"/>
              </a:lnSpc>
              <a:buNone/>
            </a:pPr>
            <a:r>
              <a:rPr lang="en-US" altLang="zh-CN" dirty="0"/>
              <a:t>	y=F(x)+</a:t>
            </a:r>
            <a:r>
              <a:rPr lang="en-US" altLang="zh-CN" dirty="0" err="1"/>
              <a:t>xW</a:t>
            </a:r>
            <a:r>
              <a:rPr lang="en-US" altLang="zh-CN" dirty="0"/>
              <a:t> </a:t>
            </a:r>
            <a:endParaRPr lang="en-US" altLang="zh-CN" dirty="0"/>
          </a:p>
          <a:p>
            <a:pPr>
              <a:lnSpc>
                <a:spcPct val="150000"/>
              </a:lnSpc>
            </a:pPr>
            <a:r>
              <a:rPr lang="zh-CN" altLang="en-US" dirty="0"/>
              <a:t> 其中</a:t>
            </a:r>
            <a:r>
              <a:rPr lang="en-US" altLang="zh-CN" dirty="0"/>
              <a:t>W</a:t>
            </a:r>
            <a:r>
              <a:rPr lang="zh-CN" altLang="en-US" dirty="0"/>
              <a:t>是卷积操作，用来调整</a:t>
            </a:r>
            <a:r>
              <a:rPr lang="en-US" altLang="zh-CN" dirty="0"/>
              <a:t>x</a:t>
            </a:r>
            <a:r>
              <a:rPr lang="zh-CN" altLang="en-US" dirty="0"/>
              <a:t>的高宽或者</a:t>
            </a:r>
            <a:r>
              <a:rPr lang="en-US" altLang="zh-CN" dirty="0"/>
              <a:t>channel</a:t>
            </a:r>
            <a:r>
              <a:rPr lang="zh-CN" altLang="en-US" dirty="0"/>
              <a:t>维度的。 </a:t>
            </a:r>
            <a:endParaRPr lang="zh-CN" altLang="en-US" sz="2400" dirty="0"/>
          </a:p>
        </p:txBody>
      </p:sp>
      <p:pic>
        <p:nvPicPr>
          <p:cNvPr id="15363" name="Picture 3" descr="这里写图片描述"/>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6593" y="1773610"/>
            <a:ext cx="3957246" cy="4123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0045" y="46990"/>
            <a:ext cx="8229600" cy="752475"/>
          </a:xfrm>
        </p:spPr>
        <p:txBody>
          <a:bodyPr>
            <a:normAutofit/>
          </a:bodyPr>
          <a:lstStyle/>
          <a:p>
            <a:r>
              <a:rPr lang="en-US" altLang="zh-CN" b="1" dirty="0" err="1"/>
              <a:t>ResNet--</a:t>
            </a:r>
            <a:r>
              <a:rPr dirty="0">
                <a:sym typeface="+mn-ea"/>
              </a:rPr>
              <a:t>identity shortcut connection</a:t>
            </a:r>
            <a:endParaRPr lang="zh-CN" altLang="en-US" dirty="0"/>
          </a:p>
        </p:txBody>
      </p:sp>
      <p:sp>
        <p:nvSpPr>
          <p:cNvPr id="3" name="内容占位符 1"/>
          <p:cNvSpPr/>
          <p:nvPr/>
        </p:nvSpPr>
        <p:spPr>
          <a:xfrm>
            <a:off x="406400" y="665480"/>
            <a:ext cx="11377295" cy="1473835"/>
          </a:xfrm>
          <a:prstGeom prst="rect">
            <a:avLst/>
          </a:prstGeom>
        </p:spPr>
        <p:txBody>
          <a:bodyPr vert="horz" lIns="91440" tIns="45720" rIns="91440" bIns="45720" rtlCol="0">
            <a:normAutofit fontScale="7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t>  </a:t>
            </a:r>
            <a:r>
              <a:rPr lang="zh-CN" altLang="en-US" sz="2400" dirty="0"/>
              <a:t>左图：若</a:t>
            </a:r>
            <a:r>
              <a:rPr lang="en-US" altLang="zh-CN" sz="2400" dirty="0"/>
              <a:t>X</a:t>
            </a:r>
            <a:r>
              <a:rPr lang="zh-CN" altLang="en-US" sz="2400" dirty="0"/>
              <a:t>和</a:t>
            </a:r>
            <a:r>
              <a:rPr lang="en-US" altLang="zh-CN" sz="2400" dirty="0"/>
              <a:t>F(x)</a:t>
            </a:r>
            <a:r>
              <a:rPr lang="zh-CN" altLang="en-US" sz="2400" dirty="0"/>
              <a:t>输出通道数（且高宽）一致，则直接相加；</a:t>
            </a:r>
            <a:endParaRPr lang="zh-CN" altLang="en-US" sz="2400" dirty="0"/>
          </a:p>
          <a:p>
            <a:pPr>
              <a:lnSpc>
                <a:spcPct val="150000"/>
              </a:lnSpc>
            </a:pPr>
            <a:r>
              <a:rPr lang="zh-CN" altLang="en-US" sz="2400" dirty="0"/>
              <a:t>  右图：若不一致（仅仅是通道数量不一致），方法一：使用</a:t>
            </a:r>
            <a:r>
              <a:rPr lang="en-US" altLang="zh-CN" sz="2400" dirty="0"/>
              <a:t>1*1 conv</a:t>
            </a:r>
            <a:r>
              <a:rPr lang="zh-CN" altLang="en-US" sz="2400" dirty="0"/>
              <a:t>来调整</a:t>
            </a:r>
            <a:r>
              <a:rPr lang="en-US" altLang="zh-CN" sz="2400" dirty="0"/>
              <a:t>X</a:t>
            </a:r>
            <a:r>
              <a:rPr lang="zh-CN" altLang="en-US" sz="2400" dirty="0"/>
              <a:t>的</a:t>
            </a:r>
            <a:r>
              <a:rPr lang="en-US" altLang="zh-CN" sz="2400" dirty="0"/>
              <a:t>shortcut</a:t>
            </a:r>
            <a:r>
              <a:rPr lang="zh-CN" altLang="en-US" sz="2400" dirty="0"/>
              <a:t>输出通道；方法二：使用填充</a:t>
            </a:r>
            <a:r>
              <a:rPr lang="en-US" altLang="zh-CN" sz="2400" dirty="0"/>
              <a:t>0</a:t>
            </a:r>
            <a:r>
              <a:rPr lang="zh-CN" altLang="en-US" sz="2400" dirty="0"/>
              <a:t>补齐。</a:t>
            </a:r>
            <a:endParaRPr lang="zh-CN" altLang="en-US" sz="2400" dirty="0"/>
          </a:p>
        </p:txBody>
      </p:sp>
      <p:pic>
        <p:nvPicPr>
          <p:cNvPr id="13314" name="Picture 2" descr="这里写图片描述"/>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270" y="2899410"/>
            <a:ext cx="5332095" cy="298640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cstate="print"/>
          <a:stretch>
            <a:fillRect/>
          </a:stretch>
        </p:blipFill>
        <p:spPr>
          <a:xfrm>
            <a:off x="7440930" y="2052320"/>
            <a:ext cx="3707130" cy="468058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92910" y="102235"/>
            <a:ext cx="8229600" cy="605790"/>
          </a:xfrm>
        </p:spPr>
        <p:txBody>
          <a:bodyPr/>
          <a:lstStyle/>
          <a:p>
            <a:r>
              <a:rPr lang="zh-CN" altLang="en-US"/>
              <a:t>残差容易学习的数学解释</a:t>
            </a:r>
            <a:endParaRPr lang="zh-CN" altLang="en-US"/>
          </a:p>
        </p:txBody>
      </p:sp>
      <p:pic>
        <p:nvPicPr>
          <p:cNvPr id="2" name="图片 1"/>
          <p:cNvPicPr>
            <a:picLocks noChangeAspect="1"/>
          </p:cNvPicPr>
          <p:nvPr/>
        </p:nvPicPr>
        <p:blipFill>
          <a:blip r:embed="rId1"/>
          <a:stretch>
            <a:fillRect/>
          </a:stretch>
        </p:blipFill>
        <p:spPr>
          <a:xfrm>
            <a:off x="1020445" y="636270"/>
            <a:ext cx="10349865" cy="606361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49400" y="102235"/>
            <a:ext cx="8229600" cy="752475"/>
          </a:xfrm>
        </p:spPr>
        <p:txBody>
          <a:bodyPr/>
          <a:lstStyle/>
          <a:p>
            <a:r>
              <a:rPr lang="zh-CN" altLang="en-US"/>
              <a:t>残差容易学习的数学解释</a:t>
            </a:r>
            <a:endParaRPr lang="zh-CN" altLang="en-US"/>
          </a:p>
        </p:txBody>
      </p:sp>
      <p:pic>
        <p:nvPicPr>
          <p:cNvPr id="7" name="图片 6"/>
          <p:cNvPicPr>
            <a:picLocks noChangeAspect="1"/>
          </p:cNvPicPr>
          <p:nvPr/>
        </p:nvPicPr>
        <p:blipFill>
          <a:blip r:embed="rId1"/>
          <a:stretch>
            <a:fillRect/>
          </a:stretch>
        </p:blipFill>
        <p:spPr>
          <a:xfrm>
            <a:off x="1052830" y="854710"/>
            <a:ext cx="10085070" cy="596519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49400" y="102235"/>
            <a:ext cx="8229600" cy="752475"/>
          </a:xfrm>
        </p:spPr>
        <p:txBody>
          <a:bodyPr/>
          <a:lstStyle/>
          <a:p>
            <a:r>
              <a:rPr lang="en-US" altLang="zh-CN"/>
              <a:t>ResNet</a:t>
            </a:r>
            <a:r>
              <a:rPr lang="zh-CN" altLang="en-US"/>
              <a:t>和</a:t>
            </a:r>
            <a:r>
              <a:rPr lang="en-US" altLang="zh-CN"/>
              <a:t>vgg</a:t>
            </a:r>
            <a:r>
              <a:rPr lang="zh-CN" altLang="en-US"/>
              <a:t>的对比</a:t>
            </a:r>
            <a:endParaRPr lang="zh-CN" altLang="en-US"/>
          </a:p>
        </p:txBody>
      </p:sp>
      <p:pic>
        <p:nvPicPr>
          <p:cNvPr id="2" name="图片 1"/>
          <p:cNvPicPr>
            <a:picLocks noChangeAspect="1"/>
          </p:cNvPicPr>
          <p:nvPr/>
        </p:nvPicPr>
        <p:blipFill>
          <a:blip r:embed="rId1"/>
          <a:stretch>
            <a:fillRect/>
          </a:stretch>
        </p:blipFill>
        <p:spPr>
          <a:xfrm rot="16200000">
            <a:off x="4058920" y="204470"/>
            <a:ext cx="3497580" cy="8877300"/>
          </a:xfrm>
          <a:prstGeom prst="rect">
            <a:avLst/>
          </a:prstGeom>
        </p:spPr>
      </p:pic>
      <p:sp>
        <p:nvSpPr>
          <p:cNvPr id="3" name="内容占位符 1"/>
          <p:cNvSpPr/>
          <p:nvPr/>
        </p:nvSpPr>
        <p:spPr>
          <a:xfrm>
            <a:off x="693420" y="854710"/>
            <a:ext cx="8950325" cy="1806575"/>
          </a:xfrm>
          <a:prstGeom prst="rect">
            <a:avLst/>
          </a:prstGeom>
        </p:spPr>
        <p:txBody>
          <a:bodyPr vert="horz" lIns="91440" tIns="45720" rIns="91440" bIns="45720" rtlCol="0">
            <a:normAutofit fontScale="70000"/>
          </a:bodyPr>
          <a:lstStyle>
            <a:lvl1pPr marL="228600" indent="-228600" algn="l" defTabSz="914400" rtl="0" eaLnBrk="1" latinLnBrk="0" hangingPunct="1">
              <a:lnSpc>
                <a:spcPts val="3200"/>
              </a:lnSpc>
              <a:spcBef>
                <a:spcPts val="1000"/>
              </a:spcBef>
              <a:buSzPct val="80000"/>
              <a:buFontTx/>
              <a:buBlip>
                <a:blip r:embed="rId2"/>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3"/>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4"/>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 一、 </a:t>
            </a:r>
            <a:r>
              <a:rPr lang="en-US" altLang="zh-CN" dirty="0"/>
              <a:t>VGG19</a:t>
            </a:r>
            <a:r>
              <a:rPr lang="zh-CN" altLang="en-US" dirty="0"/>
              <a:t>结构</a:t>
            </a:r>
            <a:endParaRPr lang="zh-CN" altLang="en-US" dirty="0"/>
          </a:p>
          <a:p>
            <a:pPr>
              <a:lnSpc>
                <a:spcPct val="150000"/>
              </a:lnSpc>
            </a:pPr>
            <a:r>
              <a:rPr lang="zh-CN" altLang="en-US" dirty="0"/>
              <a:t> 二、 </a:t>
            </a:r>
            <a:r>
              <a:rPr lang="en-US" altLang="zh-CN" dirty="0"/>
              <a:t>34-layer plain(vgg</a:t>
            </a:r>
            <a:r>
              <a:rPr lang="zh-CN" altLang="en-US" dirty="0"/>
              <a:t>加深</a:t>
            </a:r>
            <a:r>
              <a:rPr lang="en-US" altLang="zh-CN" dirty="0"/>
              <a:t>)</a:t>
            </a:r>
            <a:endParaRPr lang="en-US" altLang="zh-CN" dirty="0"/>
          </a:p>
          <a:p>
            <a:pPr>
              <a:lnSpc>
                <a:spcPct val="150000"/>
              </a:lnSpc>
            </a:pPr>
            <a:r>
              <a:rPr lang="zh-CN" altLang="en-US" dirty="0"/>
              <a:t> 三、 上述</a:t>
            </a:r>
            <a:r>
              <a:rPr lang="en-US" altLang="zh-CN" dirty="0"/>
              <a:t>34-layer plain+</a:t>
            </a:r>
            <a:r>
              <a:rPr lang="zh-CN" altLang="en-US" dirty="0"/>
              <a:t>残差结构（</a:t>
            </a:r>
            <a:r>
              <a:rPr dirty="0">
                <a:sym typeface="+mn-ea"/>
              </a:rPr>
              <a:t>identity shortcut connection</a:t>
            </a:r>
            <a:r>
              <a:rPr lang="zh-CN" altLang="en-US" dirty="0"/>
              <a:t>）</a:t>
            </a:r>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49400" y="102235"/>
            <a:ext cx="8229600" cy="752475"/>
          </a:xfrm>
        </p:spPr>
        <p:txBody>
          <a:bodyPr/>
          <a:lstStyle/>
          <a:p>
            <a:r>
              <a:rPr lang="en-US" altLang="zh-CN"/>
              <a:t>ResNet</a:t>
            </a:r>
            <a:r>
              <a:rPr lang="zh-CN" altLang="en-US"/>
              <a:t>和</a:t>
            </a:r>
            <a:r>
              <a:rPr lang="en-US" altLang="zh-CN"/>
              <a:t>vgg</a:t>
            </a:r>
            <a:r>
              <a:rPr lang="zh-CN" altLang="en-US"/>
              <a:t>的对比结果</a:t>
            </a:r>
            <a:endParaRPr lang="zh-CN" altLang="en-US"/>
          </a:p>
        </p:txBody>
      </p:sp>
      <p:sp>
        <p:nvSpPr>
          <p:cNvPr id="3" name="内容占位符 1"/>
          <p:cNvSpPr/>
          <p:nvPr/>
        </p:nvSpPr>
        <p:spPr>
          <a:xfrm>
            <a:off x="693420" y="854710"/>
            <a:ext cx="8950325" cy="180657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 左图：</a:t>
            </a:r>
            <a:r>
              <a:rPr lang="en-US" altLang="zh-CN" dirty="0"/>
              <a:t>plain</a:t>
            </a:r>
            <a:r>
              <a:rPr lang="zh-CN" altLang="en-US" dirty="0"/>
              <a:t>结构错误率。 右图：残差结构错误率</a:t>
            </a:r>
            <a:endParaRPr lang="zh-CN" altLang="en-US" dirty="0"/>
          </a:p>
          <a:p>
            <a:pPr>
              <a:lnSpc>
                <a:spcPct val="150000"/>
              </a:lnSpc>
            </a:pPr>
            <a:r>
              <a:rPr lang="zh-CN" altLang="en-US" dirty="0"/>
              <a:t> 结果：</a:t>
            </a:r>
            <a:r>
              <a:rPr lang="zh-CN" altLang="en-US" dirty="0">
                <a:sym typeface="+mn-ea"/>
              </a:rPr>
              <a:t>残差结构错误率显著优于</a:t>
            </a:r>
            <a:r>
              <a:rPr lang="en-US" altLang="zh-CN" dirty="0">
                <a:sym typeface="+mn-ea"/>
              </a:rPr>
              <a:t>plain</a:t>
            </a:r>
            <a:r>
              <a:rPr lang="zh-CN" altLang="en-US" dirty="0">
                <a:sym typeface="+mn-ea"/>
              </a:rPr>
              <a:t>结构。</a:t>
            </a:r>
            <a:endParaRPr lang="zh-CN" altLang="en-US" dirty="0">
              <a:sym typeface="+mn-ea"/>
            </a:endParaRPr>
          </a:p>
        </p:txBody>
      </p:sp>
      <p:pic>
        <p:nvPicPr>
          <p:cNvPr id="5" name="图片 4"/>
          <p:cNvPicPr>
            <a:picLocks noChangeAspect="1"/>
          </p:cNvPicPr>
          <p:nvPr/>
        </p:nvPicPr>
        <p:blipFill>
          <a:blip r:embed="rId4"/>
          <a:stretch>
            <a:fillRect/>
          </a:stretch>
        </p:blipFill>
        <p:spPr>
          <a:xfrm>
            <a:off x="1155065" y="2804795"/>
            <a:ext cx="9333230" cy="328549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49400" y="102235"/>
            <a:ext cx="8229600" cy="752475"/>
          </a:xfrm>
        </p:spPr>
        <p:txBody>
          <a:bodyPr/>
          <a:lstStyle/>
          <a:p>
            <a:r>
              <a:rPr lang="en-US" altLang="zh-CN" b="1"/>
              <a:t>ResNet</a:t>
            </a:r>
            <a:r>
              <a:rPr lang="en-US" b="1"/>
              <a:t>-bottleneck</a:t>
            </a:r>
            <a:r>
              <a:rPr lang="zh-CN" altLang="en-US"/>
              <a:t>优化</a:t>
            </a:r>
            <a:endParaRPr lang="zh-CN" altLang="en-US"/>
          </a:p>
        </p:txBody>
      </p:sp>
      <p:sp>
        <p:nvSpPr>
          <p:cNvPr id="3" name="内容占位符 1"/>
          <p:cNvSpPr/>
          <p:nvPr/>
        </p:nvSpPr>
        <p:spPr>
          <a:xfrm>
            <a:off x="693420" y="854710"/>
            <a:ext cx="11136630" cy="180657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  </a:t>
            </a:r>
            <a:r>
              <a:rPr lang="en-US" altLang="zh-CN" dirty="0"/>
              <a:t>ResNet</a:t>
            </a:r>
            <a:r>
              <a:rPr lang="zh-CN" altLang="en-US" dirty="0"/>
              <a:t>中</a:t>
            </a:r>
            <a:r>
              <a:rPr dirty="0"/>
              <a:t>提出了一种bottleneck的结构块来代替常规的</a:t>
            </a:r>
            <a:r>
              <a:rPr lang="zh-CN" dirty="0"/>
              <a:t>残差块</a:t>
            </a:r>
            <a:r>
              <a:rPr dirty="0"/>
              <a:t>，它</a:t>
            </a:r>
            <a:r>
              <a:rPr lang="zh-CN" dirty="0"/>
              <a:t>借鉴了</a:t>
            </a:r>
            <a:r>
              <a:rPr dirty="0"/>
              <a:t>Inception网络</a:t>
            </a:r>
            <a:r>
              <a:rPr lang="zh-CN" dirty="0"/>
              <a:t>中</a:t>
            </a:r>
            <a:r>
              <a:rPr dirty="0"/>
              <a:t>1x1 conv来缩减或扩张feature map维度</a:t>
            </a:r>
            <a:endParaRPr dirty="0"/>
          </a:p>
          <a:p>
            <a:pPr>
              <a:lnSpc>
                <a:spcPct val="150000"/>
              </a:lnSpc>
            </a:pPr>
            <a:r>
              <a:rPr dirty="0"/>
              <a:t>  </a:t>
            </a:r>
            <a:r>
              <a:rPr lang="zh-CN" dirty="0"/>
              <a:t>目的：不降低模型精度的前提下，</a:t>
            </a:r>
            <a:r>
              <a:rPr lang="zh-CN" dirty="0">
                <a:solidFill>
                  <a:srgbClr val="FF0000"/>
                </a:solidFill>
              </a:rPr>
              <a:t>降低参数量和计算量。</a:t>
            </a:r>
            <a:endParaRPr lang="zh-CN" dirty="0">
              <a:solidFill>
                <a:srgbClr val="FF0000"/>
              </a:solidFill>
            </a:endParaRPr>
          </a:p>
        </p:txBody>
      </p:sp>
      <p:pic>
        <p:nvPicPr>
          <p:cNvPr id="2" name="图片 1"/>
          <p:cNvPicPr>
            <a:picLocks noChangeAspect="1"/>
          </p:cNvPicPr>
          <p:nvPr/>
        </p:nvPicPr>
        <p:blipFill>
          <a:blip r:embed="rId4"/>
          <a:stretch>
            <a:fillRect/>
          </a:stretch>
        </p:blipFill>
        <p:spPr>
          <a:xfrm>
            <a:off x="2103120" y="2962275"/>
            <a:ext cx="7381875" cy="3697605"/>
          </a:xfrm>
          <a:prstGeom prst="rect">
            <a:avLst/>
          </a:prstGeom>
        </p:spPr>
      </p:pic>
      <p:sp>
        <p:nvSpPr>
          <p:cNvPr id="6" name="右箭头 5"/>
          <p:cNvSpPr/>
          <p:nvPr/>
        </p:nvSpPr>
        <p:spPr>
          <a:xfrm>
            <a:off x="5662930" y="3855720"/>
            <a:ext cx="864235" cy="50419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49400" y="102235"/>
            <a:ext cx="8229600" cy="752475"/>
          </a:xfrm>
        </p:spPr>
        <p:txBody>
          <a:bodyPr/>
          <a:lstStyle/>
          <a:p>
            <a:r>
              <a:rPr lang="en-US" altLang="zh-CN"/>
              <a:t>ResNet</a:t>
            </a:r>
            <a:r>
              <a:rPr lang="zh-CN" altLang="en-US"/>
              <a:t>模型结构图</a:t>
            </a:r>
            <a:endParaRPr lang="zh-CN" altLang="en-US"/>
          </a:p>
        </p:txBody>
      </p:sp>
      <p:pic>
        <p:nvPicPr>
          <p:cNvPr id="5" name="图片 4"/>
          <p:cNvPicPr>
            <a:picLocks noChangeAspect="1"/>
          </p:cNvPicPr>
          <p:nvPr/>
        </p:nvPicPr>
        <p:blipFill>
          <a:blip r:embed="rId1" cstate="print"/>
          <a:stretch>
            <a:fillRect/>
          </a:stretch>
        </p:blipFill>
        <p:spPr>
          <a:xfrm>
            <a:off x="305435" y="998220"/>
            <a:ext cx="11272520" cy="485203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resnet</a:t>
            </a:r>
            <a:r>
              <a:rPr lang="zh-CN" altLang="en-US"/>
              <a:t>层数的计算</a:t>
            </a:r>
            <a:r>
              <a:rPr lang="en-US" altLang="zh-CN"/>
              <a:t>--</a:t>
            </a:r>
            <a:r>
              <a:rPr lang="zh-CN" altLang="en-US">
                <a:solidFill>
                  <a:srgbClr val="FF0000"/>
                </a:solidFill>
              </a:rPr>
              <a:t>有权重的才算</a:t>
            </a:r>
            <a:r>
              <a:rPr lang="en-US" altLang="zh-CN">
                <a:solidFill>
                  <a:srgbClr val="FF0000"/>
                </a:solidFill>
              </a:rPr>
              <a:t>1</a:t>
            </a:r>
            <a:r>
              <a:rPr lang="zh-CN" altLang="en-US">
                <a:solidFill>
                  <a:srgbClr val="FF0000"/>
                </a:solidFill>
              </a:rPr>
              <a:t>层</a:t>
            </a:r>
            <a:endParaRPr lang="zh-CN" altLang="en-US">
              <a:solidFill>
                <a:srgbClr val="FF0000"/>
              </a:solidFill>
            </a:endParaRPr>
          </a:p>
        </p:txBody>
      </p:sp>
      <p:pic>
        <p:nvPicPr>
          <p:cNvPr id="2" name="图片 1" descr="C4CutPixmap-19y-5月-周一-19-46-52-491"/>
          <p:cNvPicPr>
            <a:picLocks noChangeAspect="1"/>
          </p:cNvPicPr>
          <p:nvPr/>
        </p:nvPicPr>
        <p:blipFill>
          <a:blip r:embed="rId1" cstate="print"/>
          <a:stretch>
            <a:fillRect/>
          </a:stretch>
        </p:blipFill>
        <p:spPr>
          <a:xfrm>
            <a:off x="1045845" y="1123315"/>
            <a:ext cx="10098405" cy="56489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p:cNvSpPr txBox="1"/>
          <p:nvPr/>
        </p:nvSpPr>
        <p:spPr>
          <a:xfrm>
            <a:off x="3149600" y="367665"/>
            <a:ext cx="5673090" cy="87312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3600" b="1" dirty="0" smtClean="0">
                <a:solidFill>
                  <a:schemeClr val="tx1"/>
                </a:solidFill>
                <a:latin typeface="微软雅黑" panose="020B0503020204020204" pitchFamily="34" charset="-122"/>
                <a:ea typeface="微软雅黑" panose="020B0503020204020204" pitchFamily="34" charset="-122"/>
              </a:rPr>
              <a:t>卷积神经网络</a:t>
            </a:r>
            <a:r>
              <a:rPr lang="en-US" altLang="zh-CN" sz="3600" b="1" dirty="0" smtClean="0">
                <a:solidFill>
                  <a:schemeClr val="tx1"/>
                </a:solidFill>
                <a:latin typeface="微软雅黑" panose="020B0503020204020204" pitchFamily="34" charset="-122"/>
                <a:ea typeface="微软雅黑" panose="020B0503020204020204" pitchFamily="34" charset="-122"/>
              </a:rPr>
              <a:t>-</a:t>
            </a:r>
            <a:r>
              <a:rPr lang="zh-CN" altLang="en-US" sz="3600" b="1" dirty="0" smtClean="0">
                <a:solidFill>
                  <a:schemeClr val="tx1"/>
                </a:solidFill>
                <a:latin typeface="微软雅黑" panose="020B0503020204020204" pitchFamily="34" charset="-122"/>
                <a:ea typeface="微软雅黑" panose="020B0503020204020204" pitchFamily="34" charset="-122"/>
              </a:rPr>
              <a:t>统计学原理</a:t>
            </a:r>
            <a:endParaRPr lang="zh-CN" altLang="en-US" sz="3600" b="1" dirty="0" smtClean="0">
              <a:solidFill>
                <a:schemeClr val="tx1"/>
              </a:solidFill>
              <a:latin typeface="微软雅黑" panose="020B0503020204020204" pitchFamily="34" charset="-122"/>
              <a:ea typeface="微软雅黑" panose="020B0503020204020204" pitchFamily="34" charset="-122"/>
            </a:endParaRPr>
          </a:p>
        </p:txBody>
      </p:sp>
      <p:pic>
        <p:nvPicPr>
          <p:cNvPr id="1026" name="Picture 2" descr="H:\容大在线教育\自己备课资料\3.3 CNN网络\图片\QQ截图20180318222513.png"/>
          <p:cNvPicPr>
            <a:picLocks noChangeAspect="1" noChangeArrowheads="1"/>
          </p:cNvPicPr>
          <p:nvPr/>
        </p:nvPicPr>
        <p:blipFill>
          <a:blip r:embed="rId1" cstate="print"/>
          <a:srcRect/>
          <a:stretch>
            <a:fillRect/>
          </a:stretch>
        </p:blipFill>
        <p:spPr bwMode="auto">
          <a:xfrm>
            <a:off x="723158" y="1618989"/>
            <a:ext cx="3788683" cy="3761162"/>
          </a:xfrm>
          <a:prstGeom prst="rect">
            <a:avLst/>
          </a:prstGeom>
          <a:noFill/>
        </p:spPr>
      </p:pic>
      <p:sp>
        <p:nvSpPr>
          <p:cNvPr id="7" name="副标题 2"/>
          <p:cNvSpPr txBox="1"/>
          <p:nvPr/>
        </p:nvSpPr>
        <p:spPr>
          <a:xfrm>
            <a:off x="5091430" y="1240790"/>
            <a:ext cx="6314440" cy="501713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1800" dirty="0" smtClean="0">
                <a:solidFill>
                  <a:schemeClr val="tx1"/>
                </a:solidFill>
                <a:latin typeface="微软雅黑" panose="020B0503020204020204" pitchFamily="34" charset="-122"/>
                <a:ea typeface="微软雅黑" panose="020B0503020204020204" pitchFamily="34" charset="-122"/>
              </a:rPr>
              <a:t>1</a:t>
            </a:r>
            <a:r>
              <a:rPr lang="zh-CN" altLang="en-US" sz="1800" dirty="0" smtClean="0">
                <a:solidFill>
                  <a:schemeClr val="tx1"/>
                </a:solidFill>
                <a:latin typeface="微软雅黑" panose="020B0503020204020204" pitchFamily="34" charset="-122"/>
                <a:ea typeface="微软雅黑" panose="020B0503020204020204" pitchFamily="34" charset="-122"/>
              </a:rPr>
              <a:t>、统计不变性：指基本不会随着时间和空间改变的事物。</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gn="l">
              <a:lnSpc>
                <a:spcPct val="110000"/>
              </a:lnSpc>
            </a:pPr>
            <a:r>
              <a:rPr lang="en-US" altLang="zh-CN" sz="1800" dirty="0" smtClean="0">
                <a:solidFill>
                  <a:schemeClr val="tx1"/>
                </a:solidFill>
                <a:latin typeface="微软雅黑" panose="020B0503020204020204" pitchFamily="34" charset="-122"/>
                <a:ea typeface="微软雅黑" panose="020B0503020204020204" pitchFamily="34" charset="-122"/>
              </a:rPr>
              <a:t>2</a:t>
            </a:r>
            <a:r>
              <a:rPr lang="zh-CN" altLang="en-US" sz="1800" dirty="0" smtClean="0">
                <a:solidFill>
                  <a:schemeClr val="tx1"/>
                </a:solidFill>
                <a:latin typeface="微软雅黑" panose="020B0503020204020204" pitchFamily="34" charset="-122"/>
                <a:ea typeface="微软雅黑" panose="020B0503020204020204" pitchFamily="34" charset="-122"/>
              </a:rPr>
              <a:t>、无论猫处在什么位置，检测出来都应该是猫，这称为平移不变性。</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gn="l">
              <a:lnSpc>
                <a:spcPct val="110000"/>
              </a:lnSpc>
            </a:pPr>
            <a:r>
              <a:rPr lang="en-US" altLang="zh-CN" sz="1800" dirty="0" smtClean="0">
                <a:solidFill>
                  <a:schemeClr val="tx1"/>
                </a:solidFill>
                <a:latin typeface="微软雅黑" panose="020B0503020204020204" pitchFamily="34" charset="-122"/>
                <a:ea typeface="微软雅黑" panose="020B0503020204020204" pitchFamily="34" charset="-122"/>
              </a:rPr>
              <a:t>3</a:t>
            </a:r>
            <a:r>
              <a:rPr lang="zh-CN" altLang="en-US" sz="1800" dirty="0" smtClean="0">
                <a:solidFill>
                  <a:schemeClr val="tx1"/>
                </a:solidFill>
                <a:latin typeface="微软雅黑" panose="020B0503020204020204" pitchFamily="34" charset="-122"/>
                <a:ea typeface="微软雅黑" panose="020B0503020204020204" pitchFamily="34" charset="-122"/>
              </a:rPr>
              <a:t>、所以如果网络从左上角学到了猫咪的特征，那么这部分特征应该可以被重复利用，而不需要重复学习去识别图右下角的猫咪。这种学习方法就称为：权重共享（</a:t>
            </a:r>
            <a:r>
              <a:rPr lang="en-US" altLang="zh-CN" sz="1800" dirty="0" smtClean="0">
                <a:solidFill>
                  <a:schemeClr val="tx1"/>
                </a:solidFill>
                <a:latin typeface="微软雅黑" panose="020B0503020204020204" pitchFamily="34" charset="-122"/>
                <a:ea typeface="微软雅黑" panose="020B0503020204020204" pitchFamily="34" charset="-122"/>
              </a:rPr>
              <a:t>weights sharing</a:t>
            </a:r>
            <a:r>
              <a:rPr lang="zh-CN" altLang="en-US" sz="1800" dirty="0" smtClean="0">
                <a:solidFill>
                  <a:schemeClr val="tx1"/>
                </a:solidFill>
                <a:latin typeface="微软雅黑" panose="020B0503020204020204" pitchFamily="34" charset="-122"/>
                <a:ea typeface="微软雅黑" panose="020B0503020204020204" pitchFamily="34" charset="-122"/>
              </a:rPr>
              <a:t>）</a:t>
            </a:r>
            <a:r>
              <a:rPr lang="en-US" altLang="zh-CN" sz="1800" dirty="0" smtClean="0">
                <a:solidFill>
                  <a:schemeClr val="tx1"/>
                </a:solidFill>
                <a:latin typeface="微软雅黑" panose="020B0503020204020204" pitchFamily="34" charset="-122"/>
                <a:ea typeface="微软雅黑" panose="020B0503020204020204" pitchFamily="34" charset="-122"/>
              </a:rPr>
              <a:t>---</a:t>
            </a:r>
            <a:r>
              <a:rPr lang="zh-CN" altLang="en-US" sz="1800" dirty="0" smtClean="0">
                <a:solidFill>
                  <a:schemeClr val="tx1"/>
                </a:solidFill>
                <a:latin typeface="微软雅黑" panose="020B0503020204020204" pitchFamily="34" charset="-122"/>
                <a:ea typeface="微软雅黑" panose="020B0503020204020204" pitchFamily="34" charset="-122"/>
              </a:rPr>
              <a:t>进而引出了：卷积神经网络</a:t>
            </a:r>
            <a:r>
              <a:rPr lang="en-US" altLang="zh-CN" sz="1800" dirty="0" smtClean="0">
                <a:solidFill>
                  <a:schemeClr val="tx1"/>
                </a:solidFill>
                <a:latin typeface="微软雅黑" panose="020B0503020204020204" pitchFamily="34" charset="-122"/>
                <a:ea typeface="微软雅黑" panose="020B0503020204020204" pitchFamily="34" charset="-122"/>
              </a:rPr>
              <a:t>CNN</a:t>
            </a:r>
            <a:r>
              <a:rPr lang="zh-CN" altLang="en-US" sz="1800" dirty="0" smtClean="0">
                <a:solidFill>
                  <a:schemeClr val="tx1"/>
                </a:solidFill>
                <a:latin typeface="微软雅黑" panose="020B0503020204020204" pitchFamily="34" charset="-122"/>
                <a:ea typeface="微软雅黑" panose="020B0503020204020204" pitchFamily="34" charset="-122"/>
              </a:rPr>
              <a:t>（</a:t>
            </a:r>
            <a:r>
              <a:rPr lang="zh-CN" altLang="en-US" sz="1800" b="1" dirty="0" smtClean="0">
                <a:solidFill>
                  <a:schemeClr val="tx1"/>
                </a:solidFill>
                <a:latin typeface="微软雅黑" panose="020B0503020204020204" pitchFamily="34" charset="-122"/>
                <a:ea typeface="微软雅黑" panose="020B0503020204020204" pitchFamily="34" charset="-122"/>
              </a:rPr>
              <a:t>空间上共享参数的神经网络</a:t>
            </a:r>
            <a:r>
              <a:rPr lang="zh-CN" altLang="en-US" sz="1800" dirty="0" smtClean="0">
                <a:solidFill>
                  <a:schemeClr val="tx1"/>
                </a:solidFill>
                <a:latin typeface="微软雅黑" panose="020B0503020204020204" pitchFamily="34" charset="-122"/>
                <a:ea typeface="微软雅黑" panose="020B0503020204020204" pitchFamily="34" charset="-122"/>
              </a:rPr>
              <a:t>）</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gn="l">
              <a:lnSpc>
                <a:spcPct val="110000"/>
              </a:lnSpc>
            </a:pPr>
            <a:r>
              <a:rPr lang="en-US" altLang="zh-CN" sz="1800" dirty="0" smtClean="0">
                <a:solidFill>
                  <a:schemeClr val="tx1"/>
                </a:solidFill>
                <a:latin typeface="微软雅黑" panose="020B0503020204020204" pitchFamily="34" charset="-122"/>
                <a:ea typeface="微软雅黑" panose="020B0503020204020204" pitchFamily="34" charset="-122"/>
              </a:rPr>
              <a:t>4</a:t>
            </a:r>
            <a:r>
              <a:rPr lang="zh-CN" altLang="en-US" sz="1800" dirty="0" smtClean="0">
                <a:solidFill>
                  <a:schemeClr val="tx1"/>
                </a:solidFill>
                <a:latin typeface="微软雅黑" panose="020B0503020204020204" pitchFamily="34" charset="-122"/>
                <a:ea typeface="微软雅黑" panose="020B0503020204020204" pitchFamily="34" charset="-122"/>
              </a:rPr>
              <a:t>、这种思想应用到自然语言处理，就产生了 </a:t>
            </a:r>
            <a:r>
              <a:rPr lang="en-US" altLang="zh-CN" sz="1800" dirty="0" smtClean="0">
                <a:solidFill>
                  <a:schemeClr val="tx1"/>
                </a:solidFill>
                <a:latin typeface="微软雅黑" panose="020B0503020204020204" pitchFamily="34" charset="-122"/>
                <a:ea typeface="微软雅黑" panose="020B0503020204020204" pitchFamily="34" charset="-122"/>
              </a:rPr>
              <a:t>embeding</a:t>
            </a:r>
            <a:r>
              <a:rPr lang="zh-CN" altLang="en-US" sz="1800" dirty="0" smtClean="0">
                <a:solidFill>
                  <a:schemeClr val="tx1"/>
                </a:solidFill>
                <a:latin typeface="微软雅黑" panose="020B0503020204020204" pitchFamily="34" charset="-122"/>
                <a:ea typeface="微软雅黑" panose="020B0503020204020204" pitchFamily="34" charset="-122"/>
              </a:rPr>
              <a:t>嵌入 和</a:t>
            </a:r>
            <a:r>
              <a:rPr lang="en-US" altLang="zh-CN" sz="1800" dirty="0" smtClean="0">
                <a:solidFill>
                  <a:schemeClr val="tx1"/>
                </a:solidFill>
                <a:latin typeface="微软雅黑" panose="020B0503020204020204" pitchFamily="34" charset="-122"/>
                <a:ea typeface="微软雅黑" panose="020B0503020204020204" pitchFamily="34" charset="-122"/>
              </a:rPr>
              <a:t>RNN</a:t>
            </a:r>
            <a:r>
              <a:rPr lang="zh-CN" altLang="en-US" sz="1800" dirty="0" smtClean="0">
                <a:solidFill>
                  <a:schemeClr val="tx1"/>
                </a:solidFill>
                <a:latin typeface="微软雅黑" panose="020B0503020204020204" pitchFamily="34" charset="-122"/>
                <a:ea typeface="微软雅黑" panose="020B0503020204020204" pitchFamily="34" charset="-122"/>
              </a:rPr>
              <a:t>网络</a:t>
            </a:r>
            <a:endParaRPr lang="zh-CN" altLang="en-US" sz="1800" dirty="0" smtClean="0">
              <a:solidFill>
                <a:schemeClr val="tx1"/>
              </a:solidFill>
              <a:latin typeface="微软雅黑" panose="020B0503020204020204" pitchFamily="34" charset="-122"/>
              <a:ea typeface="微软雅黑" panose="020B0503020204020204" pitchFamily="34" charset="-122"/>
            </a:endParaRPr>
          </a:p>
          <a:p>
            <a:pPr algn="l">
              <a:lnSpc>
                <a:spcPct val="110000"/>
              </a:lnSpc>
            </a:pPr>
            <a:endParaRPr lang="zh-CN" altLang="en-US" sz="1800" dirty="0" smtClean="0">
              <a:solidFill>
                <a:schemeClr val="tx1"/>
              </a:solidFill>
              <a:latin typeface="微软雅黑" panose="020B0503020204020204" pitchFamily="34" charset="-122"/>
              <a:ea typeface="微软雅黑" panose="020B0503020204020204" pitchFamily="34" charset="-122"/>
            </a:endParaRPr>
          </a:p>
          <a:p>
            <a:pPr algn="l">
              <a:lnSpc>
                <a:spcPct val="110000"/>
              </a:lnSpc>
            </a:pPr>
            <a:r>
              <a:rPr lang="zh-CN" altLang="en-US" sz="1800" b="1" dirty="0" smtClean="0">
                <a:solidFill>
                  <a:schemeClr val="tx1"/>
                </a:solidFill>
                <a:latin typeface="微软雅黑" panose="020B0503020204020204" pitchFamily="34" charset="-122"/>
                <a:ea typeface="微软雅黑" panose="020B0503020204020204" pitchFamily="34" charset="-122"/>
              </a:rPr>
              <a:t>问题：</a:t>
            </a:r>
            <a:r>
              <a:rPr lang="en-US" altLang="zh-CN" sz="1800" dirty="0" smtClean="0">
                <a:solidFill>
                  <a:schemeClr val="tx1"/>
                </a:solidFill>
                <a:latin typeface="微软雅黑" panose="020B0503020204020204" pitchFamily="34" charset="-122"/>
                <a:ea typeface="微软雅黑" panose="020B0503020204020204" pitchFamily="34" charset="-122"/>
              </a:rPr>
              <a:t>CNN</a:t>
            </a:r>
            <a:r>
              <a:rPr lang="zh-CN" altLang="en-US" sz="1800" dirty="0" smtClean="0">
                <a:solidFill>
                  <a:schemeClr val="tx1"/>
                </a:solidFill>
                <a:latin typeface="微软雅黑" panose="020B0503020204020204" pitchFamily="34" charset="-122"/>
                <a:ea typeface="微软雅黑" panose="020B0503020204020204" pitchFamily="34" charset="-122"/>
              </a:rPr>
              <a:t>具备平移不变性？尺度不变性？</a:t>
            </a:r>
            <a:endParaRPr lang="zh-CN" altLang="en-US" sz="1800" dirty="0" smtClean="0">
              <a:solidFill>
                <a:schemeClr val="tx1"/>
              </a:solidFill>
              <a:latin typeface="微软雅黑" panose="020B0503020204020204" pitchFamily="34" charset="-122"/>
              <a:ea typeface="微软雅黑" panose="020B0503020204020204" pitchFamily="34" charset="-122"/>
            </a:endParaRPr>
          </a:p>
          <a:p>
            <a:pPr algn="l">
              <a:lnSpc>
                <a:spcPct val="110000"/>
              </a:lnSpc>
            </a:pPr>
            <a:r>
              <a:rPr lang="en-US" altLang="zh-CN" sz="1800" dirty="0" smtClean="0">
                <a:solidFill>
                  <a:schemeClr val="tx1"/>
                </a:solidFill>
                <a:latin typeface="微软雅黑" panose="020B0503020204020204" pitchFamily="34" charset="-122"/>
                <a:ea typeface="微软雅黑" panose="020B0503020204020204" pitchFamily="34" charset="-122"/>
              </a:rPr>
              <a:t>CNN</a:t>
            </a:r>
            <a:r>
              <a:rPr lang="zh-CN" altLang="en-US" sz="1800" dirty="0" smtClean="0">
                <a:solidFill>
                  <a:schemeClr val="tx1"/>
                </a:solidFill>
                <a:latin typeface="微软雅黑" panose="020B0503020204020204" pitchFamily="34" charset="-122"/>
                <a:ea typeface="微软雅黑" panose="020B0503020204020204" pitchFamily="34" charset="-122"/>
              </a:rPr>
              <a:t>具备旋转不变性？不具备。（但是通过数据增强，人为旋转图片喂入模型，让模型学会）</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gn="l">
              <a:lnSpc>
                <a:spcPct val="110000"/>
              </a:lnSpc>
            </a:pPr>
            <a:endParaRPr lang="en-US" altLang="zh-CN" sz="1800"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58290" y="20955"/>
            <a:ext cx="8229600" cy="752475"/>
          </a:xfrm>
        </p:spPr>
        <p:txBody>
          <a:bodyPr/>
          <a:lstStyle/>
          <a:p>
            <a:r>
              <a:rPr lang="en-US" altLang="zh-CN"/>
              <a:t>resnet</a:t>
            </a:r>
            <a:r>
              <a:rPr lang="en-US"/>
              <a:t>-50</a:t>
            </a:r>
            <a:r>
              <a:rPr lang="zh-CN" altLang="en-US"/>
              <a:t>模型代码图</a:t>
            </a:r>
            <a:endParaRPr lang="zh-CN" altLang="en-US"/>
          </a:p>
        </p:txBody>
      </p:sp>
      <p:pic>
        <p:nvPicPr>
          <p:cNvPr id="3" name="图片 2"/>
          <p:cNvPicPr>
            <a:picLocks noChangeAspect="1"/>
          </p:cNvPicPr>
          <p:nvPr/>
        </p:nvPicPr>
        <p:blipFill>
          <a:blip r:embed="rId1"/>
          <a:stretch>
            <a:fillRect/>
          </a:stretch>
        </p:blipFill>
        <p:spPr>
          <a:xfrm>
            <a:off x="1129665" y="641985"/>
            <a:ext cx="9864725" cy="603123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i="1" dirty="0">
                <a:sym typeface="+mn-ea"/>
              </a:rPr>
              <a:t>Shortcut Connection</a:t>
            </a:r>
            <a:endParaRPr lang="zh-CN" altLang="en-US"/>
          </a:p>
        </p:txBody>
      </p:sp>
      <p:pic>
        <p:nvPicPr>
          <p:cNvPr id="5" name="内容占位符 4"/>
          <p:cNvPicPr>
            <a:picLocks noGrp="1" noChangeAspect="1"/>
          </p:cNvPicPr>
          <p:nvPr>
            <p:ph idx="13"/>
          </p:nvPr>
        </p:nvPicPr>
        <p:blipFill>
          <a:blip r:embed="rId1" cstate="print"/>
          <a:stretch>
            <a:fillRect/>
          </a:stretch>
        </p:blipFill>
        <p:spPr>
          <a:xfrm>
            <a:off x="2955925" y="889635"/>
            <a:ext cx="6048375" cy="563562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sym typeface="+mn-ea"/>
              </a:rPr>
              <a:t>ResNet</a:t>
            </a:r>
            <a:r>
              <a:rPr lang="zh-CN" altLang="en-US" dirty="0">
                <a:sym typeface="+mn-ea"/>
              </a:rPr>
              <a:t>结构</a:t>
            </a:r>
            <a:endParaRPr lang="zh-CN" altLang="en-US"/>
          </a:p>
        </p:txBody>
      </p:sp>
      <p:pic>
        <p:nvPicPr>
          <p:cNvPr id="5" name="图片 4"/>
          <p:cNvPicPr>
            <a:picLocks noChangeAspect="1"/>
          </p:cNvPicPr>
          <p:nvPr/>
        </p:nvPicPr>
        <p:blipFill>
          <a:blip r:embed="rId1" cstate="print"/>
          <a:stretch>
            <a:fillRect/>
          </a:stretch>
        </p:blipFill>
        <p:spPr>
          <a:xfrm>
            <a:off x="777875" y="1554480"/>
            <a:ext cx="10634345" cy="3624580"/>
          </a:xfrm>
          <a:prstGeom prst="rect">
            <a:avLst/>
          </a:prstGeom>
        </p:spPr>
      </p:pic>
      <p:sp>
        <p:nvSpPr>
          <p:cNvPr id="2" name="标题 3"/>
          <p:cNvSpPr/>
          <p:nvPr/>
        </p:nvSpPr>
        <p:spPr>
          <a:xfrm>
            <a:off x="8559165" y="5680710"/>
            <a:ext cx="3242310" cy="974725"/>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pPr algn="l"/>
            <a:r>
              <a:rPr lang="en-US" altLang="zh-CN" sz="2400" b="1">
                <a:solidFill>
                  <a:srgbClr val="FF0000"/>
                </a:solidFill>
              </a:rPr>
              <a:t>08ResNet18-cifar10</a:t>
            </a:r>
            <a:endParaRPr lang="en-US" altLang="zh-CN" sz="2400" b="1">
              <a:solidFill>
                <a:srgbClr val="FF0000"/>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30045" y="118745"/>
            <a:ext cx="8229600" cy="752475"/>
          </a:xfrm>
        </p:spPr>
        <p:txBody>
          <a:bodyPr>
            <a:normAutofit/>
          </a:bodyPr>
          <a:lstStyle/>
          <a:p>
            <a:r>
              <a:rPr lang="en-US" altLang="zh-CN" dirty="0" err="1">
                <a:sym typeface="+mn-ea"/>
              </a:rPr>
              <a:t>CNN--ResNeXt</a:t>
            </a:r>
            <a:endParaRPr lang="zh-CN" altLang="en-US"/>
          </a:p>
        </p:txBody>
      </p:sp>
      <p:sp>
        <p:nvSpPr>
          <p:cNvPr id="3" name="内容占位符 1"/>
          <p:cNvSpPr/>
          <p:nvPr/>
        </p:nvSpPr>
        <p:spPr>
          <a:xfrm>
            <a:off x="621665" y="782955"/>
            <a:ext cx="10713720" cy="1629410"/>
          </a:xfrm>
          <a:prstGeom prst="rect">
            <a:avLst/>
          </a:prstGeom>
        </p:spPr>
        <p:txBody>
          <a:bodyPr vert="horz" lIns="91440" tIns="45720" rIns="91440" bIns="45720" rtlCol="0">
            <a:normAutofit fontScale="7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  特点：</a:t>
            </a:r>
            <a:r>
              <a:rPr dirty="0"/>
              <a:t>网络结构简明，模块化</a:t>
            </a:r>
            <a:r>
              <a:rPr lang="zh-CN" dirty="0"/>
              <a:t>（如下图：右）；</a:t>
            </a:r>
            <a:r>
              <a:rPr dirty="0"/>
              <a:t>需要手动调节的超参少</a:t>
            </a:r>
            <a:endParaRPr dirty="0"/>
          </a:p>
          <a:p>
            <a:pPr>
              <a:lnSpc>
                <a:spcPct val="150000"/>
              </a:lnSpc>
            </a:pPr>
            <a:r>
              <a:rPr dirty="0"/>
              <a:t>  与 ResNet 相比，相同的参数个数，结果更好：101 层的 ResNeXt 网络，和 200 层的 ResNet 准确度差不多，但是计算量只有后者的一半</a:t>
            </a:r>
            <a:endParaRPr dirty="0"/>
          </a:p>
        </p:txBody>
      </p:sp>
      <p:pic>
        <p:nvPicPr>
          <p:cNvPr id="6" name="图片 5"/>
          <p:cNvPicPr>
            <a:picLocks noChangeAspect="1"/>
          </p:cNvPicPr>
          <p:nvPr/>
        </p:nvPicPr>
        <p:blipFill>
          <a:blip r:embed="rId4"/>
          <a:stretch>
            <a:fillRect/>
          </a:stretch>
        </p:blipFill>
        <p:spPr>
          <a:xfrm>
            <a:off x="2806065" y="2638425"/>
            <a:ext cx="6344920" cy="375920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30045" y="118745"/>
            <a:ext cx="8229600" cy="752475"/>
          </a:xfrm>
        </p:spPr>
        <p:txBody>
          <a:bodyPr>
            <a:normAutofit/>
          </a:bodyPr>
          <a:lstStyle/>
          <a:p>
            <a:r>
              <a:rPr lang="en-US" altLang="zh-CN" dirty="0" err="1">
                <a:sym typeface="+mn-ea"/>
              </a:rPr>
              <a:t>CNN--ResNeXt-cardinality</a:t>
            </a:r>
            <a:endParaRPr lang="en-US" altLang="zh-CN" dirty="0" err="1">
              <a:sym typeface="+mn-ea"/>
            </a:endParaRPr>
          </a:p>
        </p:txBody>
      </p:sp>
      <p:sp>
        <p:nvSpPr>
          <p:cNvPr id="3" name="内容占位符 1"/>
          <p:cNvSpPr/>
          <p:nvPr/>
        </p:nvSpPr>
        <p:spPr>
          <a:xfrm>
            <a:off x="387985" y="782955"/>
            <a:ext cx="10713720" cy="2012315"/>
          </a:xfrm>
          <a:prstGeom prst="rect">
            <a:avLst/>
          </a:prstGeom>
        </p:spPr>
        <p:txBody>
          <a:bodyPr vert="horz" lIns="91440" tIns="45720" rIns="91440" bIns="45720" rtlCol="0">
            <a:normAutofit fontScale="5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  </a:t>
            </a:r>
            <a:r>
              <a:rPr dirty="0"/>
              <a:t>引入了</a:t>
            </a:r>
            <a:r>
              <a:rPr b="1" dirty="0">
                <a:solidFill>
                  <a:srgbClr val="FF0000"/>
                </a:solidFill>
              </a:rPr>
              <a:t>“基数(Cardinality) ”的</a:t>
            </a:r>
            <a:r>
              <a:rPr lang="zh-CN" b="1" dirty="0">
                <a:solidFill>
                  <a:srgbClr val="FF0000"/>
                </a:solidFill>
              </a:rPr>
              <a:t>超参数</a:t>
            </a:r>
            <a:r>
              <a:rPr lang="zh-CN" dirty="0"/>
              <a:t>。指独立路径的数量，实践表明，相同模型参数前提下：通过扩大基数值（比增加卷积层）更有效；</a:t>
            </a:r>
            <a:endParaRPr lang="zh-CN" dirty="0"/>
          </a:p>
          <a:p>
            <a:pPr>
              <a:lnSpc>
                <a:spcPct val="150000"/>
              </a:lnSpc>
            </a:pPr>
            <a:r>
              <a:rPr dirty="0"/>
              <a:t>  ResNext 看起来和 Inception 模块非常相似，它们都遵循了split-transform-merge「分割-转换-合并」的范式。不过在 ResNext 中，不同路径的输出通过相加合并，而在</a:t>
            </a:r>
            <a:r>
              <a:rPr lang="en-US" dirty="0"/>
              <a:t>Inception</a:t>
            </a:r>
            <a:r>
              <a:rPr lang="zh-CN" altLang="en-US" dirty="0"/>
              <a:t>中是</a:t>
            </a:r>
            <a:r>
              <a:rPr dirty="0"/>
              <a:t>深度级联（depth concatenated）。</a:t>
            </a:r>
            <a:r>
              <a:rPr lang="zh-CN" dirty="0"/>
              <a:t>同时</a:t>
            </a:r>
            <a:r>
              <a:rPr dirty="0"/>
              <a:t>，</a:t>
            </a:r>
            <a:r>
              <a:rPr lang="en-US" dirty="0"/>
              <a:t>Inception</a:t>
            </a:r>
            <a:r>
              <a:rPr dirty="0"/>
              <a:t>中的每一个路径互不相同（1x1、3x3 和 5x5 卷积），而在 ResNeXt中，所有的路径都遵循相同的拓扑结构。</a:t>
            </a:r>
            <a:endParaRPr dirty="0"/>
          </a:p>
        </p:txBody>
      </p:sp>
      <p:pic>
        <p:nvPicPr>
          <p:cNvPr id="6" name="图片 5"/>
          <p:cNvPicPr>
            <a:picLocks noChangeAspect="1"/>
          </p:cNvPicPr>
          <p:nvPr/>
        </p:nvPicPr>
        <p:blipFill>
          <a:blip r:embed="rId4"/>
          <a:stretch>
            <a:fillRect/>
          </a:stretch>
        </p:blipFill>
        <p:spPr>
          <a:xfrm>
            <a:off x="2806065" y="2925445"/>
            <a:ext cx="6344920" cy="375920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30045" y="118745"/>
            <a:ext cx="8229600" cy="752475"/>
          </a:xfrm>
        </p:spPr>
        <p:txBody>
          <a:bodyPr>
            <a:normAutofit/>
          </a:bodyPr>
          <a:lstStyle/>
          <a:p>
            <a:r>
              <a:rPr lang="en-US" altLang="zh-CN" dirty="0" err="1">
                <a:sym typeface="+mn-ea"/>
              </a:rPr>
              <a:t>CNN--ResNeXt-cardinality</a:t>
            </a:r>
            <a:r>
              <a:rPr lang="zh-CN" altLang="en-US" dirty="0" err="1">
                <a:sym typeface="+mn-ea"/>
              </a:rPr>
              <a:t>三种</a:t>
            </a:r>
            <a:r>
              <a:rPr lang="en-US" altLang="zh-CN" dirty="0" err="1">
                <a:sym typeface="+mn-ea"/>
              </a:rPr>
              <a:t>'</a:t>
            </a:r>
            <a:r>
              <a:rPr lang="zh-CN" altLang="en-US" dirty="0" err="1">
                <a:sym typeface="+mn-ea"/>
              </a:rPr>
              <a:t>等价</a:t>
            </a:r>
            <a:r>
              <a:rPr lang="en-US" altLang="zh-CN" dirty="0" err="1">
                <a:sym typeface="+mn-ea"/>
              </a:rPr>
              <a:t>'</a:t>
            </a:r>
            <a:r>
              <a:rPr lang="zh-CN" altLang="en-US" dirty="0" err="1">
                <a:sym typeface="+mn-ea"/>
              </a:rPr>
              <a:t>结构</a:t>
            </a:r>
            <a:endParaRPr lang="zh-CN" altLang="en-US" dirty="0" err="1">
              <a:sym typeface="+mn-ea"/>
            </a:endParaRPr>
          </a:p>
        </p:txBody>
      </p:sp>
      <p:sp>
        <p:nvSpPr>
          <p:cNvPr id="3" name="内容占位符 1"/>
          <p:cNvSpPr/>
          <p:nvPr/>
        </p:nvSpPr>
        <p:spPr>
          <a:xfrm>
            <a:off x="387985" y="782955"/>
            <a:ext cx="10713720" cy="2012315"/>
          </a:xfrm>
          <a:prstGeom prst="rect">
            <a:avLst/>
          </a:prstGeom>
        </p:spPr>
        <p:txBody>
          <a:bodyPr vert="horz" lIns="91440" tIns="45720" rIns="91440" bIns="45720" rtlCol="0">
            <a:normAutofit fontScale="8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  </a:t>
            </a:r>
            <a:r>
              <a:rPr dirty="0"/>
              <a:t>a是ResNeXt基本单元</a:t>
            </a:r>
            <a:r>
              <a:rPr lang="en-US" dirty="0"/>
              <a:t>;  </a:t>
            </a:r>
            <a:endParaRPr lang="en-US" dirty="0"/>
          </a:p>
          <a:p>
            <a:pPr>
              <a:lnSpc>
                <a:spcPct val="150000"/>
              </a:lnSpc>
            </a:pPr>
            <a:r>
              <a:rPr lang="en-US" dirty="0"/>
              <a:t>  </a:t>
            </a:r>
            <a:r>
              <a:rPr lang="zh-CN" altLang="en-US" dirty="0"/>
              <a:t>图</a:t>
            </a:r>
            <a:r>
              <a:rPr lang="en-US" dirty="0"/>
              <a:t>b</a:t>
            </a:r>
            <a:r>
              <a:rPr lang="zh-CN" altLang="en-US" dirty="0"/>
              <a:t>：</a:t>
            </a:r>
            <a:r>
              <a:rPr dirty="0"/>
              <a:t>把输出的1x1合并到一起，得到网络b拥有和Inception-ResNet相似的结构</a:t>
            </a:r>
            <a:r>
              <a:rPr lang="zh-CN" dirty="0"/>
              <a:t>；</a:t>
            </a:r>
            <a:endParaRPr lang="zh-CN" dirty="0"/>
          </a:p>
          <a:p>
            <a:pPr>
              <a:lnSpc>
                <a:spcPct val="150000"/>
              </a:lnSpc>
            </a:pPr>
            <a:r>
              <a:rPr lang="zh-CN" dirty="0"/>
              <a:t>  图</a:t>
            </a:r>
            <a:r>
              <a:rPr lang="en-US" altLang="zh-CN" dirty="0"/>
              <a:t>c</a:t>
            </a:r>
            <a:r>
              <a:rPr lang="zh-CN" altLang="en-US" dirty="0"/>
              <a:t>：再</a:t>
            </a:r>
            <a:r>
              <a:rPr dirty="0"/>
              <a:t>进一步把输入的1x1合并到，得到网络c则和通道分组卷积的网络相似。</a:t>
            </a:r>
            <a:endParaRPr dirty="0"/>
          </a:p>
        </p:txBody>
      </p:sp>
      <p:pic>
        <p:nvPicPr>
          <p:cNvPr id="2" name="图片 1"/>
          <p:cNvPicPr>
            <a:picLocks noChangeAspect="1"/>
          </p:cNvPicPr>
          <p:nvPr/>
        </p:nvPicPr>
        <p:blipFill>
          <a:blip r:embed="rId4"/>
          <a:stretch>
            <a:fillRect/>
          </a:stretch>
        </p:blipFill>
        <p:spPr>
          <a:xfrm>
            <a:off x="849630" y="3037840"/>
            <a:ext cx="9933305" cy="354266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30045" y="118745"/>
            <a:ext cx="8229600" cy="752475"/>
          </a:xfrm>
        </p:spPr>
        <p:txBody>
          <a:bodyPr>
            <a:normAutofit/>
          </a:bodyPr>
          <a:lstStyle/>
          <a:p>
            <a:r>
              <a:rPr lang="en-US" altLang="zh-CN" dirty="0" err="1">
                <a:sym typeface="+mn-ea"/>
              </a:rPr>
              <a:t>CNN--ResNeXt-</a:t>
            </a:r>
            <a:r>
              <a:rPr lang="zh-CN" altLang="en-US" dirty="0" err="1">
                <a:sym typeface="+mn-ea"/>
              </a:rPr>
              <a:t>模型图</a:t>
            </a:r>
            <a:endParaRPr lang="zh-CN" altLang="en-US" dirty="0" err="1">
              <a:sym typeface="+mn-ea"/>
            </a:endParaRPr>
          </a:p>
        </p:txBody>
      </p:sp>
      <p:sp>
        <p:nvSpPr>
          <p:cNvPr id="3" name="内容占位符 1"/>
          <p:cNvSpPr/>
          <p:nvPr/>
        </p:nvSpPr>
        <p:spPr>
          <a:xfrm>
            <a:off x="415290" y="1787525"/>
            <a:ext cx="5631815" cy="3283585"/>
          </a:xfrm>
          <a:prstGeom prst="rect">
            <a:avLst/>
          </a:prstGeom>
        </p:spPr>
        <p:txBody>
          <a:bodyPr vert="horz" lIns="91440" tIns="45720" rIns="91440" bIns="45720" rtlCol="0">
            <a:normAutofit fontScale="9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  </a:t>
            </a:r>
            <a:r>
              <a:rPr b="1" dirty="0"/>
              <a:t>32</a:t>
            </a:r>
            <a:r>
              <a:rPr lang="en-US" b="1" dirty="0"/>
              <a:t>*4d</a:t>
            </a:r>
            <a:r>
              <a:rPr lang="zh-CN" altLang="en-US" b="1" dirty="0"/>
              <a:t>含义：</a:t>
            </a:r>
            <a:r>
              <a:rPr lang="en-US" altLang="zh-CN" dirty="0"/>
              <a:t>32</a:t>
            </a:r>
            <a:r>
              <a:rPr dirty="0"/>
              <a:t>指进入网络的第一个ResNeXt基本结构的分组数量C（即基数），4d表示depth即每一个分组的通道数为4（所以第一个基本结构输入通道数为128</a:t>
            </a:r>
            <a:r>
              <a:rPr lang="en-US" dirty="0"/>
              <a:t>=32*4</a:t>
            </a:r>
            <a:endParaRPr lang="en-US" dirty="0"/>
          </a:p>
        </p:txBody>
      </p:sp>
      <p:pic>
        <p:nvPicPr>
          <p:cNvPr id="2" name="图片 1"/>
          <p:cNvPicPr>
            <a:picLocks noChangeAspect="1"/>
          </p:cNvPicPr>
          <p:nvPr/>
        </p:nvPicPr>
        <p:blipFill>
          <a:blip r:embed="rId4"/>
          <a:stretch>
            <a:fillRect/>
          </a:stretch>
        </p:blipFill>
        <p:spPr>
          <a:xfrm>
            <a:off x="6442710" y="799465"/>
            <a:ext cx="4845050" cy="565721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a:t>
            </a:r>
            <a:r>
              <a:rPr lang="en-US" altLang="zh-CN" dirty="0"/>
              <a:t>CNN</a:t>
            </a:r>
            <a:r>
              <a:rPr lang="zh-CN" altLang="en-US" dirty="0"/>
              <a:t>性能演进历程</a:t>
            </a:r>
            <a:r>
              <a:rPr lang="en-US" altLang="zh-CN" dirty="0"/>
              <a:t>-</a:t>
            </a:r>
            <a:r>
              <a:rPr lang="zh-CN" altLang="en-US" dirty="0">
                <a:solidFill>
                  <a:srgbClr val="FF0000"/>
                </a:solidFill>
              </a:rPr>
              <a:t>误分类率</a:t>
            </a:r>
            <a:endParaRPr lang="zh-CN" altLang="en-US" dirty="0">
              <a:solidFill>
                <a:srgbClr val="FF0000"/>
              </a:solidFill>
            </a:endParaRPr>
          </a:p>
        </p:txBody>
      </p:sp>
      <p:pic>
        <p:nvPicPr>
          <p:cNvPr id="5" name="图片 4"/>
          <p:cNvPicPr>
            <a:picLocks noChangeAspect="1"/>
          </p:cNvPicPr>
          <p:nvPr/>
        </p:nvPicPr>
        <p:blipFill>
          <a:blip r:embed="rId1" cstate="print"/>
          <a:stretch>
            <a:fillRect/>
          </a:stretch>
        </p:blipFill>
        <p:spPr>
          <a:xfrm>
            <a:off x="1017270" y="873125"/>
            <a:ext cx="10155555" cy="556323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CNN-DenseNet</a:t>
            </a:r>
            <a:endParaRPr lang="zh-CN" altLang="en-US"/>
          </a:p>
        </p:txBody>
      </p:sp>
      <p:sp>
        <p:nvSpPr>
          <p:cNvPr id="3" name="内容占位符 2"/>
          <p:cNvSpPr>
            <a:spLocks noGrp="1"/>
          </p:cNvSpPr>
          <p:nvPr>
            <p:ph idx="1"/>
          </p:nvPr>
        </p:nvSpPr>
        <p:spPr/>
        <p:txBody>
          <a:bodyPr>
            <a:normAutofit lnSpcReduction="20000"/>
          </a:bodyPr>
          <a:p>
            <a:r>
              <a:rPr lang="en-US" altLang="zh-CN"/>
              <a:t> DenseNet(Dense Convolutional Network)</a:t>
            </a:r>
            <a:r>
              <a:rPr lang="zh-CN" altLang="en-US"/>
              <a:t>是一种具有密集连接的卷积神经网络，在这个网络结构中任意两层之间均存在直接连接，也就是说</a:t>
            </a:r>
            <a:r>
              <a:rPr lang="zh-CN" altLang="en-US">
                <a:solidFill>
                  <a:srgbClr val="FF0000"/>
                </a:solidFill>
              </a:rPr>
              <a:t>每一层的输入都是前面所有层输出的并集</a:t>
            </a:r>
            <a:r>
              <a:rPr lang="zh-CN" altLang="en-US"/>
              <a:t>，而该层所学习的特征图也会被直接传给其后面所有层作为输入。</a:t>
            </a:r>
            <a:endParaRPr lang="zh-CN" altLang="en-US"/>
          </a:p>
          <a:p>
            <a:r>
              <a:rPr lang="zh-CN" altLang="en-US"/>
              <a:t> </a:t>
            </a:r>
            <a:r>
              <a:rPr lang="en-US" altLang="zh-CN"/>
              <a:t>NOTE</a:t>
            </a:r>
            <a:r>
              <a:rPr lang="zh-CN" altLang="en-US"/>
              <a:t>：</a:t>
            </a:r>
            <a:r>
              <a:rPr lang="en-US" altLang="zh-CN"/>
              <a:t>DenseNet</a:t>
            </a:r>
            <a:r>
              <a:rPr lang="zh-CN" altLang="en-US"/>
              <a:t>中的</a:t>
            </a:r>
            <a:r>
              <a:rPr lang="en-US" altLang="zh-CN"/>
              <a:t>dense connectivity</a:t>
            </a:r>
            <a:r>
              <a:rPr lang="zh-CN" altLang="en-US"/>
              <a:t>仅存在一个</a:t>
            </a:r>
            <a:r>
              <a:rPr lang="en-US" altLang="zh-CN"/>
              <a:t>dense block</a:t>
            </a:r>
            <a:r>
              <a:rPr lang="zh-CN" altLang="en-US"/>
              <a:t>中，不同</a:t>
            </a:r>
            <a:r>
              <a:rPr lang="en-US" altLang="zh-CN"/>
              <a:t>dense block</a:t>
            </a:r>
            <a:r>
              <a:rPr lang="zh-CN" altLang="en-US"/>
              <a:t>块之间是没有</a:t>
            </a:r>
            <a:r>
              <a:rPr lang="en-US" altLang="zh-CN"/>
              <a:t>dense connectivity</a:t>
            </a:r>
            <a:r>
              <a:rPr lang="zh-CN" altLang="en-US"/>
              <a:t>的。</a:t>
            </a:r>
            <a:endParaRPr lang="zh-CN" altLang="en-US"/>
          </a:p>
          <a:p>
            <a:r>
              <a:rPr lang="zh-CN" altLang="en-US"/>
              <a:t> </a:t>
            </a:r>
            <a:r>
              <a:rPr lang="en-US" altLang="zh-CN"/>
              <a:t>NOTE: </a:t>
            </a:r>
            <a:r>
              <a:rPr lang="zh-CN" altLang="en-US" b="1">
                <a:solidFill>
                  <a:srgbClr val="FF0000"/>
                </a:solidFill>
              </a:rPr>
              <a:t>密集连接的优点，缓解梯度消失问题，加强特征传播，增加特征复用，极大的减少参数量。</a:t>
            </a:r>
            <a:endParaRPr lang="zh-CN" altLang="en-US" b="1">
              <a:solidFill>
                <a:srgbClr val="FF0000"/>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CNN-DenseNet</a:t>
            </a:r>
            <a:endParaRPr lang="zh-CN" altLang="en-US"/>
          </a:p>
        </p:txBody>
      </p:sp>
      <p:sp>
        <p:nvSpPr>
          <p:cNvPr id="3" name="内容占位符 2"/>
          <p:cNvSpPr>
            <a:spLocks noGrp="1"/>
          </p:cNvSpPr>
          <p:nvPr>
            <p:ph idx="1"/>
          </p:nvPr>
        </p:nvSpPr>
        <p:spPr>
          <a:xfrm>
            <a:off x="385385" y="1096375"/>
            <a:ext cx="5547763" cy="5542049"/>
          </a:xfrm>
        </p:spPr>
        <p:txBody>
          <a:bodyPr>
            <a:noAutofit/>
          </a:bodyPr>
          <a:p>
            <a:r>
              <a:rPr lang="en-US" altLang="zh-CN" sz="2400"/>
              <a:t> DenseNet</a:t>
            </a:r>
            <a:r>
              <a:rPr lang="zh-CN" altLang="en-US" sz="2400"/>
              <a:t>中的</a:t>
            </a:r>
            <a:r>
              <a:rPr lang="en-US" altLang="zh-CN" sz="2400"/>
              <a:t>dense block</a:t>
            </a:r>
            <a:r>
              <a:rPr lang="zh-CN" altLang="en-US" sz="2400"/>
              <a:t>类似</a:t>
            </a:r>
            <a:r>
              <a:rPr lang="en-US" altLang="zh-CN" sz="2400"/>
              <a:t>ResNet</a:t>
            </a:r>
            <a:r>
              <a:rPr lang="zh-CN" altLang="en-US" sz="2400"/>
              <a:t>中的</a:t>
            </a:r>
            <a:r>
              <a:rPr lang="en-US" altLang="zh-CN" sz="2400"/>
              <a:t>block</a:t>
            </a:r>
            <a:r>
              <a:rPr lang="zh-CN" altLang="en-US" sz="2400"/>
              <a:t>结构，也即是</a:t>
            </a:r>
            <a:r>
              <a:rPr lang="en-US" altLang="zh-CN" sz="2400"/>
              <a:t>:    </a:t>
            </a:r>
            <a:r>
              <a:rPr lang="en-US" altLang="zh-CN" sz="2000"/>
              <a:t>BN-ReLU-Conv(1x1)-&gt;BN-ReLU-Conv(3x3)</a:t>
            </a:r>
            <a:r>
              <a:rPr lang="zh-CN" altLang="en-US" sz="2400"/>
              <a:t>，并且</a:t>
            </a:r>
            <a:r>
              <a:rPr lang="en-US" altLang="zh-CN" sz="2400"/>
              <a:t>DenseNet</a:t>
            </a:r>
            <a:r>
              <a:rPr lang="zh-CN" altLang="en-US" sz="2400"/>
              <a:t>中的</a:t>
            </a:r>
            <a:r>
              <a:rPr lang="en-US" altLang="zh-CN" sz="2400"/>
              <a:t>dense block</a:t>
            </a:r>
            <a:r>
              <a:rPr lang="zh-CN" altLang="en-US" sz="2400"/>
              <a:t>具有多个这样的</a:t>
            </a:r>
            <a:r>
              <a:rPr lang="en-US" altLang="zh-CN" sz="2400"/>
              <a:t>block</a:t>
            </a:r>
            <a:r>
              <a:rPr lang="zh-CN" altLang="en-US" sz="2400"/>
              <a:t>结构。</a:t>
            </a:r>
            <a:endParaRPr lang="zh-CN" altLang="en-US" sz="2400"/>
          </a:p>
          <a:p>
            <a:r>
              <a:rPr lang="zh-CN" altLang="en-US" sz="2400"/>
              <a:t> 每个</a:t>
            </a:r>
            <a:r>
              <a:rPr lang="en-US" altLang="zh-CN" sz="2400"/>
              <a:t>dense block</a:t>
            </a:r>
            <a:r>
              <a:rPr lang="zh-CN" altLang="en-US" sz="2400"/>
              <a:t>之间层称为</a:t>
            </a:r>
            <a:r>
              <a:rPr lang="en-US" altLang="zh-CN" sz="2400"/>
              <a:t>transition layer</a:t>
            </a:r>
            <a:r>
              <a:rPr lang="zh-CN" altLang="en-US" sz="2400"/>
              <a:t>，由</a:t>
            </a:r>
            <a:r>
              <a:rPr lang="en-US" altLang="zh-CN" sz="2400"/>
              <a:t>BN-Conv(1x1)-AveragePooling(2x2)</a:t>
            </a:r>
            <a:r>
              <a:rPr lang="zh-CN" altLang="en-US" sz="2400"/>
              <a:t>组成。</a:t>
            </a:r>
            <a:endParaRPr lang="zh-CN" altLang="en-US" sz="2400"/>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296342" y="1161135"/>
            <a:ext cx="6832167" cy="49198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卷积神经网络</a:t>
            </a:r>
            <a:r>
              <a:rPr lang="en-US" altLang="zh-CN" dirty="0"/>
              <a:t>-</a:t>
            </a:r>
            <a:r>
              <a:rPr lang="zh-CN" altLang="en-US" dirty="0"/>
              <a:t>滤波器工作原理理解</a:t>
            </a:r>
            <a:endParaRPr lang="zh-CN" altLang="en-US" dirty="0"/>
          </a:p>
        </p:txBody>
      </p:sp>
      <p:pic>
        <p:nvPicPr>
          <p:cNvPr id="5" name="图片 4"/>
          <p:cNvPicPr>
            <a:picLocks noChangeAspect="1"/>
          </p:cNvPicPr>
          <p:nvPr/>
        </p:nvPicPr>
        <p:blipFill>
          <a:blip r:embed="rId1"/>
          <a:stretch>
            <a:fillRect/>
          </a:stretch>
        </p:blipFill>
        <p:spPr>
          <a:xfrm>
            <a:off x="5870575" y="1616710"/>
            <a:ext cx="6139815" cy="4624705"/>
          </a:xfrm>
          <a:prstGeom prst="rect">
            <a:avLst/>
          </a:prstGeom>
        </p:spPr>
      </p:pic>
      <p:pic>
        <p:nvPicPr>
          <p:cNvPr id="2050" name="Picture 2" descr="H:\容大在线教育\自己备课资料\3.3 CNN网络\图片\3.png"/>
          <p:cNvPicPr>
            <a:picLocks noChangeAspect="1" noChangeArrowheads="1"/>
          </p:cNvPicPr>
          <p:nvPr/>
        </p:nvPicPr>
        <p:blipFill>
          <a:blip r:embed="rId2" cstate="print"/>
          <a:srcRect/>
          <a:stretch>
            <a:fillRect/>
          </a:stretch>
        </p:blipFill>
        <p:spPr bwMode="auto">
          <a:xfrm>
            <a:off x="351155" y="2113915"/>
            <a:ext cx="5367020" cy="3630295"/>
          </a:xfrm>
          <a:prstGeom prst="rect">
            <a:avLst/>
          </a:prstGeom>
          <a:noFill/>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CNN-DenseNet</a:t>
            </a:r>
            <a:endParaRPr lang="zh-CN" altLang="en-US"/>
          </a:p>
        </p:txBody>
      </p:sp>
      <p:sp>
        <p:nvSpPr>
          <p:cNvPr id="3" name="内容占位符 2"/>
          <p:cNvSpPr>
            <a:spLocks noGrp="1"/>
          </p:cNvSpPr>
          <p:nvPr>
            <p:ph idx="1"/>
          </p:nvPr>
        </p:nvSpPr>
        <p:spPr>
          <a:xfrm>
            <a:off x="385385" y="3361066"/>
            <a:ext cx="11521544" cy="3277358"/>
          </a:xfrm>
        </p:spPr>
        <p:txBody>
          <a:bodyPr>
            <a:noAutofit/>
          </a:bodyPr>
          <a:p>
            <a:r>
              <a:rPr lang="en-US" altLang="zh-CN" sz="2400">
                <a:sym typeface="+mn-ea"/>
              </a:rPr>
              <a:t>dense block</a:t>
            </a:r>
            <a:r>
              <a:rPr lang="zh-CN" altLang="en-US" sz="2400">
                <a:sym typeface="+mn-ea"/>
              </a:rPr>
              <a:t>之间是不存在</a:t>
            </a:r>
            <a:r>
              <a:rPr lang="en-US" altLang="zh-CN" sz="2400">
                <a:sym typeface="+mn-ea"/>
              </a:rPr>
              <a:t>dense connectivity</a:t>
            </a:r>
            <a:r>
              <a:rPr lang="zh-CN" altLang="en-US" sz="2400">
                <a:sym typeface="+mn-ea"/>
              </a:rPr>
              <a:t>的。</a:t>
            </a:r>
            <a:endParaRPr lang="zh-CN" altLang="en-US" sz="2400">
              <a:sym typeface="+mn-ea"/>
            </a:endParaRPr>
          </a:p>
        </p:txBody>
      </p:sp>
      <p:pic>
        <p:nvPicPr>
          <p:cNvPr id="4" name="图片 3"/>
          <p:cNvPicPr>
            <a:picLocks noChangeAspect="1"/>
          </p:cNvPicPr>
          <p:nvPr/>
        </p:nvPicPr>
        <p:blipFill>
          <a:blip r:embed="rId1"/>
          <a:stretch>
            <a:fillRect/>
          </a:stretch>
        </p:blipFill>
        <p:spPr>
          <a:xfrm>
            <a:off x="622194" y="1570648"/>
            <a:ext cx="11048543" cy="1620902"/>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CNN-DenseNet</a:t>
            </a:r>
            <a:endParaRPr lang="zh-CN" altLang="en-US"/>
          </a:p>
        </p:txBody>
      </p:sp>
      <p:sp>
        <p:nvSpPr>
          <p:cNvPr id="3" name="内容占位符 2"/>
          <p:cNvSpPr>
            <a:spLocks noGrp="1"/>
          </p:cNvSpPr>
          <p:nvPr>
            <p:ph idx="1"/>
          </p:nvPr>
        </p:nvSpPr>
        <p:spPr>
          <a:xfrm>
            <a:off x="251460" y="1169035"/>
            <a:ext cx="11521440" cy="2219960"/>
          </a:xfrm>
        </p:spPr>
        <p:txBody>
          <a:bodyPr>
            <a:noAutofit/>
          </a:bodyPr>
          <a:p>
            <a:r>
              <a:rPr lang="zh-CN" altLang="en-US" sz="2000">
                <a:sym typeface="+mn-ea"/>
              </a:rPr>
              <a:t>左图（残差网络）：使用</a:t>
            </a:r>
            <a:r>
              <a:rPr lang="en-US" altLang="zh-CN" sz="2000">
                <a:sym typeface="+mn-ea"/>
              </a:rPr>
              <a:t>shortcut</a:t>
            </a:r>
            <a:r>
              <a:rPr lang="zh-CN" altLang="en-US" sz="2000">
                <a:sym typeface="+mn-ea"/>
              </a:rPr>
              <a:t>进行特征复用，且梯度可以直接经</a:t>
            </a:r>
            <a:r>
              <a:rPr lang="en-US" altLang="zh-CN" sz="2000">
                <a:sym typeface="+mn-ea"/>
              </a:rPr>
              <a:t>shortcut</a:t>
            </a:r>
            <a:r>
              <a:rPr lang="zh-CN" altLang="en-US" sz="2000">
                <a:sym typeface="+mn-ea"/>
              </a:rPr>
              <a:t>进行流动。</a:t>
            </a:r>
            <a:endParaRPr lang="zh-CN" altLang="en-US" sz="2000">
              <a:sym typeface="+mn-ea"/>
            </a:endParaRPr>
          </a:p>
          <a:p>
            <a:r>
              <a:rPr lang="zh-CN" altLang="en-US" sz="2000" b="1">
                <a:sym typeface="+mn-ea"/>
              </a:rPr>
              <a:t>右图（</a:t>
            </a:r>
            <a:r>
              <a:rPr lang="en-US" altLang="zh-CN" sz="2000" b="1">
                <a:sym typeface="+mn-ea"/>
              </a:rPr>
              <a:t>Densenet</a:t>
            </a:r>
            <a:r>
              <a:rPr lang="zh-CN" altLang="en-US" sz="2000" b="1">
                <a:sym typeface="+mn-ea"/>
              </a:rPr>
              <a:t>公式）：</a:t>
            </a:r>
            <a:r>
              <a:rPr lang="zh-CN" altLang="en-US" sz="2000">
                <a:sym typeface="+mn-ea"/>
              </a:rPr>
              <a:t>为了改进各层之间的信息流动。创新的：使用了之前所有层的输出（拼接）作为当前层的输入（当前的</a:t>
            </a:r>
            <a:r>
              <a:rPr lang="en-US" altLang="zh-CN" sz="2000">
                <a:sym typeface="+mn-ea"/>
              </a:rPr>
              <a:t>Denseblock</a:t>
            </a:r>
            <a:r>
              <a:rPr lang="zh-CN" altLang="en-US" sz="2000">
                <a:sym typeface="+mn-ea"/>
              </a:rPr>
              <a:t>内的）</a:t>
            </a:r>
            <a:endParaRPr lang="zh-CN" altLang="en-US" sz="2000">
              <a:sym typeface="+mn-ea"/>
            </a:endParaRPr>
          </a:p>
        </p:txBody>
      </p:sp>
      <p:pic>
        <p:nvPicPr>
          <p:cNvPr id="5" name="图片 4" descr="QQ截图20190904104705"/>
          <p:cNvPicPr>
            <a:picLocks noChangeAspect="1"/>
          </p:cNvPicPr>
          <p:nvPr/>
        </p:nvPicPr>
        <p:blipFill>
          <a:blip r:embed="rId1"/>
          <a:stretch>
            <a:fillRect/>
          </a:stretch>
        </p:blipFill>
        <p:spPr>
          <a:xfrm>
            <a:off x="513080" y="3858895"/>
            <a:ext cx="5220335" cy="1964690"/>
          </a:xfrm>
          <a:prstGeom prst="rect">
            <a:avLst/>
          </a:prstGeom>
        </p:spPr>
      </p:pic>
      <p:pic>
        <p:nvPicPr>
          <p:cNvPr id="6" name="图片 5" descr="QQ截图20190904104726"/>
          <p:cNvPicPr>
            <a:picLocks noChangeAspect="1"/>
          </p:cNvPicPr>
          <p:nvPr/>
        </p:nvPicPr>
        <p:blipFill>
          <a:blip r:embed="rId2"/>
          <a:stretch>
            <a:fillRect/>
          </a:stretch>
        </p:blipFill>
        <p:spPr>
          <a:xfrm>
            <a:off x="6568440" y="3602990"/>
            <a:ext cx="4618990" cy="24765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CNN-DenseNet</a:t>
            </a:r>
            <a:endParaRPr lang="zh-CN" altLang="en-US"/>
          </a:p>
        </p:txBody>
      </p:sp>
      <p:pic>
        <p:nvPicPr>
          <p:cNvPr id="5" name="图片 4"/>
          <p:cNvPicPr>
            <a:picLocks noChangeAspect="1"/>
          </p:cNvPicPr>
          <p:nvPr/>
        </p:nvPicPr>
        <p:blipFill>
          <a:blip r:embed="rId1"/>
          <a:stretch>
            <a:fillRect/>
          </a:stretch>
        </p:blipFill>
        <p:spPr>
          <a:xfrm>
            <a:off x="883147" y="1133834"/>
            <a:ext cx="10652365" cy="5210631"/>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p:nvPr/>
        </p:nvSpPr>
        <p:spPr>
          <a:xfrm>
            <a:off x="622598" y="1046803"/>
            <a:ext cx="10657184" cy="14401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t> 目的：有效解决过拟合问题。</a:t>
            </a:r>
            <a:endParaRPr lang="en-US" altLang="zh-CN" sz="2000" dirty="0" smtClean="0"/>
          </a:p>
          <a:p>
            <a:pPr>
              <a:lnSpc>
                <a:spcPct val="150000"/>
              </a:lnSpc>
            </a:pPr>
            <a:r>
              <a:rPr lang="zh-CN" altLang="en-US" sz="2000" dirty="0" smtClean="0"/>
              <a:t> 解决办法：创造了</a:t>
            </a:r>
            <a:r>
              <a:rPr lang="en-US" altLang="zh-CN" sz="2000" dirty="0" smtClean="0"/>
              <a:t>3</a:t>
            </a:r>
            <a:r>
              <a:rPr lang="zh-CN" altLang="en-US" sz="2000" dirty="0" smtClean="0"/>
              <a:t>个分支的残差网络。并利用抖动规范化（</a:t>
            </a:r>
            <a:r>
              <a:rPr lang="en-US" altLang="zh-CN" sz="2000" dirty="0" smtClean="0"/>
              <a:t>shake-shake regularization</a:t>
            </a:r>
            <a:r>
              <a:rPr lang="zh-CN" altLang="en-US" sz="2000" dirty="0" smtClean="0"/>
              <a:t>）在</a:t>
            </a:r>
            <a:r>
              <a:rPr lang="en-US" altLang="zh-CN" sz="2000" dirty="0" smtClean="0"/>
              <a:t>cifar-10</a:t>
            </a:r>
            <a:r>
              <a:rPr lang="zh-CN" altLang="en-US" sz="2000" dirty="0" smtClean="0"/>
              <a:t>（错误率</a:t>
            </a:r>
            <a:r>
              <a:rPr lang="en-US" altLang="zh-CN" sz="2000" dirty="0" smtClean="0"/>
              <a:t>2.86%</a:t>
            </a:r>
            <a:r>
              <a:rPr lang="zh-CN" altLang="en-US" sz="2000" dirty="0" smtClean="0"/>
              <a:t>）</a:t>
            </a:r>
            <a:r>
              <a:rPr lang="en-US" altLang="zh-CN" sz="2000" dirty="0" smtClean="0"/>
              <a:t> </a:t>
            </a:r>
            <a:r>
              <a:rPr lang="zh-CN" altLang="en-US" sz="2000" dirty="0" smtClean="0"/>
              <a:t>和 </a:t>
            </a:r>
            <a:r>
              <a:rPr lang="en-US" altLang="zh-CN" sz="2000" dirty="0" smtClean="0"/>
              <a:t>cifar-100 </a:t>
            </a:r>
            <a:r>
              <a:rPr lang="zh-CN" altLang="en-US" sz="2000" dirty="0" smtClean="0"/>
              <a:t>达到</a:t>
            </a:r>
            <a:r>
              <a:rPr lang="en-US" altLang="zh-CN" sz="2000" dirty="0" smtClean="0"/>
              <a:t>SOTA</a:t>
            </a:r>
            <a:r>
              <a:rPr lang="zh-CN" altLang="en-US" sz="2000" dirty="0" smtClean="0"/>
              <a:t>（最先进的）</a:t>
            </a:r>
            <a:endParaRPr lang="zh-CN" altLang="en-US" sz="2000" dirty="0" smtClean="0"/>
          </a:p>
          <a:p>
            <a:pPr>
              <a:lnSpc>
                <a:spcPct val="150000"/>
              </a:lnSpc>
            </a:pPr>
            <a:endParaRPr lang="en-US" altLang="zh-CN" sz="2000" dirty="0" smtClean="0"/>
          </a:p>
        </p:txBody>
      </p:sp>
      <p:pic>
        <p:nvPicPr>
          <p:cNvPr id="82946" name="Picture 2" descr="C:\Users\Administrator\AppData\Roaming\Tencent\Users\15531936\QQ\WinTemp\RichOle\T_}%4H$V48FM0AMUJZ%)7TI.png"/>
          <p:cNvPicPr>
            <a:picLocks noChangeAspect="1" noChangeArrowheads="1"/>
          </p:cNvPicPr>
          <p:nvPr/>
        </p:nvPicPr>
        <p:blipFill>
          <a:blip r:embed="rId4" cstate="print"/>
          <a:srcRect/>
          <a:stretch>
            <a:fillRect/>
          </a:stretch>
        </p:blipFill>
        <p:spPr bwMode="auto">
          <a:xfrm>
            <a:off x="831384" y="3093636"/>
            <a:ext cx="10239375" cy="2809875"/>
          </a:xfrm>
          <a:prstGeom prst="rect">
            <a:avLst/>
          </a:prstGeom>
          <a:noFill/>
        </p:spPr>
      </p:pic>
      <p:sp>
        <p:nvSpPr>
          <p:cNvPr id="3" name="标题 1"/>
          <p:cNvSpPr>
            <a:spLocks noGrp="1"/>
          </p:cNvSpPr>
          <p:nvPr/>
        </p:nvSpPr>
        <p:spPr>
          <a:xfrm>
            <a:off x="1311910" y="-40005"/>
            <a:ext cx="7767955" cy="1097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0" lang="zh-CN" sz="2800" b="1" i="0" u="none" strike="noStrike" kern="1200" cap="none" spc="0" normalizeH="0" baseline="0" noProof="1" dirty="0">
                <a:solidFill>
                  <a:schemeClr val="accent1">
                    <a:lumMod val="75000"/>
                  </a:schemeClr>
                </a:solidFill>
                <a:latin typeface="微软雅黑" panose="020B0503020204020204" pitchFamily="34" charset="-122"/>
                <a:ea typeface="微软雅黑" panose="020B0503020204020204" pitchFamily="34" charset="-122"/>
                <a:cs typeface="+mn-cs"/>
                <a:sym typeface="+mn-ea"/>
              </a:defRPr>
            </a:lvl1pPr>
          </a:lstStyle>
          <a:p>
            <a:r>
              <a:rPr altLang="en-US">
                <a:sym typeface="+mn-ea"/>
              </a:rPr>
              <a:t>卷积神经网络典型</a:t>
            </a:r>
            <a:r>
              <a:rPr lang="en-US" altLang="zh-CN">
                <a:sym typeface="+mn-ea"/>
              </a:rPr>
              <a:t>CNN-  Shake Shake</a:t>
            </a:r>
            <a:endParaRPr lang="zh-CN"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147320"/>
            <a:ext cx="8229600" cy="546170"/>
          </a:xfrm>
        </p:spPr>
        <p:txBody>
          <a:bodyPr/>
          <a:lstStyle/>
          <a:p>
            <a:r>
              <a:rPr lang="en-US" altLang="zh-CN" b="1" dirty="0" smtClean="0"/>
              <a:t>Shake-Shake</a:t>
            </a:r>
            <a:endParaRPr lang="zh-CN" altLang="en-US" dirty="0"/>
          </a:p>
        </p:txBody>
      </p:sp>
      <p:pic>
        <p:nvPicPr>
          <p:cNvPr id="82945" name="Picture 1" descr="C:\Users\Administrator\AppData\Roaming\Tencent\Users\15531936\QQ\WinTemp\RichOle\}JZG~KZK)~84@B4~YC623GU.png"/>
          <p:cNvPicPr>
            <a:picLocks noChangeAspect="1" noChangeArrowheads="1"/>
          </p:cNvPicPr>
          <p:nvPr/>
        </p:nvPicPr>
        <p:blipFill>
          <a:blip r:embed="rId1" cstate="print"/>
          <a:srcRect/>
          <a:stretch>
            <a:fillRect/>
          </a:stretch>
        </p:blipFill>
        <p:spPr bwMode="auto">
          <a:xfrm>
            <a:off x="1486694" y="1989634"/>
            <a:ext cx="8712968" cy="4598975"/>
          </a:xfrm>
          <a:prstGeom prst="rect">
            <a:avLst/>
          </a:prstGeom>
          <a:noFill/>
        </p:spPr>
      </p:pic>
      <p:sp>
        <p:nvSpPr>
          <p:cNvPr id="5" name="内容占位符 1"/>
          <p:cNvSpPr/>
          <p:nvPr/>
        </p:nvSpPr>
        <p:spPr>
          <a:xfrm>
            <a:off x="838622" y="693490"/>
            <a:ext cx="10225136" cy="1152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ts val="3200"/>
              </a:lnSpc>
              <a:spcBef>
                <a:spcPts val="1000"/>
              </a:spcBef>
              <a:buSzPct val="80000"/>
              <a:buFontTx/>
              <a:buBlip>
                <a:blip r:embed="rId2"/>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3"/>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4"/>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smtClean="0"/>
              <a:t>所有缩放系数在每次正向传播之前都被新的随机数覆盖，同时本轮的反向传播也会使用更新后的随机数进行更新。 这是抖动正则化起作用的关键原因。</a:t>
            </a:r>
            <a:endParaRPr lang="zh-CN" altLang="en-US" sz="1800" dirty="0" smtClean="0"/>
          </a:p>
          <a:p>
            <a:pPr>
              <a:lnSpc>
                <a:spcPct val="150000"/>
              </a:lnSpc>
            </a:pPr>
            <a:r>
              <a:rPr lang="zh-CN" altLang="en-US" sz="1800" dirty="0" smtClean="0"/>
              <a:t>本质是：在梯度上增加了随机噪音。有利于提升模型的泛化能力。</a:t>
            </a:r>
            <a:endParaRPr lang="zh-CN" altLang="en-US" sz="1800"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8702" y="117426"/>
            <a:ext cx="8229600" cy="546170"/>
          </a:xfrm>
        </p:spPr>
        <p:txBody>
          <a:bodyPr/>
          <a:lstStyle/>
          <a:p>
            <a:r>
              <a:rPr lang="en-US" altLang="zh-CN" b="1" dirty="0" smtClean="0"/>
              <a:t>Shake-Shake</a:t>
            </a:r>
            <a:endParaRPr lang="zh-CN" altLang="en-US" dirty="0"/>
          </a:p>
        </p:txBody>
      </p:sp>
      <p:sp>
        <p:nvSpPr>
          <p:cNvPr id="7" name="内容占位符 1"/>
          <p:cNvSpPr/>
          <p:nvPr/>
        </p:nvSpPr>
        <p:spPr>
          <a:xfrm>
            <a:off x="622598" y="621482"/>
            <a:ext cx="10225136" cy="230425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t>“</a:t>
            </a:r>
            <a:r>
              <a:rPr lang="en-US" altLang="zh-CN" sz="2000" dirty="0" smtClean="0"/>
              <a:t>shake</a:t>
            </a:r>
            <a:r>
              <a:rPr lang="zh-CN" altLang="en-US" sz="2000" dirty="0" smtClean="0"/>
              <a:t>”</a:t>
            </a:r>
            <a:r>
              <a:rPr lang="en-US" altLang="zh-CN" sz="2000" dirty="0" smtClean="0"/>
              <a:t>: </a:t>
            </a:r>
            <a:r>
              <a:rPr lang="zh-CN" altLang="en-US" sz="2000" dirty="0" smtClean="0"/>
              <a:t>通过之前所有缩放系数都被新的随机数覆盖。</a:t>
            </a:r>
            <a:endParaRPr lang="zh-CN" altLang="en-US" sz="2000" dirty="0" smtClean="0"/>
          </a:p>
          <a:p>
            <a:pPr>
              <a:lnSpc>
                <a:spcPct val="150000"/>
              </a:lnSpc>
            </a:pPr>
            <a:r>
              <a:rPr lang="zh-CN" altLang="en-US" sz="2000" dirty="0" smtClean="0"/>
              <a:t>“</a:t>
            </a:r>
            <a:r>
              <a:rPr lang="en-US" altLang="zh-CN" sz="2000" dirty="0" smtClean="0"/>
              <a:t>Even</a:t>
            </a:r>
            <a:r>
              <a:rPr lang="zh-CN" altLang="en-US" sz="2000" dirty="0" smtClean="0"/>
              <a:t>”：在通过之前所有缩放系数都设置为</a:t>
            </a:r>
            <a:r>
              <a:rPr lang="en-US" altLang="zh-CN" sz="2000" dirty="0" smtClean="0"/>
              <a:t>0.5</a:t>
            </a:r>
            <a:r>
              <a:rPr lang="zh-CN" altLang="en-US" sz="2000" dirty="0" smtClean="0"/>
              <a:t>。</a:t>
            </a:r>
            <a:endParaRPr lang="zh-CN" altLang="en-US" sz="2000" dirty="0" smtClean="0"/>
          </a:p>
          <a:p>
            <a:pPr>
              <a:lnSpc>
                <a:spcPct val="150000"/>
              </a:lnSpc>
            </a:pPr>
            <a:r>
              <a:rPr lang="zh-CN" altLang="en-US" sz="2000" dirty="0" smtClean="0"/>
              <a:t>“</a:t>
            </a:r>
            <a:r>
              <a:rPr lang="en-US" altLang="zh-CN" sz="2000" dirty="0" smtClean="0"/>
              <a:t>Keep</a:t>
            </a:r>
            <a:r>
              <a:rPr lang="zh-CN" altLang="en-US" sz="2000" dirty="0" smtClean="0"/>
              <a:t>”：反向传播过程中，保留之前正向传播使用的缩放系数。</a:t>
            </a:r>
            <a:endParaRPr lang="zh-CN" altLang="en-US" sz="2000" dirty="0" smtClean="0"/>
          </a:p>
          <a:p>
            <a:pPr>
              <a:lnSpc>
                <a:spcPct val="150000"/>
              </a:lnSpc>
            </a:pPr>
            <a:r>
              <a:rPr lang="zh-CN" altLang="en-US" sz="2000" dirty="0" smtClean="0"/>
              <a:t>“</a:t>
            </a:r>
            <a:r>
              <a:rPr lang="en-US" altLang="zh-CN" sz="2000" dirty="0" smtClean="0"/>
              <a:t>Batch</a:t>
            </a:r>
            <a:r>
              <a:rPr lang="zh-CN" altLang="en-US" sz="2000" dirty="0" smtClean="0"/>
              <a:t>”：对于每个残差块，我们对小批量中的所有图像应用相同的缩放系数。</a:t>
            </a:r>
            <a:endParaRPr lang="zh-CN" altLang="en-US" sz="2000" dirty="0" smtClean="0"/>
          </a:p>
          <a:p>
            <a:pPr>
              <a:lnSpc>
                <a:spcPct val="150000"/>
              </a:lnSpc>
            </a:pPr>
            <a:r>
              <a:rPr lang="zh-CN" altLang="en-US" sz="2000" dirty="0" smtClean="0"/>
              <a:t>“</a:t>
            </a:r>
            <a:r>
              <a:rPr lang="en-US" altLang="zh-CN" sz="2000" dirty="0" smtClean="0"/>
              <a:t>Image</a:t>
            </a:r>
            <a:r>
              <a:rPr lang="zh-CN" altLang="en-US" sz="2000" dirty="0" smtClean="0"/>
              <a:t>”：对于每个残差块，我们对小批量中的每个图像应用不同的缩放系数。</a:t>
            </a:r>
            <a:endParaRPr lang="zh-CN" altLang="en-US" sz="2000" dirty="0" smtClean="0"/>
          </a:p>
          <a:p>
            <a:pPr>
              <a:lnSpc>
                <a:spcPct val="150000"/>
              </a:lnSpc>
            </a:pPr>
            <a:r>
              <a:rPr lang="zh-CN" altLang="en-US" sz="2000" dirty="0" smtClean="0"/>
              <a:t>  下表中的数字代表</a:t>
            </a:r>
            <a:r>
              <a:rPr lang="en-US" altLang="zh-CN" sz="2000" dirty="0" smtClean="0"/>
              <a:t>3</a:t>
            </a:r>
            <a:r>
              <a:rPr lang="zh-CN" altLang="en-US" sz="2000" dirty="0" smtClean="0"/>
              <a:t>次运行的平均值，</a:t>
            </a:r>
            <a:r>
              <a:rPr lang="en-US" altLang="zh-CN" sz="2000" dirty="0" smtClean="0"/>
              <a:t>96d</a:t>
            </a:r>
            <a:r>
              <a:rPr lang="zh-CN" altLang="en-US" sz="2000" dirty="0" smtClean="0"/>
              <a:t>模型是</a:t>
            </a:r>
            <a:r>
              <a:rPr lang="en-US" altLang="zh-CN" sz="2000" dirty="0" smtClean="0"/>
              <a:t>5</a:t>
            </a:r>
            <a:r>
              <a:rPr lang="zh-CN" altLang="en-US" sz="2000" dirty="0" smtClean="0"/>
              <a:t>次运行的平均值。</a:t>
            </a:r>
            <a:endParaRPr lang="zh-CN" altLang="en-US" sz="1800" dirty="0"/>
          </a:p>
        </p:txBody>
      </p:sp>
      <p:pic>
        <p:nvPicPr>
          <p:cNvPr id="305153" name="Picture 1" descr="C:\Users\Administrator\AppData\Roaming\Tencent\Users\15531936\QQ\WinTemp\RichOle\)DEYJDH_1JF)Y9_]X((TZCU.png"/>
          <p:cNvPicPr>
            <a:picLocks noChangeAspect="1" noChangeArrowheads="1"/>
          </p:cNvPicPr>
          <p:nvPr/>
        </p:nvPicPr>
        <p:blipFill>
          <a:blip r:embed="rId4" cstate="print"/>
          <a:srcRect/>
          <a:stretch>
            <a:fillRect/>
          </a:stretch>
        </p:blipFill>
        <p:spPr bwMode="auto">
          <a:xfrm>
            <a:off x="1414686" y="3075435"/>
            <a:ext cx="8568952" cy="3738735"/>
          </a:xfrm>
          <a:prstGeom prst="rect">
            <a:avLst/>
          </a:prstGeom>
          <a:noFill/>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CNN-SeNet</a:t>
            </a:r>
            <a:endParaRPr lang="zh-CN" altLang="en-US"/>
          </a:p>
        </p:txBody>
      </p:sp>
      <p:sp>
        <p:nvSpPr>
          <p:cNvPr id="3" name="内容占位符 2"/>
          <p:cNvSpPr>
            <a:spLocks noGrp="1"/>
          </p:cNvSpPr>
          <p:nvPr>
            <p:ph idx="1"/>
          </p:nvPr>
        </p:nvSpPr>
        <p:spPr/>
        <p:txBody>
          <a:bodyPr/>
          <a:p>
            <a:r>
              <a:rPr lang="en-US" altLang="zh-CN"/>
              <a:t> SeNet(Squeeze-and-Excitation Networks)</a:t>
            </a:r>
            <a:r>
              <a:rPr lang="zh-CN" altLang="en-US"/>
              <a:t>是</a:t>
            </a:r>
            <a:r>
              <a:rPr lang="en-US" altLang="zh-CN"/>
              <a:t>ImageNet 2017</a:t>
            </a:r>
            <a:r>
              <a:rPr lang="zh-CN" altLang="en-US"/>
              <a:t>年分类任务冠军，核心思想是：</a:t>
            </a:r>
            <a:r>
              <a:rPr lang="en-US" altLang="zh-CN" b="1">
                <a:solidFill>
                  <a:srgbClr val="FF0000"/>
                </a:solidFill>
              </a:rPr>
              <a:t>Squeeze(</a:t>
            </a:r>
            <a:r>
              <a:rPr lang="zh-CN" altLang="en-US" b="1">
                <a:solidFill>
                  <a:srgbClr val="FF0000"/>
                </a:solidFill>
              </a:rPr>
              <a:t>挤压、压缩</a:t>
            </a:r>
            <a:r>
              <a:rPr lang="en-US" altLang="zh-CN" b="1">
                <a:solidFill>
                  <a:srgbClr val="FF0000"/>
                </a:solidFill>
              </a:rPr>
              <a:t>)</a:t>
            </a:r>
            <a:r>
              <a:rPr lang="zh-CN" altLang="en-US"/>
              <a:t>和</a:t>
            </a:r>
            <a:r>
              <a:rPr lang="en-US" altLang="zh-CN" b="1">
                <a:solidFill>
                  <a:srgbClr val="FF0000"/>
                </a:solidFill>
              </a:rPr>
              <a:t>Excitation(</a:t>
            </a:r>
            <a:r>
              <a:rPr lang="zh-CN" altLang="en-US" b="1">
                <a:solidFill>
                  <a:srgbClr val="FF0000"/>
                </a:solidFill>
              </a:rPr>
              <a:t>激励</a:t>
            </a:r>
            <a:r>
              <a:rPr lang="en-US" altLang="zh-CN" b="1">
                <a:solidFill>
                  <a:srgbClr val="FF0000"/>
                </a:solidFill>
              </a:rPr>
              <a:t>)</a:t>
            </a:r>
            <a:r>
              <a:rPr lang="zh-CN" altLang="en-US"/>
              <a:t>两个操作，其主要目的是</a:t>
            </a:r>
            <a:r>
              <a:rPr lang="zh-CN" altLang="en-US">
                <a:solidFill>
                  <a:schemeClr val="tx1"/>
                </a:solidFill>
              </a:rPr>
              <a:t>通过显示的构建特征通道之间的相互依赖关系，</a:t>
            </a:r>
            <a:r>
              <a:rPr lang="zh-CN" altLang="en-US" b="1">
                <a:solidFill>
                  <a:srgbClr val="FF0000"/>
                </a:solidFill>
              </a:rPr>
              <a:t>采用特征重定向的策略，通过学习的方式自动的获取每个特征通道的重要程度，然后依据这个重要程度去提升有用的特征，并抑制对于当前任务用处不大的特征。</a:t>
            </a:r>
            <a:endParaRPr lang="zh-CN" altLang="en-US" b="1">
              <a:solidFill>
                <a:srgbClr val="FF0000"/>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enet_block"/>
          <p:cNvPicPr>
            <a:picLocks noChangeAspect="1"/>
          </p:cNvPicPr>
          <p:nvPr/>
        </p:nvPicPr>
        <p:blipFill>
          <a:blip r:embed="rId1"/>
          <a:stretch>
            <a:fillRect/>
          </a:stretch>
        </p:blipFill>
        <p:spPr>
          <a:xfrm>
            <a:off x="786765" y="1905635"/>
            <a:ext cx="10615930" cy="4343400"/>
          </a:xfrm>
          <a:prstGeom prst="rect">
            <a:avLst/>
          </a:prstGeom>
        </p:spPr>
      </p:pic>
      <p:sp>
        <p:nvSpPr>
          <p:cNvPr id="4" name="标题 3"/>
          <p:cNvSpPr>
            <a:spLocks noGrp="1"/>
          </p:cNvSpPr>
          <p:nvPr>
            <p:ph type="title"/>
          </p:nvPr>
        </p:nvSpPr>
        <p:spPr>
          <a:xfrm>
            <a:off x="1751965" y="130175"/>
            <a:ext cx="8229600" cy="752475"/>
          </a:xfrm>
        </p:spPr>
        <p:txBody>
          <a:bodyPr/>
          <a:p>
            <a:r>
              <a:rPr altLang="en-US">
                <a:cs typeface="微软雅黑" panose="020B0503020204020204" pitchFamily="34" charset="-122"/>
                <a:sym typeface="+mn-ea"/>
              </a:rPr>
              <a:t>卷积神经网络典型</a:t>
            </a:r>
            <a:r>
              <a:rPr lang="en-US" altLang="zh-CN">
                <a:cs typeface="微软雅黑" panose="020B0503020204020204" pitchFamily="34" charset="-122"/>
                <a:sym typeface="+mn-ea"/>
              </a:rPr>
              <a:t>CNN-SeNet</a:t>
            </a:r>
            <a:endParaRPr lang="zh-CN" altLang="en-US">
              <a:cs typeface="微软雅黑" panose="020B0503020204020204" pitchFamily="34" charset="-122"/>
            </a:endParaRPr>
          </a:p>
        </p:txBody>
      </p:sp>
      <p:sp>
        <p:nvSpPr>
          <p:cNvPr id="5" name="内容占位符 4"/>
          <p:cNvSpPr>
            <a:spLocks noGrp="1"/>
          </p:cNvSpPr>
          <p:nvPr>
            <p:ph idx="1"/>
          </p:nvPr>
        </p:nvSpPr>
        <p:spPr>
          <a:xfrm>
            <a:off x="347980" y="1362075"/>
            <a:ext cx="10514330" cy="5022215"/>
          </a:xfrm>
        </p:spPr>
        <p:txBody>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 SE Block</a:t>
            </a:r>
            <a:r>
              <a:rPr lang="zh-CN" altLang="en-US">
                <a:latin typeface="微软雅黑" panose="020B0503020204020204" pitchFamily="34" charset="-122"/>
                <a:ea typeface="微软雅黑" panose="020B0503020204020204" pitchFamily="34" charset="-122"/>
                <a:cs typeface="微软雅黑" panose="020B0503020204020204" pitchFamily="34" charset="-122"/>
              </a:rPr>
              <a:t>如下：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圆角矩形 13"/>
          <p:cNvSpPr/>
          <p:nvPr/>
        </p:nvSpPr>
        <p:spPr>
          <a:xfrm>
            <a:off x="2407285" y="3816985"/>
            <a:ext cx="1261110" cy="5969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p>
            <a:pPr algn="ctr"/>
            <a:r>
              <a:rPr lang="zh-CN" altLang="en-US" sz="1600" b="1">
                <a:solidFill>
                  <a:srgbClr val="FF0000"/>
                </a:solidFill>
                <a:latin typeface="微软雅黑" panose="020B0503020204020204" pitchFamily="34" charset="-122"/>
                <a:ea typeface="微软雅黑" panose="020B0503020204020204" pitchFamily="34" charset="-122"/>
              </a:rPr>
              <a:t>普通的卷积操作</a:t>
            </a:r>
            <a:endParaRPr lang="zh-CN" altLang="en-US" sz="1600" b="1">
              <a:solidFill>
                <a:srgbClr val="FF0000"/>
              </a:solidFill>
              <a:latin typeface="微软雅黑" panose="020B0503020204020204" pitchFamily="34" charset="-122"/>
              <a:ea typeface="微软雅黑" panose="020B0503020204020204" pitchFamily="34" charset="-122"/>
            </a:endParaRPr>
          </a:p>
        </p:txBody>
      </p:sp>
      <p:cxnSp>
        <p:nvCxnSpPr>
          <p:cNvPr id="18" name="直接箭头连接符 17"/>
          <p:cNvCxnSpPr>
            <a:stCxn id="14" idx="0"/>
          </p:cNvCxnSpPr>
          <p:nvPr/>
        </p:nvCxnSpPr>
        <p:spPr>
          <a:xfrm flipV="1">
            <a:off x="3037840" y="3305175"/>
            <a:ext cx="38100" cy="51181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6" name="圆角矩形 5"/>
          <p:cNvSpPr/>
          <p:nvPr/>
        </p:nvSpPr>
        <p:spPr>
          <a:xfrm>
            <a:off x="3775075" y="1362075"/>
            <a:ext cx="1421130" cy="78422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Squeeze</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操作</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9" name="直接箭头连接符 18"/>
          <p:cNvCxnSpPr>
            <a:stCxn id="6" idx="2"/>
          </p:cNvCxnSpPr>
          <p:nvPr/>
        </p:nvCxnSpPr>
        <p:spPr>
          <a:xfrm>
            <a:off x="4485640" y="2146300"/>
            <a:ext cx="593090" cy="56324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6" name="圆角矩形 15"/>
          <p:cNvSpPr/>
          <p:nvPr/>
        </p:nvSpPr>
        <p:spPr>
          <a:xfrm>
            <a:off x="7320915" y="975995"/>
            <a:ext cx="1261110" cy="78422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Excitation</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操作</a:t>
            </a:r>
            <a:endPar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箭头连接符 19"/>
          <p:cNvCxnSpPr>
            <a:stCxn id="16" idx="2"/>
          </p:cNvCxnSpPr>
          <p:nvPr/>
        </p:nvCxnSpPr>
        <p:spPr>
          <a:xfrm flipH="1">
            <a:off x="7459345" y="1760220"/>
            <a:ext cx="492125" cy="2381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7" name="圆角矩形 16"/>
          <p:cNvSpPr/>
          <p:nvPr/>
        </p:nvSpPr>
        <p:spPr>
          <a:xfrm>
            <a:off x="7637780" y="3376930"/>
            <a:ext cx="1261110" cy="78422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ReWeight</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操作</a:t>
            </a:r>
            <a:endPar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1" name="直接箭头连接符 20"/>
          <p:cNvCxnSpPr>
            <a:stCxn id="17" idx="0"/>
          </p:cNvCxnSpPr>
          <p:nvPr/>
        </p:nvCxnSpPr>
        <p:spPr>
          <a:xfrm flipV="1">
            <a:off x="8268335" y="2924810"/>
            <a:ext cx="635000" cy="45212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CNN-SeNet- </a:t>
            </a:r>
            <a:r>
              <a:rPr altLang="en-US">
                <a:sym typeface="+mn-ea"/>
              </a:rPr>
              <a:t>一 挤压</a:t>
            </a:r>
            <a:endParaRPr altLang="en-US">
              <a:sym typeface="+mn-ea"/>
            </a:endParaRPr>
          </a:p>
        </p:txBody>
      </p:sp>
      <p:sp>
        <p:nvSpPr>
          <p:cNvPr id="3" name="内容占位符 2"/>
          <p:cNvSpPr>
            <a:spLocks noGrp="1"/>
          </p:cNvSpPr>
          <p:nvPr>
            <p:ph idx="1"/>
          </p:nvPr>
        </p:nvSpPr>
        <p:spPr>
          <a:xfrm>
            <a:off x="838069" y="1048122"/>
            <a:ext cx="10715220" cy="5129363"/>
          </a:xfrm>
        </p:spPr>
        <p:txBody>
          <a:bodyPr>
            <a:normAutofit/>
          </a:bodyPr>
          <a:p>
            <a:r>
              <a:rPr lang="en-US" altLang="zh-CN" sz="2400"/>
              <a:t> Squeeze</a:t>
            </a:r>
            <a:r>
              <a:rPr lang="zh-CN" altLang="en-US" sz="2400"/>
              <a:t>特征压缩操作，将每个</a:t>
            </a:r>
            <a:r>
              <a:rPr lang="en-US" altLang="zh-CN" sz="2400"/>
              <a:t>feature map</a:t>
            </a:r>
            <a:r>
              <a:rPr lang="zh-CN" altLang="en-US" sz="2400"/>
              <a:t>的特征数据使用全局平均池化操作转换为一个数值</a:t>
            </a:r>
            <a:r>
              <a:rPr lang="en-US" altLang="zh-CN" sz="2400"/>
              <a:t>(</a:t>
            </a:r>
            <a:r>
              <a:rPr lang="zh-CN" altLang="en-US" sz="2400"/>
              <a:t>实数</a:t>
            </a:r>
            <a:r>
              <a:rPr lang="en-US" altLang="zh-CN" sz="2400"/>
              <a:t>)</a:t>
            </a:r>
            <a:r>
              <a:rPr lang="zh-CN" altLang="en-US" sz="2400"/>
              <a:t>，这个实数在一定程度上具有全局感受野的作用。</a:t>
            </a:r>
            <a:r>
              <a:rPr lang="en-US" altLang="zh-CN" sz="2400"/>
              <a:t>Squeeze</a:t>
            </a:r>
            <a:r>
              <a:rPr lang="zh-CN" altLang="en-US" sz="2400"/>
              <a:t>操作的输出表示这特征通道上响应的全局分布</a:t>
            </a:r>
            <a:r>
              <a:rPr lang="en-US" altLang="zh-CN" sz="2400"/>
              <a:t>(</a:t>
            </a:r>
            <a:r>
              <a:rPr lang="zh-CN" altLang="en-US" sz="2400"/>
              <a:t>所有的</a:t>
            </a:r>
            <a:r>
              <a:rPr lang="en-US" altLang="zh-CN" sz="2400"/>
              <a:t>feature map</a:t>
            </a:r>
            <a:r>
              <a:rPr lang="zh-CN" altLang="en-US" sz="2400"/>
              <a:t>可以认为是局部描述子的集合</a:t>
            </a:r>
            <a:r>
              <a:rPr lang="en-US" altLang="zh-CN" sz="2400"/>
              <a:t>)</a:t>
            </a:r>
            <a:r>
              <a:rPr lang="zh-CN" altLang="en-US" sz="2400"/>
              <a:t>，而且使得靠近输入层的结构中也可以获得全局感受野的信息。</a:t>
            </a:r>
            <a:endParaRPr lang="zh-CN" altLang="en-US" sz="2400"/>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rcRect b="1675"/>
          <a:stretch>
            <a:fillRect/>
          </a:stretch>
        </p:blipFill>
        <p:spPr>
          <a:xfrm>
            <a:off x="911083" y="3723594"/>
            <a:ext cx="3140219" cy="3020858"/>
          </a:xfrm>
          <a:prstGeom prst="rect">
            <a:avLst/>
          </a:prstGeom>
        </p:spPr>
      </p:pic>
      <p:pic>
        <p:nvPicPr>
          <p:cNvPr id="5" name="图片 4"/>
          <p:cNvPicPr>
            <a:picLocks noChangeAspect="1"/>
          </p:cNvPicPr>
          <p:nvPr/>
        </p:nvPicPr>
        <p:blipFill>
          <a:blip r:embed="rId2"/>
          <a:stretch>
            <a:fillRect/>
          </a:stretch>
        </p:blipFill>
        <p:spPr>
          <a:xfrm>
            <a:off x="4245582" y="4300084"/>
            <a:ext cx="7093746" cy="1481224"/>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CNN-SeNet-  </a:t>
            </a:r>
            <a:r>
              <a:rPr altLang="en-US">
                <a:sym typeface="+mn-ea"/>
              </a:rPr>
              <a:t>二 激励</a:t>
            </a:r>
            <a:endParaRPr altLang="en-US">
              <a:sym typeface="+mn-ea"/>
            </a:endParaRPr>
          </a:p>
        </p:txBody>
      </p:sp>
      <p:sp>
        <p:nvSpPr>
          <p:cNvPr id="3" name="内容占位符 2"/>
          <p:cNvSpPr>
            <a:spLocks noGrp="1"/>
          </p:cNvSpPr>
          <p:nvPr>
            <p:ph idx="1"/>
          </p:nvPr>
        </p:nvSpPr>
        <p:spPr>
          <a:xfrm>
            <a:off x="838069" y="999235"/>
            <a:ext cx="10513957" cy="5178251"/>
          </a:xfrm>
        </p:spPr>
        <p:txBody>
          <a:bodyPr/>
          <a:p>
            <a:r>
              <a:rPr lang="en-US" altLang="zh-CN" sz="2400"/>
              <a:t> Excitation</a:t>
            </a:r>
            <a:r>
              <a:rPr lang="zh-CN" altLang="en-US" sz="2400"/>
              <a:t>特征激励操作（类似于</a:t>
            </a:r>
            <a:r>
              <a:rPr lang="en-US" altLang="zh-CN" sz="2400"/>
              <a:t>RNN</a:t>
            </a:r>
            <a:r>
              <a:rPr lang="zh-CN" altLang="en-US" sz="2400"/>
              <a:t>中的门的开关），</a:t>
            </a:r>
            <a:r>
              <a:rPr lang="zh-CN" altLang="en-US" sz="2400" b="1">
                <a:solidFill>
                  <a:srgbClr val="FF0000"/>
                </a:solidFill>
              </a:rPr>
              <a:t>主要目的是为了显示的构建特征通道之间的相关性。为了限制模型复杂度和辅助增加泛化能力</a:t>
            </a:r>
            <a:r>
              <a:rPr lang="zh-CN" altLang="en-US" sz="2400"/>
              <a:t>，引入两个</a:t>
            </a:r>
            <a:r>
              <a:rPr lang="en-US" altLang="zh-CN" sz="2400"/>
              <a:t>FC</a:t>
            </a:r>
            <a:r>
              <a:rPr lang="zh-CN" altLang="en-US" sz="2400"/>
              <a:t>层，首先经过第一个</a:t>
            </a:r>
            <a:r>
              <a:rPr lang="en-US" altLang="zh-CN" sz="2400"/>
              <a:t>FC</a:t>
            </a:r>
            <a:r>
              <a:rPr lang="zh-CN" altLang="en-US" sz="2400"/>
              <a:t>层，将输入的</a:t>
            </a:r>
            <a:r>
              <a:rPr lang="en-US" altLang="zh-CN" sz="2400"/>
              <a:t>1*1*c</a:t>
            </a:r>
            <a:r>
              <a:rPr lang="zh-CN" altLang="en-US" sz="2400"/>
              <a:t>的特征图降维成</a:t>
            </a:r>
            <a:r>
              <a:rPr lang="en-US" altLang="zh-CN" sz="2400"/>
              <a:t>1*1*c/r</a:t>
            </a:r>
            <a:r>
              <a:rPr lang="zh-CN" altLang="en-US" sz="2400"/>
              <a:t>，然后经过一个</a:t>
            </a:r>
            <a:r>
              <a:rPr lang="en-US" altLang="zh-CN" sz="2400"/>
              <a:t>ReLU</a:t>
            </a:r>
            <a:r>
              <a:rPr lang="zh-CN" altLang="en-US" sz="2400"/>
              <a:t>后，经过第二个</a:t>
            </a:r>
            <a:r>
              <a:rPr lang="en-US" altLang="zh-CN" sz="2400"/>
              <a:t>FC</a:t>
            </a:r>
            <a:r>
              <a:rPr lang="zh-CN" altLang="en-US" sz="2400"/>
              <a:t>层进行升维层，转换为</a:t>
            </a:r>
            <a:r>
              <a:rPr lang="en-US" altLang="zh-CN" sz="2400"/>
              <a:t>1*1*c</a:t>
            </a:r>
            <a:r>
              <a:rPr lang="zh-CN" altLang="en-US" sz="2400"/>
              <a:t>，最后做一个</a:t>
            </a:r>
            <a:r>
              <a:rPr lang="en-US" altLang="zh-CN" sz="2400"/>
              <a:t>sigmoid</a:t>
            </a:r>
            <a:r>
              <a:rPr lang="zh-CN" altLang="en-US" sz="2400"/>
              <a:t>转换得到权重值。论文中</a:t>
            </a:r>
            <a:r>
              <a:rPr lang="en-US" altLang="zh-CN" sz="2400"/>
              <a:t>r</a:t>
            </a:r>
            <a:r>
              <a:rPr lang="zh-CN" altLang="en-US" sz="2400"/>
              <a:t>为</a:t>
            </a:r>
            <a:r>
              <a:rPr lang="en-US" altLang="zh-CN" sz="2400"/>
              <a:t>16.</a:t>
            </a:r>
            <a:endParaRPr lang="en-US" altLang="zh-CN" sz="2400"/>
          </a:p>
        </p:txBody>
      </p:sp>
      <p:pic>
        <p:nvPicPr>
          <p:cNvPr id="4" name="图片 3"/>
          <p:cNvPicPr>
            <a:picLocks noChangeAspect="1"/>
          </p:cNvPicPr>
          <p:nvPr/>
        </p:nvPicPr>
        <p:blipFill>
          <a:blip r:embed="rId1"/>
          <a:stretch>
            <a:fillRect/>
          </a:stretch>
        </p:blipFill>
        <p:spPr>
          <a:xfrm>
            <a:off x="926320" y="5747023"/>
            <a:ext cx="10675857" cy="876163"/>
          </a:xfrm>
          <a:prstGeom prst="rect">
            <a:avLst/>
          </a:prstGeom>
        </p:spPr>
      </p:pic>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243104" y="3797877"/>
            <a:ext cx="2998636" cy="1949145"/>
          </a:xfrm>
          <a:prstGeom prst="rect">
            <a:avLst/>
          </a:prstGeom>
        </p:spPr>
      </p:pic>
      <p:pic>
        <p:nvPicPr>
          <p:cNvPr id="6" name="图片 5"/>
          <p:cNvPicPr>
            <a:picLocks noChangeAspect="1"/>
          </p:cNvPicPr>
          <p:nvPr/>
        </p:nvPicPr>
        <p:blipFill>
          <a:blip r:embed="rId3"/>
          <a:stretch>
            <a:fillRect/>
          </a:stretch>
        </p:blipFill>
        <p:spPr>
          <a:xfrm>
            <a:off x="6663919" y="3936286"/>
            <a:ext cx="1942796" cy="638075"/>
          </a:xfrm>
          <a:prstGeom prst="rect">
            <a:avLst/>
          </a:prstGeom>
        </p:spPr>
      </p:pic>
      <p:pic>
        <p:nvPicPr>
          <p:cNvPr id="7" name="图片 6"/>
          <p:cNvPicPr>
            <a:picLocks noChangeAspect="1"/>
          </p:cNvPicPr>
          <p:nvPr/>
        </p:nvPicPr>
        <p:blipFill>
          <a:blip r:embed="rId4"/>
          <a:stretch>
            <a:fillRect/>
          </a:stretch>
        </p:blipFill>
        <p:spPr>
          <a:xfrm>
            <a:off x="6663919" y="4960381"/>
            <a:ext cx="1942796" cy="4571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fontScale="90000" lnSpcReduction="20000"/>
          </a:bodyPr>
          <a:lstStyle/>
          <a:p>
            <a:pPr>
              <a:lnSpc>
                <a:spcPct val="150000"/>
              </a:lnSpc>
            </a:pPr>
            <a:r>
              <a:rPr lang="zh-CN" altLang="en-US" sz="2400" dirty="0">
                <a:solidFill>
                  <a:schemeClr val="tx1"/>
                </a:solidFill>
              </a:rPr>
              <a:t>卷积计算层：</a:t>
            </a:r>
            <a:r>
              <a:rPr lang="en-US" altLang="zh-CN" sz="2400" dirty="0">
                <a:solidFill>
                  <a:schemeClr val="tx1"/>
                </a:solidFill>
              </a:rPr>
              <a:t>CONV Layer</a:t>
            </a:r>
            <a:endParaRPr lang="en-US" altLang="zh-CN" sz="2400" dirty="0">
              <a:solidFill>
                <a:schemeClr val="tx1"/>
              </a:solidFill>
            </a:endParaRPr>
          </a:p>
          <a:p>
            <a:pPr lvl="1">
              <a:lnSpc>
                <a:spcPct val="150000"/>
              </a:lnSpc>
            </a:pPr>
            <a:r>
              <a:rPr lang="zh-CN" altLang="en-US" sz="2050" dirty="0">
                <a:sym typeface="+mn-ea"/>
              </a:rPr>
              <a:t>局部关联：每个神经元看做一个</a:t>
            </a:r>
            <a:r>
              <a:rPr lang="en-US" altLang="zh-CN" sz="2050" dirty="0">
                <a:sym typeface="+mn-ea"/>
              </a:rPr>
              <a:t>filter/kernel</a:t>
            </a:r>
            <a:endParaRPr lang="en-US" altLang="zh-CN" sz="2050" dirty="0">
              <a:solidFill>
                <a:schemeClr val="tx1"/>
              </a:solidFill>
            </a:endParaRPr>
          </a:p>
          <a:p>
            <a:pPr lvl="1">
              <a:lnSpc>
                <a:spcPct val="150000"/>
              </a:lnSpc>
            </a:pPr>
            <a:r>
              <a:rPr lang="zh-CN" altLang="en-US" sz="2050" dirty="0">
                <a:sym typeface="+mn-ea"/>
              </a:rPr>
              <a:t>窗口</a:t>
            </a:r>
            <a:r>
              <a:rPr lang="en-US" altLang="zh-CN" sz="2050" dirty="0">
                <a:sym typeface="+mn-ea"/>
              </a:rPr>
              <a:t>(receptive field--</a:t>
            </a:r>
            <a:r>
              <a:rPr lang="zh-CN" altLang="en-US" sz="2050" dirty="0">
                <a:sym typeface="+mn-ea"/>
              </a:rPr>
              <a:t>感受野</a:t>
            </a:r>
            <a:r>
              <a:rPr lang="en-US" altLang="zh-CN" sz="2050" dirty="0">
                <a:sym typeface="+mn-ea"/>
              </a:rPr>
              <a:t>)</a:t>
            </a:r>
            <a:r>
              <a:rPr lang="zh-CN" altLang="en-US" sz="2050" dirty="0">
                <a:sym typeface="+mn-ea"/>
              </a:rPr>
              <a:t>滑动，</a:t>
            </a:r>
            <a:r>
              <a:rPr lang="en-US" altLang="zh-CN" sz="2050" dirty="0">
                <a:sym typeface="+mn-ea"/>
              </a:rPr>
              <a:t>filter</a:t>
            </a:r>
            <a:r>
              <a:rPr lang="zh-CN" altLang="en-US" sz="2050" dirty="0">
                <a:sym typeface="+mn-ea"/>
              </a:rPr>
              <a:t>对局部数据进行计算</a:t>
            </a:r>
            <a:endParaRPr lang="zh-CN" altLang="en-US" sz="2050" dirty="0">
              <a:solidFill>
                <a:schemeClr val="tx1"/>
              </a:solidFill>
            </a:endParaRPr>
          </a:p>
          <a:p>
            <a:pPr lvl="1">
              <a:lnSpc>
                <a:spcPct val="150000"/>
              </a:lnSpc>
            </a:pPr>
            <a:r>
              <a:rPr lang="zh-CN" altLang="en-US" sz="2050" dirty="0">
                <a:sym typeface="+mn-ea"/>
              </a:rPr>
              <a:t>相关概念</a:t>
            </a:r>
            <a:endParaRPr lang="zh-CN" altLang="en-US" sz="2050" dirty="0">
              <a:solidFill>
                <a:schemeClr val="tx1"/>
              </a:solidFill>
            </a:endParaRPr>
          </a:p>
          <a:p>
            <a:pPr lvl="2">
              <a:lnSpc>
                <a:spcPct val="150000"/>
              </a:lnSpc>
            </a:pPr>
            <a:r>
              <a:rPr lang="zh-CN" altLang="en-US" sz="2050" dirty="0">
                <a:sym typeface="+mn-ea"/>
              </a:rPr>
              <a:t>输入特征图的深度：  </a:t>
            </a:r>
            <a:r>
              <a:rPr lang="en-US" altLang="zh-CN" sz="2050" dirty="0">
                <a:sym typeface="+mn-ea"/>
              </a:rPr>
              <a:t>depth == channel</a:t>
            </a:r>
            <a:endParaRPr lang="en-US" altLang="zh-CN" sz="2050" dirty="0">
              <a:sym typeface="+mn-ea"/>
            </a:endParaRPr>
          </a:p>
          <a:p>
            <a:pPr lvl="2">
              <a:lnSpc>
                <a:spcPct val="150000"/>
              </a:lnSpc>
            </a:pPr>
            <a:r>
              <a:rPr lang="zh-CN" altLang="en-US" sz="2050" dirty="0">
                <a:solidFill>
                  <a:schemeClr val="tx1"/>
                </a:solidFill>
              </a:rPr>
              <a:t>卷积核大小</a:t>
            </a:r>
            <a:r>
              <a:rPr lang="en-US" altLang="zh-CN" sz="2050" dirty="0">
                <a:solidFill>
                  <a:schemeClr val="tx1"/>
                </a:solidFill>
              </a:rPr>
              <a:t>(</a:t>
            </a:r>
            <a:r>
              <a:rPr lang="zh-CN" altLang="en-US" sz="2050" dirty="0">
                <a:solidFill>
                  <a:schemeClr val="tx1"/>
                </a:solidFill>
              </a:rPr>
              <a:t>滤波器</a:t>
            </a:r>
            <a:r>
              <a:rPr lang="en-US" altLang="zh-CN" sz="2050" dirty="0">
                <a:solidFill>
                  <a:schemeClr val="tx1"/>
                </a:solidFill>
              </a:rPr>
              <a:t>):   kernel  size</a:t>
            </a:r>
            <a:endParaRPr lang="en-US" altLang="zh-CN" sz="2050" dirty="0">
              <a:solidFill>
                <a:schemeClr val="tx1"/>
              </a:solidFill>
            </a:endParaRPr>
          </a:p>
          <a:p>
            <a:pPr lvl="2">
              <a:lnSpc>
                <a:spcPct val="150000"/>
              </a:lnSpc>
            </a:pPr>
            <a:r>
              <a:rPr lang="zh-CN" altLang="en-US" sz="2050" dirty="0">
                <a:solidFill>
                  <a:schemeClr val="tx1"/>
                </a:solidFill>
              </a:rPr>
              <a:t>输出深度</a:t>
            </a:r>
            <a:r>
              <a:rPr lang="en-US" altLang="zh-CN" sz="2050" dirty="0">
                <a:solidFill>
                  <a:schemeClr val="tx1"/>
                </a:solidFill>
              </a:rPr>
              <a:t>==</a:t>
            </a:r>
            <a:r>
              <a:rPr lang="zh-CN" altLang="en-US" sz="2050" dirty="0">
                <a:solidFill>
                  <a:schemeClr val="tx1"/>
                </a:solidFill>
              </a:rPr>
              <a:t>卷积核个数</a:t>
            </a:r>
            <a:r>
              <a:rPr lang="en-US" altLang="zh-CN" sz="2050" dirty="0">
                <a:solidFill>
                  <a:schemeClr val="tx1"/>
                </a:solidFill>
              </a:rPr>
              <a:t> </a:t>
            </a:r>
            <a:endParaRPr lang="en-US" altLang="zh-CN" sz="2050" dirty="0">
              <a:solidFill>
                <a:schemeClr val="tx1"/>
              </a:solidFill>
            </a:endParaRPr>
          </a:p>
          <a:p>
            <a:pPr lvl="2">
              <a:lnSpc>
                <a:spcPct val="150000"/>
              </a:lnSpc>
            </a:pPr>
            <a:r>
              <a:rPr lang="zh-CN" altLang="en-US" sz="2050" dirty="0">
                <a:sym typeface="+mn-ea"/>
              </a:rPr>
              <a:t>步幅：</a:t>
            </a:r>
            <a:r>
              <a:rPr lang="en-US" altLang="zh-CN" sz="2050" dirty="0">
                <a:sym typeface="+mn-ea"/>
              </a:rPr>
              <a:t>stride</a:t>
            </a:r>
            <a:r>
              <a:rPr lang="zh-CN" altLang="en-US" sz="2050" dirty="0">
                <a:sym typeface="+mn-ea"/>
              </a:rPr>
              <a:t>（取值：</a:t>
            </a:r>
            <a:r>
              <a:rPr lang="en-US" altLang="zh-CN" sz="2050" dirty="0">
                <a:sym typeface="+mn-ea"/>
              </a:rPr>
              <a:t>1   2   4 </a:t>
            </a:r>
            <a:r>
              <a:rPr lang="zh-CN" altLang="en-US" sz="2050" dirty="0">
                <a:sym typeface="+mn-ea"/>
              </a:rPr>
              <a:t>）</a:t>
            </a:r>
            <a:endParaRPr lang="en-US" altLang="zh-CN" sz="2050" dirty="0">
              <a:solidFill>
                <a:schemeClr val="tx1"/>
              </a:solidFill>
            </a:endParaRPr>
          </a:p>
          <a:p>
            <a:pPr lvl="2">
              <a:lnSpc>
                <a:spcPct val="150000"/>
              </a:lnSpc>
            </a:pPr>
            <a:r>
              <a:rPr lang="zh-CN" altLang="en-US" sz="2050" dirty="0">
                <a:sym typeface="+mn-ea"/>
              </a:rPr>
              <a:t>填充值：</a:t>
            </a:r>
            <a:r>
              <a:rPr lang="en-US" altLang="zh-CN" sz="2050" dirty="0">
                <a:sym typeface="+mn-ea"/>
              </a:rPr>
              <a:t>zero-padding</a:t>
            </a:r>
            <a:endParaRPr lang="en-US" altLang="zh-CN" sz="2050" dirty="0">
              <a:sym typeface="+mn-ea"/>
            </a:endParaRPr>
          </a:p>
          <a:p>
            <a:pPr lvl="2">
              <a:lnSpc>
                <a:spcPct val="150000"/>
              </a:lnSpc>
            </a:pPr>
            <a:r>
              <a:rPr lang="zh-CN" altLang="en-US" sz="2050" dirty="0">
                <a:sym typeface="+mn-ea"/>
              </a:rPr>
              <a:t>填充方式：</a:t>
            </a:r>
            <a:r>
              <a:rPr lang="en-US" altLang="zh-CN" sz="2050" dirty="0">
                <a:sym typeface="+mn-ea"/>
              </a:rPr>
              <a:t>same  </a:t>
            </a:r>
            <a:r>
              <a:rPr lang="zh-CN" altLang="en-US" sz="2050" dirty="0">
                <a:sym typeface="+mn-ea"/>
              </a:rPr>
              <a:t>或者  </a:t>
            </a:r>
            <a:r>
              <a:rPr lang="en-US" altLang="zh-CN" sz="2050" dirty="0">
                <a:sym typeface="+mn-ea"/>
              </a:rPr>
              <a:t>valid</a:t>
            </a:r>
            <a:endParaRPr lang="en-US" altLang="zh-CN" sz="2055" dirty="0">
              <a:solidFill>
                <a:schemeClr val="tx1"/>
              </a:solidFill>
            </a:endParaRPr>
          </a:p>
          <a:p>
            <a:pPr>
              <a:lnSpc>
                <a:spcPct val="150000"/>
              </a:lnSpc>
            </a:pPr>
            <a:r>
              <a:rPr lang="en-US" altLang="zh-CN" sz="2400" dirty="0">
                <a:solidFill>
                  <a:schemeClr val="tx1"/>
                </a:solidFill>
              </a:rPr>
              <a:t>CONV</a:t>
            </a:r>
            <a:r>
              <a:rPr lang="zh-CN" altLang="en-US" sz="2400" dirty="0">
                <a:solidFill>
                  <a:schemeClr val="tx1"/>
                </a:solidFill>
              </a:rPr>
              <a:t>过程参考：</a:t>
            </a:r>
            <a:r>
              <a:rPr lang="zh-CN" altLang="en-US" sz="2400" dirty="0">
                <a:solidFill>
                  <a:schemeClr val="tx1"/>
                </a:solidFill>
                <a:hlinkClick r:id="rId1"/>
              </a:rPr>
              <a:t>http://cs231n.github.io/assets/conv-demo/index.html</a:t>
            </a:r>
            <a:endParaRPr lang="zh-CN" altLang="en-US" sz="2400"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-CONV Layer</a:t>
            </a:r>
            <a:endParaRPr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CNN-SeNet-  </a:t>
            </a:r>
            <a:r>
              <a:rPr altLang="en-US">
                <a:sym typeface="+mn-ea"/>
              </a:rPr>
              <a:t>三  特征重标定</a:t>
            </a:r>
            <a:endParaRPr altLang="en-US">
              <a:sym typeface="+mn-ea"/>
            </a:endParaRPr>
          </a:p>
        </p:txBody>
      </p:sp>
      <p:sp>
        <p:nvSpPr>
          <p:cNvPr id="3" name="内容占位符 2"/>
          <p:cNvSpPr>
            <a:spLocks noGrp="1"/>
          </p:cNvSpPr>
          <p:nvPr>
            <p:ph idx="1"/>
          </p:nvPr>
        </p:nvSpPr>
        <p:spPr/>
        <p:txBody>
          <a:bodyPr/>
          <a:p>
            <a:r>
              <a:rPr lang="en-US" altLang="zh-CN"/>
              <a:t> ReWeight</a:t>
            </a:r>
            <a:r>
              <a:rPr lang="zh-CN" altLang="en-US"/>
              <a:t>操作是将</a:t>
            </a:r>
            <a:r>
              <a:rPr lang="en-US" altLang="zh-CN"/>
              <a:t>Excitation</a:t>
            </a:r>
            <a:r>
              <a:rPr lang="zh-CN" altLang="en-US"/>
              <a:t>输出的权重可以看成是经过特征选择后的每个特征通道的重要性，然后通过乘法逐通道的加权到之前的特征上，完成在通道维度上对于原始特征的重标定。</a:t>
            </a:r>
            <a:endParaRPr lang="zh-CN" altLang="en-US"/>
          </a:p>
        </p:txBody>
      </p:sp>
      <p:pic>
        <p:nvPicPr>
          <p:cNvPr id="4" name="图片 3"/>
          <p:cNvPicPr>
            <a:picLocks noChangeAspect="1"/>
          </p:cNvPicPr>
          <p:nvPr/>
        </p:nvPicPr>
        <p:blipFill>
          <a:blip r:embed="rId1"/>
          <a:srcRect l="1940" t="1009"/>
          <a:stretch>
            <a:fillRect/>
          </a:stretch>
        </p:blipFill>
        <p:spPr>
          <a:xfrm>
            <a:off x="961875" y="3469634"/>
            <a:ext cx="5070953" cy="2865942"/>
          </a:xfrm>
          <a:prstGeom prst="rect">
            <a:avLst/>
          </a:prstGeom>
        </p:spPr>
      </p:pic>
      <p:pic>
        <p:nvPicPr>
          <p:cNvPr id="6" name="图片 5"/>
          <p:cNvPicPr>
            <a:picLocks noChangeAspect="1"/>
          </p:cNvPicPr>
          <p:nvPr/>
        </p:nvPicPr>
        <p:blipFill>
          <a:blip r:embed="rId2"/>
          <a:stretch>
            <a:fillRect/>
          </a:stretch>
        </p:blipFill>
        <p:spPr>
          <a:xfrm>
            <a:off x="5817596" y="4427064"/>
            <a:ext cx="5712837" cy="82918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CNN-SeNet - </a:t>
            </a:r>
            <a:r>
              <a:rPr altLang="en-US">
                <a:sym typeface="+mn-ea"/>
              </a:rPr>
              <a:t>使用</a:t>
            </a:r>
            <a:r>
              <a:rPr lang="en-US" altLang="zh-CN">
                <a:sym typeface="+mn-ea"/>
              </a:rPr>
              <a:t>2</a:t>
            </a:r>
            <a:r>
              <a:rPr altLang="en-US">
                <a:sym typeface="+mn-ea"/>
              </a:rPr>
              <a:t>个</a:t>
            </a:r>
            <a:r>
              <a:rPr lang="en-US" altLang="zh-CN">
                <a:sym typeface="+mn-ea"/>
              </a:rPr>
              <a:t>FC</a:t>
            </a:r>
            <a:r>
              <a:rPr altLang="en-US">
                <a:sym typeface="+mn-ea"/>
              </a:rPr>
              <a:t>的原因</a:t>
            </a:r>
            <a:endParaRPr altLang="en-US">
              <a:sym typeface="+mn-ea"/>
            </a:endParaRPr>
          </a:p>
        </p:txBody>
      </p:sp>
      <p:sp>
        <p:nvSpPr>
          <p:cNvPr id="3" name="内容占位符 2"/>
          <p:cNvSpPr>
            <a:spLocks noGrp="1"/>
          </p:cNvSpPr>
          <p:nvPr>
            <p:ph idx="1"/>
          </p:nvPr>
        </p:nvSpPr>
        <p:spPr>
          <a:xfrm>
            <a:off x="838069" y="1071613"/>
            <a:ext cx="10513957" cy="5105872"/>
          </a:xfrm>
        </p:spPr>
        <p:txBody>
          <a:bodyPr/>
          <a:p>
            <a:r>
              <a:rPr lang="en-US" altLang="zh-CN" sz="2400"/>
              <a:t> </a:t>
            </a:r>
            <a:r>
              <a:rPr lang="zh-CN" altLang="en-US" sz="2400"/>
              <a:t>这里使用</a:t>
            </a:r>
            <a:r>
              <a:rPr lang="en-US" altLang="zh-CN" sz="2400"/>
              <a:t>FC</a:t>
            </a:r>
            <a:r>
              <a:rPr lang="zh-CN" altLang="en-US" sz="2400"/>
              <a:t>全连接的主要目的是为了降低通道间的相关性，使用两个</a:t>
            </a:r>
            <a:r>
              <a:rPr lang="zh-CN" altLang="en-US" sz="2400">
                <a:sym typeface="+mn-ea"/>
              </a:rPr>
              <a:t>Fully Connected</a:t>
            </a:r>
            <a:r>
              <a:rPr lang="zh-CN" altLang="en-US" sz="2400"/>
              <a:t>，这样做比直接用一个Fully Connected层的好处在于：</a:t>
            </a:r>
            <a:endParaRPr lang="zh-CN" altLang="en-US" sz="2400"/>
          </a:p>
          <a:p>
            <a:pPr lvl="1"/>
            <a:r>
              <a:rPr lang="en-US" altLang="zh-CN" sz="2055"/>
              <a:t> -1.  具有更多的非线性</a:t>
            </a:r>
            <a:r>
              <a:rPr lang="zh-CN" altLang="en-US" sz="2055"/>
              <a:t>组合</a:t>
            </a:r>
            <a:r>
              <a:rPr lang="en-US" altLang="zh-CN" sz="2055"/>
              <a:t>，可以更好地拟合通道间复杂的相关性</a:t>
            </a:r>
            <a:r>
              <a:rPr lang="zh-CN" altLang="en-US" sz="2055"/>
              <a:t>；</a:t>
            </a:r>
            <a:endParaRPr lang="zh-CN" altLang="en-US" sz="2055"/>
          </a:p>
          <a:p>
            <a:pPr lvl="1"/>
            <a:r>
              <a:rPr lang="zh-CN" altLang="en-US" sz="2055"/>
              <a:t> </a:t>
            </a:r>
            <a:r>
              <a:rPr lang="en-US" altLang="zh-CN" sz="2055"/>
              <a:t>-2.  极大地减少了参数量和计算量</a:t>
            </a:r>
            <a:r>
              <a:rPr lang="zh-CN" altLang="en-US" sz="2055"/>
              <a:t>。</a:t>
            </a:r>
            <a:endParaRPr lang="zh-CN" altLang="en-US" sz="2055"/>
          </a:p>
        </p:txBody>
      </p:sp>
      <p:pic>
        <p:nvPicPr>
          <p:cNvPr id="4" name="图片 3"/>
          <p:cNvPicPr>
            <a:picLocks noChangeAspect="1"/>
          </p:cNvPicPr>
          <p:nvPr/>
        </p:nvPicPr>
        <p:blipFill>
          <a:blip r:embed="rId1"/>
          <a:stretch>
            <a:fillRect/>
          </a:stretch>
        </p:blipFill>
        <p:spPr>
          <a:xfrm>
            <a:off x="926320" y="5747023"/>
            <a:ext cx="10675857" cy="876163"/>
          </a:xfrm>
          <a:prstGeom prst="rect">
            <a:avLst/>
          </a:prstGeom>
        </p:spPr>
      </p:pic>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259612" y="3392811"/>
            <a:ext cx="3434178" cy="2232311"/>
          </a:xfrm>
          <a:prstGeom prst="rect">
            <a:avLst/>
          </a:prstGeom>
        </p:spPr>
      </p:pic>
      <p:pic>
        <p:nvPicPr>
          <p:cNvPr id="6" name="图片 5"/>
          <p:cNvPicPr>
            <a:picLocks noChangeAspect="1"/>
          </p:cNvPicPr>
          <p:nvPr/>
        </p:nvPicPr>
        <p:blipFill>
          <a:blip r:embed="rId3"/>
          <a:stretch>
            <a:fillRect/>
          </a:stretch>
        </p:blipFill>
        <p:spPr>
          <a:xfrm>
            <a:off x="6663919" y="3936286"/>
            <a:ext cx="1942796" cy="638075"/>
          </a:xfrm>
          <a:prstGeom prst="rect">
            <a:avLst/>
          </a:prstGeom>
        </p:spPr>
      </p:pic>
      <p:pic>
        <p:nvPicPr>
          <p:cNvPr id="7" name="图片 6"/>
          <p:cNvPicPr>
            <a:picLocks noChangeAspect="1"/>
          </p:cNvPicPr>
          <p:nvPr/>
        </p:nvPicPr>
        <p:blipFill>
          <a:blip r:embed="rId4"/>
          <a:stretch>
            <a:fillRect/>
          </a:stretch>
        </p:blipFill>
        <p:spPr>
          <a:xfrm>
            <a:off x="6663919" y="4960381"/>
            <a:ext cx="1942796" cy="457129"/>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1287780" y="1074420"/>
            <a:ext cx="9712325" cy="5160645"/>
          </a:xfrm>
          <a:prstGeom prst="rect">
            <a:avLst/>
          </a:prstGeom>
        </p:spPr>
      </p:pic>
      <p:sp>
        <p:nvSpPr>
          <p:cNvPr id="3" name="标题 2"/>
          <p:cNvSpPr>
            <a:spLocks noGrp="1"/>
          </p:cNvSpPr>
          <p:nvPr>
            <p:ph type="title"/>
          </p:nvPr>
        </p:nvSpPr>
        <p:spPr>
          <a:xfrm>
            <a:off x="1869440" y="245745"/>
            <a:ext cx="8229600" cy="752475"/>
          </a:xfrm>
        </p:spPr>
        <p:txBody>
          <a:bodyPr/>
          <a:lstStyle/>
          <a:p>
            <a:r>
              <a:rPr lang="en-US" altLang="zh-CN" dirty="0">
                <a:solidFill>
                  <a:schemeClr val="tx1"/>
                </a:solidFill>
              </a:rPr>
              <a:t>SeNet-</a:t>
            </a:r>
            <a:r>
              <a:rPr lang="zh-CN" altLang="en-US" dirty="0">
                <a:solidFill>
                  <a:schemeClr val="tx1"/>
                </a:solidFill>
              </a:rPr>
              <a:t>两种实现方式</a:t>
            </a:r>
            <a:r>
              <a:rPr lang="en-US" altLang="zh-CN" dirty="0">
                <a:solidFill>
                  <a:schemeClr val="tx1"/>
                </a:solidFill>
              </a:rPr>
              <a:t>(1*1Conv or FC)</a:t>
            </a:r>
            <a:endParaRPr lang="en-US" altLang="zh-CN" dirty="0">
              <a:solidFill>
                <a:schemeClr val="tx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CNN-SeNet</a:t>
            </a:r>
            <a:endParaRPr lang="zh-CN" altLang="en-US"/>
          </a:p>
        </p:txBody>
      </p:sp>
      <p:sp>
        <p:nvSpPr>
          <p:cNvPr id="3" name="内容占位符 2"/>
          <p:cNvSpPr>
            <a:spLocks noGrp="1"/>
          </p:cNvSpPr>
          <p:nvPr>
            <p:ph idx="1"/>
          </p:nvPr>
        </p:nvSpPr>
        <p:spPr>
          <a:xfrm>
            <a:off x="704215" y="968375"/>
            <a:ext cx="10513695" cy="2199640"/>
          </a:xfrm>
        </p:spPr>
        <p:txBody>
          <a:bodyPr>
            <a:normAutofit fontScale="60000"/>
          </a:bodyPr>
          <a:p>
            <a:pPr algn="l"/>
            <a:r>
              <a:rPr lang="en-US" altLang="zh-CN" b="1"/>
              <a:t> SeNet</a:t>
            </a:r>
            <a:r>
              <a:rPr lang="zh-CN" altLang="en-US" b="1"/>
              <a:t>贡献：</a:t>
            </a:r>
            <a:r>
              <a:rPr lang="zh-CN" altLang="en-US"/>
              <a:t>可以将</a:t>
            </a:r>
            <a:r>
              <a:rPr lang="en-US" altLang="zh-CN"/>
              <a:t>SE Block</a:t>
            </a:r>
            <a:r>
              <a:rPr lang="zh-CN" altLang="en-US"/>
              <a:t>嵌入到任何网络结构中，形成特有的</a:t>
            </a:r>
            <a:r>
              <a:rPr lang="en-US" altLang="zh-CN"/>
              <a:t>SE</a:t>
            </a:r>
            <a:r>
              <a:rPr lang="zh-CN" altLang="en-US"/>
              <a:t>结构。（增加很小参数前提下，得到精度提升）</a:t>
            </a:r>
            <a:endParaRPr lang="zh-CN" altLang="en-US"/>
          </a:p>
          <a:p>
            <a:pPr algn="l"/>
            <a:r>
              <a:rPr lang="zh-CN" altLang="en-US"/>
              <a:t>右图（和残差结合）：</a:t>
            </a:r>
            <a:r>
              <a:rPr lang="zh-CN" altLang="en-US" b="1">
                <a:solidFill>
                  <a:srgbClr val="C00000"/>
                </a:solidFill>
              </a:rPr>
              <a:t>是在 Addition 前对分支上残差块的特征进行了特征重标定。</a:t>
            </a:r>
            <a:r>
              <a:rPr lang="zh-CN" altLang="en-US"/>
              <a:t>如果对 Addition 后主支上的特征进行重标定，由于在主干上存在 0~1 的 scale 操作，在网络较深 BP 优化时就会在靠近输入层容易出现梯度消散的情况。</a:t>
            </a:r>
            <a:endParaRPr lang="zh-CN" altLang="en-US"/>
          </a:p>
        </p:txBody>
      </p:sp>
      <p:pic>
        <p:nvPicPr>
          <p:cNvPr id="4" name="图片 3"/>
          <p:cNvPicPr>
            <a:picLocks noChangeAspect="1"/>
          </p:cNvPicPr>
          <p:nvPr/>
        </p:nvPicPr>
        <p:blipFill>
          <a:blip r:embed="rId1"/>
          <a:stretch>
            <a:fillRect/>
          </a:stretch>
        </p:blipFill>
        <p:spPr>
          <a:xfrm>
            <a:off x="909955" y="2739390"/>
            <a:ext cx="4048125" cy="4048125"/>
          </a:xfrm>
          <a:prstGeom prst="rect">
            <a:avLst/>
          </a:prstGeom>
        </p:spPr>
      </p:pic>
      <p:pic>
        <p:nvPicPr>
          <p:cNvPr id="6" name="图片 5"/>
          <p:cNvPicPr>
            <a:picLocks noChangeAspect="1"/>
          </p:cNvPicPr>
          <p:nvPr/>
        </p:nvPicPr>
        <p:blipFill>
          <a:blip r:embed="rId2"/>
          <a:stretch>
            <a:fillRect/>
          </a:stretch>
        </p:blipFill>
        <p:spPr>
          <a:xfrm>
            <a:off x="6471285" y="2750185"/>
            <a:ext cx="4253865" cy="403733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CNN-SeNet</a:t>
            </a:r>
            <a:endParaRPr lang="zh-CN" altLang="en-US"/>
          </a:p>
        </p:txBody>
      </p:sp>
      <p:pic>
        <p:nvPicPr>
          <p:cNvPr id="7" name="图片 6"/>
          <p:cNvPicPr>
            <a:picLocks noChangeAspect="1"/>
          </p:cNvPicPr>
          <p:nvPr/>
        </p:nvPicPr>
        <p:blipFill>
          <a:blip r:embed="rId1"/>
          <a:stretch>
            <a:fillRect/>
          </a:stretch>
        </p:blipFill>
        <p:spPr>
          <a:xfrm>
            <a:off x="640080" y="3256915"/>
            <a:ext cx="10683240" cy="3077845"/>
          </a:xfrm>
          <a:prstGeom prst="rect">
            <a:avLst/>
          </a:prstGeom>
        </p:spPr>
      </p:pic>
      <p:sp>
        <p:nvSpPr>
          <p:cNvPr id="8" name="内容占位符 7"/>
          <p:cNvSpPr>
            <a:spLocks noGrp="1"/>
          </p:cNvSpPr>
          <p:nvPr>
            <p:ph idx="1"/>
          </p:nvPr>
        </p:nvSpPr>
        <p:spPr>
          <a:xfrm>
            <a:off x="704215" y="968375"/>
            <a:ext cx="10513695" cy="2199640"/>
          </a:xfrm>
        </p:spPr>
        <p:txBody>
          <a:bodyPr>
            <a:normAutofit fontScale="70000"/>
          </a:bodyPr>
          <a:p>
            <a:pPr algn="l"/>
            <a:r>
              <a:rPr lang="zh-CN"/>
              <a:t>图中</a:t>
            </a:r>
            <a:r>
              <a:t>分别展示了 ResNet-50、ResNet-101、ResNet-152 和嵌入 SE 模型的结果</a:t>
            </a:r>
            <a:r>
              <a:rPr lang="zh-CN"/>
              <a:t>；</a:t>
            </a:r>
            <a:r>
              <a:rPr lang="zh-CN">
                <a:solidFill>
                  <a:srgbClr val="C00000"/>
                </a:solidFill>
              </a:rPr>
              <a:t>SE-ResNets 在各种深度上都远远超过了其对应的没有 SE 的结构版本的精度。</a:t>
            </a:r>
            <a:endParaRPr lang="zh-CN">
              <a:solidFill>
                <a:srgbClr val="C00000"/>
              </a:solidFill>
            </a:endParaRPr>
          </a:p>
          <a:p>
            <a:pPr algn="l"/>
            <a:r>
              <a:rPr lang="zh-CN">
                <a:solidFill>
                  <a:srgbClr val="C00000"/>
                </a:solidFill>
              </a:rPr>
              <a:t>SE-ResNet-50 可以达到和 ResNet-101 一样的精度；更甚，SE-ResNet-101 远远地超过了更深的 ResNet-152。</a:t>
            </a:r>
            <a:endParaRPr lang="zh-CN">
              <a:solidFill>
                <a:srgbClr val="C0000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CNN-SeNet-</a:t>
            </a:r>
            <a:r>
              <a:rPr altLang="en-US">
                <a:sym typeface="+mn-ea"/>
              </a:rPr>
              <a:t>模型图</a:t>
            </a:r>
            <a:endParaRPr altLang="en-US">
              <a:sym typeface="+mn-ea"/>
            </a:endParaRPr>
          </a:p>
        </p:txBody>
      </p:sp>
      <p:pic>
        <p:nvPicPr>
          <p:cNvPr id="4" name="图片 3"/>
          <p:cNvPicPr>
            <a:picLocks noChangeAspect="1"/>
          </p:cNvPicPr>
          <p:nvPr/>
        </p:nvPicPr>
        <p:blipFill>
          <a:blip r:embed="rId1"/>
          <a:stretch>
            <a:fillRect/>
          </a:stretch>
        </p:blipFill>
        <p:spPr>
          <a:xfrm>
            <a:off x="919480" y="1262380"/>
            <a:ext cx="10351770" cy="489458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CNN-MobileNet-V1</a:t>
            </a:r>
            <a:endParaRPr lang="en-US" altLang="zh-CN">
              <a:sym typeface="+mn-ea"/>
            </a:endParaRPr>
          </a:p>
        </p:txBody>
      </p:sp>
      <p:pic>
        <p:nvPicPr>
          <p:cNvPr id="5" name="图片 4"/>
          <p:cNvPicPr>
            <a:picLocks noChangeAspect="1"/>
          </p:cNvPicPr>
          <p:nvPr/>
        </p:nvPicPr>
        <p:blipFill>
          <a:blip r:embed="rId1"/>
          <a:stretch>
            <a:fillRect/>
          </a:stretch>
        </p:blipFill>
        <p:spPr>
          <a:xfrm>
            <a:off x="859790" y="1262380"/>
            <a:ext cx="10469880" cy="4488815"/>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CNN-MobileNet-V1</a:t>
            </a:r>
            <a:endParaRPr lang="en-US" altLang="zh-CN">
              <a:sym typeface="+mn-ea"/>
            </a:endParaRPr>
          </a:p>
        </p:txBody>
      </p:sp>
      <p:sp>
        <p:nvSpPr>
          <p:cNvPr id="3" name="内容占位符 2"/>
          <p:cNvSpPr>
            <a:spLocks noGrp="1"/>
          </p:cNvSpPr>
          <p:nvPr>
            <p:ph idx="1"/>
          </p:nvPr>
        </p:nvSpPr>
        <p:spPr/>
        <p:txBody>
          <a:bodyPr/>
          <a:p>
            <a:r>
              <a:rPr lang="en-US" altLang="zh-CN"/>
              <a:t> MobileNet</a:t>
            </a:r>
            <a:r>
              <a:rPr lang="zh-CN" altLang="en-US"/>
              <a:t>是专门为了移动端和嵌入式深度学习应用设计的网络结构，主要是为了得到一个在较低配置资源上也具有非常好的效果的这个特性。其主要特点为：</a:t>
            </a:r>
            <a:r>
              <a:rPr lang="zh-CN" altLang="en-US" b="1">
                <a:solidFill>
                  <a:srgbClr val="FF0000"/>
                </a:solidFill>
              </a:rPr>
              <a:t>轻量化和直接使用</a:t>
            </a:r>
            <a:r>
              <a:rPr lang="en-US" altLang="zh-CN" b="1">
                <a:solidFill>
                  <a:srgbClr val="FF0000"/>
                </a:solidFill>
              </a:rPr>
              <a:t>stride=2</a:t>
            </a:r>
            <a:r>
              <a:rPr lang="zh-CN" altLang="en-US" b="1">
                <a:solidFill>
                  <a:srgbClr val="FF0000"/>
                </a:solidFill>
              </a:rPr>
              <a:t>的卷积代替池化层</a:t>
            </a:r>
            <a:r>
              <a:rPr lang="zh-CN" altLang="en-US"/>
              <a:t>；其主要创新点：</a:t>
            </a:r>
            <a:r>
              <a:rPr lang="zh-CN" altLang="en-US" b="1">
                <a:solidFill>
                  <a:srgbClr val="FF0000"/>
                </a:solidFill>
              </a:rPr>
              <a:t>引入了</a:t>
            </a:r>
            <a:r>
              <a:rPr lang="en-US" altLang="zh-CN" b="1">
                <a:solidFill>
                  <a:srgbClr val="FF0000"/>
                </a:solidFill>
              </a:rPr>
              <a:t>depthwise separable convolutions(</a:t>
            </a:r>
            <a:r>
              <a:rPr lang="zh-CN" altLang="en-US" b="1">
                <a:solidFill>
                  <a:srgbClr val="FF0000"/>
                </a:solidFill>
              </a:rPr>
              <a:t>纵向可分离卷积</a:t>
            </a:r>
            <a:r>
              <a:rPr lang="en-US" altLang="zh-CN" b="1">
                <a:solidFill>
                  <a:srgbClr val="FF0000"/>
                </a:solidFill>
              </a:rPr>
              <a:t>)</a:t>
            </a:r>
            <a:r>
              <a:rPr lang="zh-CN" altLang="en-US"/>
              <a:t>，主要分解为两个更小的卷积操作：</a:t>
            </a:r>
            <a:r>
              <a:rPr lang="en-US" altLang="zh-CN"/>
              <a:t>depthwise convolutions(</a:t>
            </a:r>
            <a:r>
              <a:rPr lang="zh-CN" altLang="en-US"/>
              <a:t>深度卷积</a:t>
            </a:r>
            <a:r>
              <a:rPr lang="en-US" altLang="zh-CN"/>
              <a:t>)</a:t>
            </a:r>
            <a:r>
              <a:rPr lang="zh-CN" altLang="en-US"/>
              <a:t>和</a:t>
            </a:r>
            <a:r>
              <a:rPr lang="en-US" altLang="zh-CN"/>
              <a:t>pointwise convolutions(</a:t>
            </a:r>
            <a:r>
              <a:rPr lang="zh-CN" altLang="en-US"/>
              <a:t>逐点卷积</a:t>
            </a:r>
            <a:r>
              <a:rPr lang="en-US" altLang="zh-CN"/>
              <a:t>)</a:t>
            </a:r>
            <a:r>
              <a:rPr lang="zh-CN" altLang="en-US"/>
              <a:t>，其主要目的是降低参数量和计算量。</a:t>
            </a:r>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a:t>
            </a:r>
            <a:r>
              <a:rPr lang="en-US" altLang="zh-CN">
                <a:sym typeface="+mn-ea"/>
              </a:rPr>
              <a:t>-MobileNet-V1</a:t>
            </a:r>
            <a:endParaRPr lang="en-US" altLang="zh-CN">
              <a:sym typeface="+mn-ea"/>
            </a:endParaRPr>
          </a:p>
        </p:txBody>
      </p:sp>
      <p:sp>
        <p:nvSpPr>
          <p:cNvPr id="5" name="内容占位符 4"/>
          <p:cNvSpPr/>
          <p:nvPr>
            <p:ph idx="1"/>
          </p:nvPr>
        </p:nvSpPr>
        <p:spPr>
          <a:xfrm>
            <a:off x="838069" y="1201133"/>
            <a:ext cx="6215679" cy="4976352"/>
          </a:xfrm>
        </p:spPr>
        <p:txBody>
          <a:bodyPr>
            <a:normAutofit fontScale="90000" lnSpcReduction="20000"/>
          </a:bodyPr>
          <a:p>
            <a:r>
              <a:rPr lang="zh-CN" altLang="en-US"/>
              <a:t> 输入特征图</a:t>
            </a:r>
            <a:r>
              <a:rPr lang="en-US" altLang="zh-CN"/>
              <a:t>(D</a:t>
            </a:r>
            <a:r>
              <a:rPr lang="en-US" altLang="zh-CN" baseline="-25000"/>
              <a:t>F</a:t>
            </a:r>
            <a:r>
              <a:rPr lang="en-US" altLang="zh-CN"/>
              <a:t>,D</a:t>
            </a:r>
            <a:r>
              <a:rPr lang="en-US" altLang="zh-CN" baseline="-25000"/>
              <a:t>F</a:t>
            </a:r>
            <a:r>
              <a:rPr lang="en-US" altLang="zh-CN"/>
              <a:t>,M)</a:t>
            </a:r>
            <a:r>
              <a:rPr lang="zh-CN" altLang="en-US"/>
              <a:t>，输出特征图为</a:t>
            </a:r>
            <a:r>
              <a:rPr lang="en-US" altLang="zh-CN">
                <a:sym typeface="+mn-ea"/>
              </a:rPr>
              <a:t>(D</a:t>
            </a:r>
            <a:r>
              <a:rPr lang="en-US" altLang="zh-CN" baseline="-25000">
                <a:sym typeface="+mn-ea"/>
              </a:rPr>
              <a:t>G</a:t>
            </a:r>
            <a:r>
              <a:rPr lang="en-US" altLang="zh-CN">
                <a:sym typeface="+mn-ea"/>
              </a:rPr>
              <a:t>,D</a:t>
            </a:r>
            <a:r>
              <a:rPr lang="en-US" altLang="zh-CN" baseline="-25000">
                <a:sym typeface="+mn-ea"/>
              </a:rPr>
              <a:t>G</a:t>
            </a:r>
            <a:r>
              <a:rPr lang="en-US" altLang="zh-CN">
                <a:sym typeface="+mn-ea"/>
              </a:rPr>
              <a:t>,N)</a:t>
            </a:r>
            <a:r>
              <a:rPr lang="zh-CN" altLang="en-US">
                <a:sym typeface="+mn-ea"/>
              </a:rPr>
              <a:t>。</a:t>
            </a:r>
            <a:endParaRPr lang="en-US" altLang="zh-CN"/>
          </a:p>
          <a:p>
            <a:r>
              <a:rPr lang="en-US" altLang="zh-CN"/>
              <a:t> </a:t>
            </a:r>
            <a:r>
              <a:rPr lang="zh-CN" altLang="en-US"/>
              <a:t>标准卷积核为</a:t>
            </a:r>
            <a:r>
              <a:rPr lang="en-US" altLang="zh-CN"/>
              <a:t>(D</a:t>
            </a:r>
            <a:r>
              <a:rPr lang="en-US" altLang="zh-CN" baseline="-25000"/>
              <a:t>K</a:t>
            </a:r>
            <a:r>
              <a:rPr lang="en-US" altLang="zh-CN"/>
              <a:t>,D</a:t>
            </a:r>
            <a:r>
              <a:rPr lang="en-US" altLang="zh-CN" baseline="-25000"/>
              <a:t>K</a:t>
            </a:r>
            <a:r>
              <a:rPr lang="en-US" altLang="zh-CN"/>
              <a:t>,M,N)</a:t>
            </a:r>
            <a:endParaRPr lang="en-US" altLang="zh-CN"/>
          </a:p>
          <a:p>
            <a:r>
              <a:rPr lang="en-US" altLang="zh-CN"/>
              <a:t> </a:t>
            </a:r>
            <a:r>
              <a:rPr lang="zh-CN" altLang="en-US"/>
              <a:t>将标准卷积分解为深度卷积和逐点卷积；其中深度卷积负责滤波作用</a:t>
            </a:r>
            <a:r>
              <a:rPr lang="en-US" altLang="zh-CN"/>
              <a:t>(</a:t>
            </a:r>
            <a:r>
              <a:rPr lang="zh-CN" altLang="en-US"/>
              <a:t>基于输入的</a:t>
            </a:r>
            <a:r>
              <a:rPr lang="en-US" altLang="zh-CN"/>
              <a:t>feature map</a:t>
            </a:r>
            <a:r>
              <a:rPr lang="zh-CN" altLang="en-US"/>
              <a:t>提取更高阶的特征</a:t>
            </a:r>
            <a:r>
              <a:rPr lang="en-US" altLang="zh-CN"/>
              <a:t>)</a:t>
            </a:r>
            <a:r>
              <a:rPr lang="zh-CN" altLang="en-US"/>
              <a:t>，核大小为</a:t>
            </a:r>
            <a:r>
              <a:rPr lang="en-US" altLang="zh-CN"/>
              <a:t>(D</a:t>
            </a:r>
            <a:r>
              <a:rPr lang="en-US" altLang="zh-CN" baseline="-25000"/>
              <a:t>K</a:t>
            </a:r>
            <a:r>
              <a:rPr lang="en-US" altLang="zh-CN"/>
              <a:t>,D</a:t>
            </a:r>
            <a:r>
              <a:rPr lang="en-US" altLang="zh-CN" baseline="-25000"/>
              <a:t>K</a:t>
            </a:r>
            <a:r>
              <a:rPr lang="en-US" altLang="zh-CN"/>
              <a:t>,1,M)</a:t>
            </a:r>
            <a:r>
              <a:rPr lang="zh-CN" altLang="en-US"/>
              <a:t>；逐点卷积负责转换通道</a:t>
            </a:r>
            <a:r>
              <a:rPr lang="en-US" altLang="zh-CN"/>
              <a:t>(</a:t>
            </a:r>
            <a:r>
              <a:rPr lang="zh-CN" altLang="en-US"/>
              <a:t>合并之前的高阶特征信息，形成最终的</a:t>
            </a:r>
            <a:r>
              <a:rPr lang="en-US" altLang="zh-CN"/>
              <a:t>feature map)</a:t>
            </a:r>
            <a:r>
              <a:rPr lang="zh-CN" altLang="en-US"/>
              <a:t>，核大小为</a:t>
            </a:r>
            <a:r>
              <a:rPr lang="en-US" altLang="zh-CN"/>
              <a:t>(1,1,M,N)</a:t>
            </a:r>
            <a:endParaRPr lang="en-US" altLang="zh-CN"/>
          </a:p>
        </p:txBody>
      </p:sp>
      <p:pic>
        <p:nvPicPr>
          <p:cNvPr id="6" name="内容占位符 3"/>
          <p:cNvPicPr>
            <a:picLocks noChangeAspect="1"/>
          </p:cNvPicPr>
          <p:nvPr/>
        </p:nvPicPr>
        <p:blipFill>
          <a:blip r:embed="rId1"/>
          <a:stretch>
            <a:fillRect/>
          </a:stretch>
        </p:blipFill>
        <p:spPr>
          <a:xfrm>
            <a:off x="7054383" y="175134"/>
            <a:ext cx="4957940" cy="6509638"/>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标准卷积计算过程：</a:t>
            </a:r>
            <a:endParaRPr lang="zh-CN" altLang="en-US"/>
          </a:p>
          <a:p>
            <a:endParaRPr lang="zh-CN" altLang="en-US"/>
          </a:p>
          <a:p>
            <a:endParaRPr lang="zh-CN" altLang="en-US"/>
          </a:p>
          <a:p>
            <a:r>
              <a:rPr lang="zh-CN" altLang="en-US"/>
              <a:t> 标准卷积计算量：</a:t>
            </a:r>
            <a:endParaRPr lang="zh-CN" altLang="en-US"/>
          </a:p>
        </p:txBody>
      </p:sp>
      <p:pic>
        <p:nvPicPr>
          <p:cNvPr id="4" name="图片 3"/>
          <p:cNvPicPr>
            <a:picLocks noChangeAspect="1"/>
          </p:cNvPicPr>
          <p:nvPr/>
        </p:nvPicPr>
        <p:blipFill>
          <a:blip r:embed="rId1"/>
          <a:stretch>
            <a:fillRect/>
          </a:stretch>
        </p:blipFill>
        <p:spPr>
          <a:xfrm>
            <a:off x="2608807" y="2328082"/>
            <a:ext cx="6475988" cy="1199962"/>
          </a:xfrm>
          <a:prstGeom prst="rect">
            <a:avLst/>
          </a:prstGeom>
        </p:spPr>
      </p:pic>
      <p:graphicFrame>
        <p:nvGraphicFramePr>
          <p:cNvPr id="6" name="对象 5">
            <a:hlinkClick r:id="" action="ppaction://ole?verb="/>
          </p:cNvPr>
          <p:cNvGraphicFramePr>
            <a:graphicFrameLocks noChangeAspect="1"/>
          </p:cNvGraphicFramePr>
          <p:nvPr/>
        </p:nvGraphicFramePr>
        <p:xfrm>
          <a:off x="3583380" y="4433413"/>
          <a:ext cx="4527477" cy="696486"/>
        </p:xfrm>
        <a:graphic>
          <a:graphicData uri="http://schemas.openxmlformats.org/presentationml/2006/ole">
            <mc:AlternateContent xmlns:mc="http://schemas.openxmlformats.org/markup-compatibility/2006">
              <mc:Choice xmlns:v="urn:schemas-microsoft-com:vml" Requires="v">
                <p:oleObj spid="_x0000_s1025" name="" r:id="rId2" imgW="1485900" imgH="228600" progId="Equation.KSEE3">
                  <p:embed/>
                </p:oleObj>
              </mc:Choice>
              <mc:Fallback>
                <p:oleObj name="" r:id="rId2" imgW="1485900" imgH="228600" progId="Equation.KSEE3">
                  <p:embed/>
                  <p:pic>
                    <p:nvPicPr>
                      <p:cNvPr id="0" name="图片 1024"/>
                      <p:cNvPicPr/>
                      <p:nvPr/>
                    </p:nvPicPr>
                    <p:blipFill>
                      <a:blip r:embed="rId3"/>
                      <a:stretch>
                        <a:fillRect/>
                      </a:stretch>
                    </p:blipFill>
                    <p:spPr>
                      <a:xfrm>
                        <a:off x="3583380" y="4433413"/>
                        <a:ext cx="4527477" cy="696486"/>
                      </a:xfrm>
                      <a:prstGeom prst="rect">
                        <a:avLst/>
                      </a:prstGeom>
                    </p:spPr>
                  </p:pic>
                </p:oleObj>
              </mc:Fallback>
            </mc:AlternateContent>
          </a:graphicData>
        </a:graphic>
      </p:graphicFrame>
      <p:sp>
        <p:nvSpPr>
          <p:cNvPr id="5" name="标题 1"/>
          <p:cNvSpPr>
            <a:spLocks noGrp="1"/>
          </p:cNvSpPr>
          <p:nvPr/>
        </p:nvSpPr>
        <p:spPr>
          <a:xfrm>
            <a:off x="1088220" y="198786"/>
            <a:ext cx="10513957" cy="10974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0" lang="zh-CN" sz="2800" b="1" i="0" u="none" strike="noStrike" kern="1200" cap="none" spc="0" normalizeH="0" baseline="0" noProof="1" dirty="0">
                <a:solidFill>
                  <a:schemeClr val="accent1">
                    <a:lumMod val="75000"/>
                  </a:schemeClr>
                </a:solidFill>
                <a:latin typeface="微软雅黑" panose="020B0503020204020204" pitchFamily="34" charset="-122"/>
                <a:ea typeface="微软雅黑" panose="020B0503020204020204" pitchFamily="34" charset="-122"/>
                <a:cs typeface="+mn-cs"/>
                <a:sym typeface="+mn-ea"/>
              </a:defRPr>
            </a:lvl1pPr>
          </a:lstStyle>
          <a:p>
            <a:r>
              <a:rPr altLang="en-US">
                <a:sym typeface="+mn-ea"/>
              </a:rPr>
              <a:t>卷积神经网络</a:t>
            </a:r>
            <a:r>
              <a:rPr lang="en-US" altLang="zh-CN">
                <a:sym typeface="+mn-ea"/>
              </a:rPr>
              <a:t>-MobileNet-V1</a:t>
            </a:r>
            <a:endParaRPr lang="en-US" altLang="zh-CN">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卷积神经网络</a:t>
            </a:r>
            <a:endParaRPr lang="zh-CN" altLang="en-US" dirty="0"/>
          </a:p>
        </p:txBody>
      </p:sp>
      <p:sp>
        <p:nvSpPr>
          <p:cNvPr id="4" name="内容占位符 3"/>
          <p:cNvSpPr>
            <a:spLocks noGrp="1"/>
          </p:cNvSpPr>
          <p:nvPr>
            <p:ph idx="13"/>
          </p:nvPr>
        </p:nvSpPr>
        <p:spPr>
          <a:xfrm>
            <a:off x="533400" y="1102360"/>
            <a:ext cx="7147560" cy="5163185"/>
          </a:xfrm>
        </p:spPr>
        <p:txBody>
          <a:bodyPr>
            <a:normAutofit/>
          </a:bodyPr>
          <a:lstStyle/>
          <a:p>
            <a:pPr>
              <a:lnSpc>
                <a:spcPct val="150000"/>
              </a:lnSpc>
            </a:pPr>
            <a:r>
              <a:rPr lang="zh-CN" altLang="en-US" sz="2400" dirty="0">
                <a:solidFill>
                  <a:schemeClr val="tx1"/>
                </a:solidFill>
              </a:rPr>
              <a:t>一个数据输入，假设为一个</a:t>
            </a:r>
            <a:r>
              <a:rPr lang="en-US" altLang="zh-CN" sz="2400" dirty="0">
                <a:solidFill>
                  <a:schemeClr val="tx1"/>
                </a:solidFill>
              </a:rPr>
              <a:t>RGB</a:t>
            </a:r>
            <a:r>
              <a:rPr lang="zh-CN" altLang="en-US" sz="2400" dirty="0">
                <a:solidFill>
                  <a:schemeClr val="tx1"/>
                </a:solidFill>
              </a:rPr>
              <a:t>的图片</a:t>
            </a:r>
            <a:endParaRPr lang="zh-CN" altLang="en-US" sz="2400" dirty="0">
              <a:solidFill>
                <a:schemeClr val="tx1"/>
              </a:solidFill>
            </a:endParaRPr>
          </a:p>
          <a:p>
            <a:pPr>
              <a:lnSpc>
                <a:spcPct val="150000"/>
              </a:lnSpc>
            </a:pPr>
            <a:r>
              <a:rPr lang="zh-CN" altLang="en-US" sz="2400" dirty="0">
                <a:solidFill>
                  <a:schemeClr val="tx1"/>
                </a:solidFill>
              </a:rPr>
              <a:t>在神经网络中，输入是一个向量，但是在卷积神经网络中，输入是一个多通道图像</a:t>
            </a:r>
            <a:r>
              <a:rPr lang="en-US" altLang="zh-CN" sz="2400" dirty="0">
                <a:solidFill>
                  <a:schemeClr val="tx1"/>
                </a:solidFill>
              </a:rPr>
              <a:t>(</a:t>
            </a:r>
            <a:r>
              <a:rPr lang="zh-CN" altLang="en-US" sz="2400" dirty="0">
                <a:solidFill>
                  <a:schemeClr val="tx1"/>
                </a:solidFill>
              </a:rPr>
              <a:t>比如这个例子中有</a:t>
            </a:r>
            <a:r>
              <a:rPr lang="en-US" altLang="zh-CN" sz="2400" dirty="0">
                <a:solidFill>
                  <a:schemeClr val="tx1"/>
                </a:solidFill>
              </a:rPr>
              <a:t>3</a:t>
            </a:r>
            <a:r>
              <a:rPr lang="zh-CN" altLang="en-US" sz="2400" dirty="0">
                <a:solidFill>
                  <a:schemeClr val="tx1"/>
                </a:solidFill>
              </a:rPr>
              <a:t>个通道</a:t>
            </a:r>
            <a:r>
              <a:rPr lang="en-US" altLang="zh-CN" sz="2400" dirty="0">
                <a:solidFill>
                  <a:schemeClr val="tx1"/>
                </a:solidFill>
              </a:rPr>
              <a:t>)</a:t>
            </a:r>
            <a:endParaRPr lang="en-US" altLang="zh-CN" sz="2400" dirty="0">
              <a:solidFill>
                <a:schemeClr val="tx1"/>
              </a:solidFill>
            </a:endParaRPr>
          </a:p>
        </p:txBody>
      </p:sp>
      <p:pic>
        <p:nvPicPr>
          <p:cNvPr id="2" name="图片 1"/>
          <p:cNvPicPr>
            <a:picLocks noChangeAspect="1"/>
          </p:cNvPicPr>
          <p:nvPr/>
        </p:nvPicPr>
        <p:blipFill>
          <a:blip r:embed="rId1"/>
          <a:stretch>
            <a:fillRect/>
          </a:stretch>
        </p:blipFill>
        <p:spPr>
          <a:xfrm>
            <a:off x="8290560" y="1014730"/>
            <a:ext cx="3713480" cy="5121910"/>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282700" y="703580"/>
            <a:ext cx="9768840" cy="5844540"/>
          </a:xfrm>
          <a:prstGeom prst="rect">
            <a:avLst/>
          </a:prstGeom>
        </p:spPr>
      </p:pic>
      <p:sp>
        <p:nvSpPr>
          <p:cNvPr id="2" name="标题 1"/>
          <p:cNvSpPr>
            <a:spLocks noGrp="1"/>
          </p:cNvSpPr>
          <p:nvPr>
            <p:ph type="title"/>
          </p:nvPr>
        </p:nvSpPr>
        <p:spPr>
          <a:xfrm>
            <a:off x="1797685" y="74930"/>
            <a:ext cx="8229600" cy="752475"/>
          </a:xfrm>
        </p:spPr>
        <p:txBody>
          <a:bodyPr/>
          <a:p>
            <a:r>
              <a:rPr lang="en-US" altLang="zh-CN" dirty="0">
                <a:solidFill>
                  <a:schemeClr val="tx1"/>
                </a:solidFill>
              </a:rPr>
              <a:t>MobileNet-V1  </a:t>
            </a:r>
            <a:r>
              <a:rPr lang="zh-CN" altLang="en-US" dirty="0">
                <a:solidFill>
                  <a:schemeClr val="tx1"/>
                </a:solidFill>
              </a:rPr>
              <a:t>计算量计算</a:t>
            </a:r>
            <a:endParaRPr lang="zh-CN" altLang="en-US" dirty="0">
              <a:solidFill>
                <a:schemeClr val="tx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深度卷积计算过程：</a:t>
            </a:r>
            <a:endParaRPr lang="zh-CN" altLang="en-US"/>
          </a:p>
          <a:p>
            <a:endParaRPr lang="zh-CN" altLang="en-US"/>
          </a:p>
          <a:p>
            <a:endParaRPr lang="zh-CN" altLang="en-US"/>
          </a:p>
          <a:p>
            <a:r>
              <a:rPr lang="zh-CN" altLang="en-US"/>
              <a:t> 深度卷积计算量：</a:t>
            </a:r>
            <a:endParaRPr lang="zh-CN" altLang="en-US"/>
          </a:p>
          <a:p>
            <a:endParaRPr lang="zh-CN" altLang="en-US"/>
          </a:p>
          <a:p>
            <a:r>
              <a:rPr lang="zh-CN" altLang="en-US"/>
              <a:t> 逐点卷积计算量：</a:t>
            </a:r>
            <a:endParaRPr lang="zh-CN" altLang="en-US"/>
          </a:p>
        </p:txBody>
      </p:sp>
      <p:pic>
        <p:nvPicPr>
          <p:cNvPr id="4" name="图片 3"/>
          <p:cNvPicPr>
            <a:picLocks noChangeAspect="1"/>
          </p:cNvPicPr>
          <p:nvPr/>
        </p:nvPicPr>
        <p:blipFill>
          <a:blip r:embed="rId1"/>
          <a:stretch>
            <a:fillRect/>
          </a:stretch>
        </p:blipFill>
        <p:spPr>
          <a:xfrm>
            <a:off x="2173900" y="2067138"/>
            <a:ext cx="8342596" cy="1457097"/>
          </a:xfrm>
          <a:prstGeom prst="rect">
            <a:avLst/>
          </a:prstGeom>
        </p:spPr>
      </p:pic>
      <p:graphicFrame>
        <p:nvGraphicFramePr>
          <p:cNvPr id="6" name="对象 5">
            <a:hlinkClick r:id="" action="ppaction://ole?verb="/>
          </p:cNvPr>
          <p:cNvGraphicFramePr>
            <a:graphicFrameLocks noChangeAspect="1"/>
          </p:cNvGraphicFramePr>
          <p:nvPr/>
        </p:nvGraphicFramePr>
        <p:xfrm>
          <a:off x="3892895" y="4433413"/>
          <a:ext cx="3908449" cy="696486"/>
        </p:xfrm>
        <a:graphic>
          <a:graphicData uri="http://schemas.openxmlformats.org/presentationml/2006/ole">
            <mc:AlternateContent xmlns:mc="http://schemas.openxmlformats.org/markup-compatibility/2006">
              <mc:Choice xmlns:v="urn:schemas-microsoft-com:vml" Requires="v">
                <p:oleObj spid="_x0000_s1025" name="" r:id="rId2" imgW="1282700" imgH="228600" progId="Equation.KSEE3">
                  <p:embed/>
                </p:oleObj>
              </mc:Choice>
              <mc:Fallback>
                <p:oleObj name="" r:id="rId2" imgW="1282700" imgH="228600" progId="Equation.KSEE3">
                  <p:embed/>
                  <p:pic>
                    <p:nvPicPr>
                      <p:cNvPr id="0" name="图片 1024"/>
                      <p:cNvPicPr/>
                      <p:nvPr/>
                    </p:nvPicPr>
                    <p:blipFill>
                      <a:blip r:embed="rId3"/>
                      <a:stretch>
                        <a:fillRect/>
                      </a:stretch>
                    </p:blipFill>
                    <p:spPr>
                      <a:xfrm>
                        <a:off x="3892895" y="4433413"/>
                        <a:ext cx="3908449" cy="696486"/>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3893213" y="6009237"/>
          <a:ext cx="2864037" cy="696486"/>
        </p:xfrm>
        <a:graphic>
          <a:graphicData uri="http://schemas.openxmlformats.org/presentationml/2006/ole">
            <mc:AlternateContent xmlns:mc="http://schemas.openxmlformats.org/markup-compatibility/2006">
              <mc:Choice xmlns:v="urn:schemas-microsoft-com:vml" Requires="v">
                <p:oleObj spid="_x0000_s7" name="" r:id="rId4" imgW="939800" imgH="228600" progId="Equation.KSEE3">
                  <p:embed/>
                </p:oleObj>
              </mc:Choice>
              <mc:Fallback>
                <p:oleObj name="" r:id="rId4" imgW="939800" imgH="228600" progId="Equation.KSEE3">
                  <p:embed/>
                  <p:pic>
                    <p:nvPicPr>
                      <p:cNvPr id="0" name="图片 1024"/>
                      <p:cNvPicPr/>
                      <p:nvPr/>
                    </p:nvPicPr>
                    <p:blipFill>
                      <a:blip r:embed="rId5"/>
                      <a:stretch>
                        <a:fillRect/>
                      </a:stretch>
                    </p:blipFill>
                    <p:spPr>
                      <a:xfrm>
                        <a:off x="3893213" y="6009237"/>
                        <a:ext cx="2864037" cy="696486"/>
                      </a:xfrm>
                      <a:prstGeom prst="rect">
                        <a:avLst/>
                      </a:prstGeom>
                    </p:spPr>
                  </p:pic>
                </p:oleObj>
              </mc:Fallback>
            </mc:AlternateContent>
          </a:graphicData>
        </a:graphic>
      </p:graphicFrame>
      <p:sp>
        <p:nvSpPr>
          <p:cNvPr id="8" name="标题 1"/>
          <p:cNvSpPr>
            <a:spLocks noGrp="1"/>
          </p:cNvSpPr>
          <p:nvPr/>
        </p:nvSpPr>
        <p:spPr>
          <a:xfrm>
            <a:off x="1088220" y="165131"/>
            <a:ext cx="10513957" cy="10974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0" lang="zh-CN" sz="2800" b="1" i="0" u="none" strike="noStrike" kern="1200" cap="none" spc="0" normalizeH="0" baseline="0" noProof="1" dirty="0">
                <a:solidFill>
                  <a:schemeClr val="accent1">
                    <a:lumMod val="75000"/>
                  </a:schemeClr>
                </a:solidFill>
                <a:latin typeface="微软雅黑" panose="020B0503020204020204" pitchFamily="34" charset="-122"/>
                <a:ea typeface="微软雅黑" panose="020B0503020204020204" pitchFamily="34" charset="-122"/>
                <a:cs typeface="+mn-cs"/>
                <a:sym typeface="+mn-ea"/>
              </a:defRPr>
            </a:lvl1pPr>
          </a:lstStyle>
          <a:p>
            <a:r>
              <a:rPr altLang="en-US">
                <a:sym typeface="+mn-ea"/>
              </a:rPr>
              <a:t>卷积神经网络</a:t>
            </a:r>
            <a:r>
              <a:rPr lang="en-US" altLang="zh-CN">
                <a:sym typeface="+mn-ea"/>
              </a:rPr>
              <a:t>-MobileNet-V1</a:t>
            </a:r>
            <a:endParaRPr lang="en-US" altLang="zh-CN">
              <a:sym typeface="+mn-ea"/>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 </a:t>
            </a:r>
            <a:r>
              <a:rPr lang="zh-CN" altLang="en-US"/>
              <a:t>计算量减少</a:t>
            </a:r>
            <a:endParaRPr lang="zh-CN" altLang="en-US"/>
          </a:p>
        </p:txBody>
      </p:sp>
      <p:graphicFrame>
        <p:nvGraphicFramePr>
          <p:cNvPr id="6" name="对象 5">
            <a:hlinkClick r:id="" action="ppaction://ole?verb="/>
          </p:cNvPr>
          <p:cNvGraphicFramePr>
            <a:graphicFrameLocks noChangeAspect="1"/>
          </p:cNvGraphicFramePr>
          <p:nvPr/>
        </p:nvGraphicFramePr>
        <p:xfrm>
          <a:off x="1315514" y="2771878"/>
          <a:ext cx="9171142" cy="1316149"/>
        </p:xfrm>
        <a:graphic>
          <a:graphicData uri="http://schemas.openxmlformats.org/presentationml/2006/ole">
            <mc:AlternateContent xmlns:mc="http://schemas.openxmlformats.org/markup-compatibility/2006">
              <mc:Choice xmlns:v="urn:schemas-microsoft-com:vml" Requires="v">
                <p:oleObj spid="_x0000_s1025" name="" r:id="rId1" imgW="3009900" imgH="431800" progId="Equation.KSEE3">
                  <p:embed/>
                </p:oleObj>
              </mc:Choice>
              <mc:Fallback>
                <p:oleObj name="" r:id="rId1" imgW="3009900" imgH="431800" progId="Equation.KSEE3">
                  <p:embed/>
                  <p:pic>
                    <p:nvPicPr>
                      <p:cNvPr id="0" name="图片 1024"/>
                      <p:cNvPicPr/>
                      <p:nvPr/>
                    </p:nvPicPr>
                    <p:blipFill>
                      <a:blip r:embed="rId2"/>
                      <a:stretch>
                        <a:fillRect/>
                      </a:stretch>
                    </p:blipFill>
                    <p:spPr>
                      <a:xfrm>
                        <a:off x="1315514" y="2771878"/>
                        <a:ext cx="9171142" cy="1316149"/>
                      </a:xfrm>
                      <a:prstGeom prst="rect">
                        <a:avLst/>
                      </a:prstGeom>
                    </p:spPr>
                  </p:pic>
                </p:oleObj>
              </mc:Fallback>
            </mc:AlternateContent>
          </a:graphicData>
        </a:graphic>
      </p:graphicFrame>
      <p:sp>
        <p:nvSpPr>
          <p:cNvPr id="8" name="标题 1"/>
          <p:cNvSpPr>
            <a:spLocks noGrp="1"/>
          </p:cNvSpPr>
          <p:nvPr/>
        </p:nvSpPr>
        <p:spPr>
          <a:xfrm>
            <a:off x="1088220" y="165131"/>
            <a:ext cx="10513957" cy="10974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0" lang="zh-CN" sz="2800" b="1" i="0" u="none" strike="noStrike" kern="1200" cap="none" spc="0" normalizeH="0" baseline="0" noProof="1" dirty="0">
                <a:solidFill>
                  <a:schemeClr val="accent1">
                    <a:lumMod val="75000"/>
                  </a:schemeClr>
                </a:solidFill>
                <a:latin typeface="微软雅黑" panose="020B0503020204020204" pitchFamily="34" charset="-122"/>
                <a:ea typeface="微软雅黑" panose="020B0503020204020204" pitchFamily="34" charset="-122"/>
                <a:cs typeface="+mn-cs"/>
                <a:sym typeface="+mn-ea"/>
              </a:defRPr>
            </a:lvl1pPr>
          </a:lstStyle>
          <a:p>
            <a:r>
              <a:rPr altLang="en-US">
                <a:sym typeface="+mn-ea"/>
              </a:rPr>
              <a:t>卷积神经网络</a:t>
            </a:r>
            <a:r>
              <a:rPr lang="en-US" altLang="zh-CN">
                <a:sym typeface="+mn-ea"/>
              </a:rPr>
              <a:t>-MobileNet-V1</a:t>
            </a:r>
            <a:endParaRPr lang="en-US" altLang="zh-CN">
              <a:sym typeface="+mn-e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a:t>
            </a:r>
            <a:r>
              <a:rPr lang="en-US" altLang="zh-CN">
                <a:sym typeface="+mn-ea"/>
              </a:rPr>
              <a:t>-MobileNet-V1</a:t>
            </a:r>
            <a:endParaRPr lang="zh-CN" altLang="en-US"/>
          </a:p>
        </p:txBody>
      </p:sp>
      <p:sp>
        <p:nvSpPr>
          <p:cNvPr id="5" name="内容占位符 4"/>
          <p:cNvSpPr/>
          <p:nvPr>
            <p:ph idx="1"/>
          </p:nvPr>
        </p:nvSpPr>
        <p:spPr>
          <a:xfrm>
            <a:off x="838069" y="1201133"/>
            <a:ext cx="5014446" cy="4976352"/>
          </a:xfrm>
        </p:spPr>
        <p:txBody>
          <a:bodyPr/>
          <a:p>
            <a:r>
              <a:rPr lang="en-US" altLang="zh-CN"/>
              <a:t> </a:t>
            </a:r>
            <a:r>
              <a:rPr lang="zh-CN" altLang="en-US"/>
              <a:t>标准卷积过程</a:t>
            </a:r>
            <a:endParaRPr lang="zh-CN" altLang="en-US"/>
          </a:p>
          <a:p>
            <a:pPr lvl="1"/>
            <a:r>
              <a:rPr lang="zh-CN" altLang="en-US"/>
              <a:t> 合并所有输入通道的卷积结果。</a:t>
            </a:r>
            <a:endParaRPr lang="zh-CN" altLang="en-US"/>
          </a:p>
        </p:txBody>
      </p:sp>
      <p:pic>
        <p:nvPicPr>
          <p:cNvPr id="7" name="图片 6"/>
          <p:cNvPicPr>
            <a:picLocks noChangeAspect="1"/>
          </p:cNvPicPr>
          <p:nvPr/>
        </p:nvPicPr>
        <p:blipFill>
          <a:blip r:embed="rId1"/>
          <a:stretch>
            <a:fillRect/>
          </a:stretch>
        </p:blipFill>
        <p:spPr>
          <a:xfrm>
            <a:off x="5852515" y="855112"/>
            <a:ext cx="5037938" cy="5875372"/>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a:t>
            </a:r>
            <a:r>
              <a:rPr lang="en-US" altLang="zh-CN">
                <a:sym typeface="+mn-ea"/>
              </a:rPr>
              <a:t>-MobileNet-V1</a:t>
            </a:r>
            <a:endParaRPr lang="zh-CN" altLang="en-US"/>
          </a:p>
        </p:txBody>
      </p:sp>
      <p:sp>
        <p:nvSpPr>
          <p:cNvPr id="5" name="内容占位符 4"/>
          <p:cNvSpPr/>
          <p:nvPr>
            <p:ph idx="1"/>
          </p:nvPr>
        </p:nvSpPr>
        <p:spPr>
          <a:xfrm>
            <a:off x="460938" y="1201133"/>
            <a:ext cx="6267106" cy="5498876"/>
          </a:xfrm>
        </p:spPr>
        <p:txBody>
          <a:bodyPr>
            <a:normAutofit lnSpcReduction="10000"/>
          </a:bodyPr>
          <a:p>
            <a:r>
              <a:rPr lang="en-US" altLang="zh-CN"/>
              <a:t> </a:t>
            </a:r>
            <a:r>
              <a:rPr lang="zh-CN" altLang="en-US"/>
              <a:t>深度卷积过程</a:t>
            </a:r>
            <a:endParaRPr lang="zh-CN" altLang="en-US"/>
          </a:p>
          <a:p>
            <a:pPr lvl="1"/>
            <a:r>
              <a:rPr lang="zh-CN" altLang="en-US">
                <a:sym typeface="+mn-ea"/>
              </a:rPr>
              <a:t> 对每个输入的通道分别进行卷积，得到不同的输出卷积结果。</a:t>
            </a:r>
            <a:endParaRPr lang="zh-CN" altLang="en-US"/>
          </a:p>
          <a:p>
            <a:r>
              <a:rPr lang="en-US" altLang="zh-CN"/>
              <a:t> </a:t>
            </a:r>
            <a:r>
              <a:rPr lang="zh-CN" altLang="en-US"/>
              <a:t>逐点卷积过程：</a:t>
            </a:r>
            <a:endParaRPr lang="zh-CN" altLang="en-US"/>
          </a:p>
          <a:p>
            <a:pPr lvl="1"/>
            <a:r>
              <a:rPr lang="zh-CN" altLang="en-US"/>
              <a:t> 其实就是一个普通的</a:t>
            </a:r>
            <a:r>
              <a:rPr lang="en-US" altLang="zh-CN"/>
              <a:t>1*1</a:t>
            </a:r>
            <a:r>
              <a:rPr lang="zh-CN" altLang="en-US"/>
              <a:t>的卷积操作，做逐点卷积的主要原因是因为深度卷积过程中，是对于每个</a:t>
            </a:r>
            <a:r>
              <a:rPr lang="en-US" altLang="zh-CN"/>
              <a:t>feature map</a:t>
            </a:r>
            <a:r>
              <a:rPr lang="zh-CN" altLang="en-US"/>
              <a:t>单独提取特征的，做一个</a:t>
            </a:r>
            <a:r>
              <a:rPr lang="en-US" altLang="zh-CN"/>
              <a:t>1*1</a:t>
            </a:r>
            <a:r>
              <a:rPr lang="zh-CN" altLang="en-US"/>
              <a:t>的卷积，相当于多个输入</a:t>
            </a:r>
            <a:r>
              <a:rPr lang="en-US" altLang="zh-CN"/>
              <a:t>feature map</a:t>
            </a:r>
            <a:r>
              <a:rPr lang="zh-CN" altLang="en-US"/>
              <a:t>的特征融合。</a:t>
            </a:r>
            <a:endParaRPr lang="zh-CN" altLang="en-US"/>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472179" y="772575"/>
            <a:ext cx="5572524" cy="582077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a:t>
            </a:r>
            <a:r>
              <a:rPr lang="en-US" altLang="zh-CN">
                <a:sym typeface="+mn-ea"/>
              </a:rPr>
              <a:t>-MobileNet-V1</a:t>
            </a:r>
            <a:endParaRPr lang="zh-CN" altLang="en-US"/>
          </a:p>
        </p:txBody>
      </p:sp>
      <p:pic>
        <p:nvPicPr>
          <p:cNvPr id="4" name="内容占位符 3"/>
          <p:cNvPicPr>
            <a:picLocks noChangeAspect="1"/>
          </p:cNvPicPr>
          <p:nvPr>
            <p:ph idx="1"/>
          </p:nvPr>
        </p:nvPicPr>
        <p:blipFill>
          <a:blip r:embed="rId1"/>
          <a:stretch>
            <a:fillRect/>
          </a:stretch>
        </p:blipFill>
        <p:spPr>
          <a:xfrm>
            <a:off x="2538333" y="1263354"/>
            <a:ext cx="7829596" cy="5115396"/>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a:t>
            </a:r>
            <a:r>
              <a:rPr lang="en-US" altLang="zh-CN">
                <a:sym typeface="+mn-ea"/>
              </a:rPr>
              <a:t>-MobileNet-V1</a:t>
            </a:r>
            <a:endParaRPr lang="zh-CN" altLang="en-US"/>
          </a:p>
        </p:txBody>
      </p:sp>
      <p:pic>
        <p:nvPicPr>
          <p:cNvPr id="4" name="内容占位符 3"/>
          <p:cNvPicPr>
            <a:picLocks noChangeAspect="1"/>
          </p:cNvPicPr>
          <p:nvPr>
            <p:ph idx="1"/>
          </p:nvPr>
        </p:nvPicPr>
        <p:blipFill>
          <a:blip r:embed="rId1">
            <a:clrChange>
              <a:clrFrom>
                <a:srgbClr val="FFFFFF">
                  <a:alpha val="100000"/>
                </a:srgbClr>
              </a:clrFrom>
              <a:clrTo>
                <a:srgbClr val="FFFFFF">
                  <a:alpha val="100000"/>
                  <a:alpha val="0"/>
                </a:srgbClr>
              </a:clrTo>
            </a:clrChange>
          </a:blip>
          <a:stretch>
            <a:fillRect/>
          </a:stretch>
        </p:blipFill>
        <p:spPr>
          <a:xfrm>
            <a:off x="3890672" y="671626"/>
            <a:ext cx="5156029" cy="617504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a:t>
            </a:r>
            <a:r>
              <a:rPr lang="en-US" altLang="zh-CN">
                <a:sym typeface="+mn-ea"/>
              </a:rPr>
              <a:t>-MobileNet-V1</a:t>
            </a:r>
            <a:endParaRPr lang="zh-CN" altLang="en-US"/>
          </a:p>
        </p:txBody>
      </p:sp>
      <p:sp>
        <p:nvSpPr>
          <p:cNvPr id="3" name="内容占位符 2"/>
          <p:cNvSpPr>
            <a:spLocks noGrp="1"/>
          </p:cNvSpPr>
          <p:nvPr>
            <p:ph idx="1"/>
          </p:nvPr>
        </p:nvSpPr>
        <p:spPr/>
        <p:txBody>
          <a:bodyPr/>
          <a:p>
            <a:r>
              <a:rPr lang="en-US" altLang="zh-CN"/>
              <a:t> Width Multiplier: Thinner Models</a:t>
            </a:r>
            <a:endParaRPr lang="en-US" altLang="zh-CN"/>
          </a:p>
          <a:p>
            <a:pPr lvl="1"/>
            <a:r>
              <a:rPr lang="en-US" altLang="zh-CN"/>
              <a:t> </a:t>
            </a:r>
            <a:r>
              <a:rPr lang="zh-CN" altLang="en-US"/>
              <a:t>引入第一个控制模型大小的超参数：</a:t>
            </a:r>
            <a:r>
              <a:rPr lang="zh-CN" altLang="en-US" b="1">
                <a:solidFill>
                  <a:srgbClr val="FF0000"/>
                </a:solidFill>
              </a:rPr>
              <a:t>宽度因子</a:t>
            </a:r>
            <a:r>
              <a:rPr lang="en-US" altLang="zh-CN" b="1">
                <a:solidFill>
                  <a:srgbClr val="FF0000"/>
                </a:solidFill>
              </a:rPr>
              <a:t>α</a:t>
            </a:r>
            <a:r>
              <a:rPr lang="en-US" altLang="zh-CN"/>
              <a:t>(Width Multiplier)</a:t>
            </a:r>
            <a:r>
              <a:rPr lang="zh-CN" altLang="en-US"/>
              <a:t>，用于控制输入和输出的通道数，即将输入通道从</a:t>
            </a:r>
            <a:r>
              <a:rPr lang="en-US" altLang="zh-CN"/>
              <a:t>M</a:t>
            </a:r>
            <a:r>
              <a:rPr lang="zh-CN" altLang="en-US"/>
              <a:t>变成</a:t>
            </a:r>
            <a:r>
              <a:rPr lang="en-US" altLang="zh-CN"/>
              <a:t>αM</a:t>
            </a:r>
            <a:r>
              <a:rPr lang="zh-CN" altLang="en-US"/>
              <a:t>，输出通道从</a:t>
            </a:r>
            <a:r>
              <a:rPr lang="en-US" altLang="zh-CN"/>
              <a:t>N</a:t>
            </a:r>
            <a:r>
              <a:rPr lang="zh-CN" altLang="en-US"/>
              <a:t>变成</a:t>
            </a:r>
            <a:r>
              <a:rPr lang="en-US" altLang="zh-CN"/>
              <a:t>αN</a:t>
            </a:r>
            <a:r>
              <a:rPr lang="zh-CN" altLang="en-US"/>
              <a:t>。</a:t>
            </a:r>
            <a:endParaRPr lang="zh-CN" altLang="en-US"/>
          </a:p>
          <a:p>
            <a:pPr lvl="1"/>
            <a:r>
              <a:rPr lang="zh-CN" altLang="en-US"/>
              <a:t> </a:t>
            </a:r>
            <a:r>
              <a:rPr lang="en-US" altLang="zh-CN"/>
              <a:t>α</a:t>
            </a:r>
            <a:r>
              <a:rPr lang="zh-CN" altLang="en-US"/>
              <a:t>的一般取值为：</a:t>
            </a:r>
            <a:r>
              <a:rPr lang="en-US" altLang="zh-CN"/>
              <a:t>[1.0, 0.75, 0.5, 0.25]</a:t>
            </a:r>
            <a:endParaRPr lang="en-US" altLang="zh-CN"/>
          </a:p>
          <a:p>
            <a:pPr lvl="1"/>
            <a:r>
              <a:rPr lang="en-US" altLang="zh-CN"/>
              <a:t> NOTE: </a:t>
            </a:r>
            <a:r>
              <a:rPr lang="zh-CN" altLang="en-US"/>
              <a:t>计算量和参数量减低了约</a:t>
            </a:r>
            <a:r>
              <a:rPr lang="en-US" altLang="zh-CN"/>
              <a:t>α^2</a:t>
            </a:r>
            <a:r>
              <a:rPr lang="zh-CN" altLang="en-US"/>
              <a:t>倍。</a:t>
            </a:r>
            <a:endParaRPr lang="zh-CN" altLang="en-US"/>
          </a:p>
        </p:txBody>
      </p:sp>
      <p:graphicFrame>
        <p:nvGraphicFramePr>
          <p:cNvPr id="6" name="对象 5">
            <a:hlinkClick r:id="" action="ppaction://ole?verb="/>
          </p:cNvPr>
          <p:cNvGraphicFramePr>
            <a:graphicFrameLocks noChangeAspect="1"/>
          </p:cNvGraphicFramePr>
          <p:nvPr/>
        </p:nvGraphicFramePr>
        <p:xfrm>
          <a:off x="1141235" y="4918477"/>
          <a:ext cx="9906992" cy="1393607"/>
        </p:xfrm>
        <a:graphic>
          <a:graphicData uri="http://schemas.openxmlformats.org/presentationml/2006/ole">
            <mc:AlternateContent xmlns:mc="http://schemas.openxmlformats.org/markup-compatibility/2006">
              <mc:Choice xmlns:v="urn:schemas-microsoft-com:vml" Requires="v">
                <p:oleObj spid="_x0000_s1025" name="" r:id="rId1" imgW="3251200" imgH="457200" progId="Equation.KSEE3">
                  <p:embed/>
                </p:oleObj>
              </mc:Choice>
              <mc:Fallback>
                <p:oleObj name="" r:id="rId1" imgW="3251200" imgH="457200" progId="Equation.KSEE3">
                  <p:embed/>
                  <p:pic>
                    <p:nvPicPr>
                      <p:cNvPr id="0" name="图片 1024"/>
                      <p:cNvPicPr/>
                      <p:nvPr/>
                    </p:nvPicPr>
                    <p:blipFill>
                      <a:blip r:embed="rId2"/>
                      <a:stretch>
                        <a:fillRect/>
                      </a:stretch>
                    </p:blipFill>
                    <p:spPr>
                      <a:xfrm>
                        <a:off x="1141235" y="4918477"/>
                        <a:ext cx="9906992" cy="1393607"/>
                      </a:xfrm>
                      <a:prstGeom prst="rect">
                        <a:avLst/>
                      </a:prstGeom>
                    </p:spPr>
                  </p:pic>
                </p:oleObj>
              </mc:Fallback>
            </mc:AlternateContent>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a:t>
            </a:r>
            <a:r>
              <a:rPr lang="en-US" altLang="zh-CN">
                <a:sym typeface="+mn-ea"/>
              </a:rPr>
              <a:t>-MobileNet-V1</a:t>
            </a:r>
            <a:endParaRPr lang="zh-CN" altLang="en-US"/>
          </a:p>
        </p:txBody>
      </p:sp>
      <p:sp>
        <p:nvSpPr>
          <p:cNvPr id="3" name="内容占位符 2"/>
          <p:cNvSpPr>
            <a:spLocks noGrp="1"/>
          </p:cNvSpPr>
          <p:nvPr>
            <p:ph idx="1"/>
          </p:nvPr>
        </p:nvSpPr>
        <p:spPr/>
        <p:txBody>
          <a:bodyPr/>
          <a:p>
            <a:r>
              <a:rPr lang="en-US" altLang="zh-CN"/>
              <a:t> Resolution Multiplier: Reduced Representation</a:t>
            </a:r>
            <a:endParaRPr lang="en-US" altLang="zh-CN"/>
          </a:p>
          <a:p>
            <a:pPr lvl="1"/>
            <a:r>
              <a:rPr lang="en-US" altLang="zh-CN"/>
              <a:t> </a:t>
            </a:r>
            <a:r>
              <a:rPr lang="zh-CN" altLang="en-US"/>
              <a:t>引入第二个模型大小控制参数：</a:t>
            </a:r>
            <a:r>
              <a:rPr lang="zh-CN" altLang="en-US" b="1">
                <a:solidFill>
                  <a:srgbClr val="FF0000"/>
                </a:solidFill>
              </a:rPr>
              <a:t>分辨率因子</a:t>
            </a:r>
            <a:r>
              <a:rPr lang="en-US" altLang="zh-CN" b="1">
                <a:solidFill>
                  <a:srgbClr val="FF0000"/>
                </a:solidFill>
              </a:rPr>
              <a:t>ρ</a:t>
            </a:r>
            <a:r>
              <a:rPr lang="en-US" altLang="zh-CN"/>
              <a:t>(Resolution Multiplier)</a:t>
            </a:r>
            <a:r>
              <a:rPr lang="zh-CN" altLang="en-US"/>
              <a:t>，用于控制输入和内部层的表示，即输出层的分辨率控制。</a:t>
            </a:r>
            <a:endParaRPr lang="zh-CN" altLang="en-US"/>
          </a:p>
          <a:p>
            <a:pPr lvl="1"/>
            <a:r>
              <a:rPr lang="zh-CN" altLang="en-US"/>
              <a:t> 常见输入通道为</a:t>
            </a:r>
            <a:r>
              <a:rPr lang="en-US" altLang="zh-CN"/>
              <a:t>224,192,160</a:t>
            </a:r>
            <a:r>
              <a:rPr lang="zh-CN" altLang="en-US"/>
              <a:t>和</a:t>
            </a:r>
            <a:r>
              <a:rPr lang="en-US" altLang="zh-CN"/>
              <a:t>128</a:t>
            </a:r>
            <a:r>
              <a:rPr lang="zh-CN" altLang="en-US"/>
              <a:t>，</a:t>
            </a:r>
            <a:r>
              <a:rPr lang="en-US" altLang="zh-CN"/>
              <a:t>ρ</a:t>
            </a:r>
            <a:r>
              <a:rPr lang="zh-CN" altLang="en-US"/>
              <a:t>取值范围一般</a:t>
            </a:r>
            <a:r>
              <a:rPr lang="en-US" altLang="zh-CN"/>
              <a:t>(0,1]</a:t>
            </a:r>
            <a:endParaRPr lang="en-US" altLang="zh-CN"/>
          </a:p>
        </p:txBody>
      </p:sp>
      <p:graphicFrame>
        <p:nvGraphicFramePr>
          <p:cNvPr id="6" name="对象 5">
            <a:hlinkClick r:id="" action="ppaction://ole?verb="/>
          </p:cNvPr>
          <p:cNvGraphicFramePr>
            <a:graphicFrameLocks noChangeAspect="1"/>
          </p:cNvGraphicFramePr>
          <p:nvPr/>
        </p:nvGraphicFramePr>
        <p:xfrm>
          <a:off x="252692" y="4056282"/>
          <a:ext cx="11685349" cy="1393607"/>
        </p:xfrm>
        <a:graphic>
          <a:graphicData uri="http://schemas.openxmlformats.org/presentationml/2006/ole">
            <mc:AlternateContent xmlns:mc="http://schemas.openxmlformats.org/markup-compatibility/2006">
              <mc:Choice xmlns:v="urn:schemas-microsoft-com:vml" Requires="v">
                <p:oleObj spid="_x0000_s1025" name="" r:id="rId1" imgW="3834765" imgH="457200" progId="Equation.KSEE3">
                  <p:embed/>
                </p:oleObj>
              </mc:Choice>
              <mc:Fallback>
                <p:oleObj name="" r:id="rId1" imgW="3834765" imgH="457200" progId="Equation.KSEE3">
                  <p:embed/>
                  <p:pic>
                    <p:nvPicPr>
                      <p:cNvPr id="0" name="图片 1024"/>
                      <p:cNvPicPr/>
                      <p:nvPr/>
                    </p:nvPicPr>
                    <p:blipFill>
                      <a:blip r:embed="rId2"/>
                      <a:stretch>
                        <a:fillRect/>
                      </a:stretch>
                    </p:blipFill>
                    <p:spPr>
                      <a:xfrm>
                        <a:off x="252692" y="4056282"/>
                        <a:ext cx="11685349" cy="1393607"/>
                      </a:xfrm>
                      <a:prstGeom prst="rect">
                        <a:avLst/>
                      </a:prstGeom>
                    </p:spPr>
                  </p:pic>
                </p:oleObj>
              </mc:Fallback>
            </mc:AlternateContent>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a:t>
            </a:r>
            <a:r>
              <a:rPr lang="en-US" altLang="zh-CN">
                <a:sym typeface="+mn-ea"/>
              </a:rPr>
              <a:t>-MobileNet-V1</a:t>
            </a:r>
            <a:endParaRPr lang="zh-CN" altLang="en-US"/>
          </a:p>
        </p:txBody>
      </p:sp>
      <p:pic>
        <p:nvPicPr>
          <p:cNvPr id="4" name="内容占位符 3"/>
          <p:cNvPicPr>
            <a:picLocks noChangeAspect="1"/>
          </p:cNvPicPr>
          <p:nvPr>
            <p:ph idx="1"/>
          </p:nvPr>
        </p:nvPicPr>
        <p:blipFill>
          <a:blip r:embed="rId1"/>
          <a:stretch>
            <a:fillRect/>
          </a:stretch>
        </p:blipFill>
        <p:spPr>
          <a:xfrm>
            <a:off x="2106601" y="1574455"/>
            <a:ext cx="8477195" cy="471413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卷积神经网络</a:t>
            </a:r>
            <a:r>
              <a:rPr lang="en-US" altLang="zh-CN" dirty="0"/>
              <a:t>-CONV Layer</a:t>
            </a:r>
            <a:endParaRPr lang="zh-CN" altLang="en-US" dirty="0"/>
          </a:p>
        </p:txBody>
      </p:sp>
      <p:pic>
        <p:nvPicPr>
          <p:cNvPr id="5" name="图片 4"/>
          <p:cNvPicPr>
            <a:picLocks noChangeAspect="1"/>
          </p:cNvPicPr>
          <p:nvPr/>
        </p:nvPicPr>
        <p:blipFill>
          <a:blip r:embed="rId1"/>
          <a:stretch>
            <a:fillRect/>
          </a:stretch>
        </p:blipFill>
        <p:spPr>
          <a:xfrm>
            <a:off x="157480" y="1778635"/>
            <a:ext cx="4084320" cy="3302635"/>
          </a:xfrm>
          <a:prstGeom prst="rect">
            <a:avLst/>
          </a:prstGeom>
        </p:spPr>
      </p:pic>
      <p:pic>
        <p:nvPicPr>
          <p:cNvPr id="6" name="图片 5"/>
          <p:cNvPicPr>
            <a:picLocks noChangeAspect="1"/>
          </p:cNvPicPr>
          <p:nvPr/>
        </p:nvPicPr>
        <p:blipFill>
          <a:blip r:embed="rId2"/>
          <a:stretch>
            <a:fillRect/>
          </a:stretch>
        </p:blipFill>
        <p:spPr>
          <a:xfrm>
            <a:off x="4631690" y="1778000"/>
            <a:ext cx="7094855" cy="3302635"/>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CNN-MobileNet-V2</a:t>
            </a:r>
            <a:endParaRPr lang="zh-CN" altLang="en-US"/>
          </a:p>
        </p:txBody>
      </p:sp>
      <p:sp>
        <p:nvSpPr>
          <p:cNvPr id="6" name="内容占位符 5"/>
          <p:cNvSpPr>
            <a:spLocks noGrp="1"/>
          </p:cNvSpPr>
          <p:nvPr>
            <p:ph idx="1"/>
          </p:nvPr>
        </p:nvSpPr>
        <p:spPr>
          <a:xfrm>
            <a:off x="511175" y="1068705"/>
            <a:ext cx="10967720" cy="1941830"/>
          </a:xfrm>
        </p:spPr>
        <p:txBody>
          <a:bodyPr>
            <a:normAutofit fontScale="70000"/>
          </a:bodyPr>
          <a:p>
            <a:r>
              <a:rPr lang="en-US" altLang="zh-CN"/>
              <a:t> </a:t>
            </a:r>
            <a:r>
              <a:rPr lang="zh-CN" altLang="en-US" b="1"/>
              <a:t>问题1：ReLU造成的低维度数据坍塌(collapses)</a:t>
            </a:r>
            <a:endParaRPr lang="zh-CN" altLang="en-US" b="1"/>
          </a:p>
          <a:p>
            <a:r>
              <a:rPr lang="zh-CN" altLang="en-US"/>
              <a:t>对比 </a:t>
            </a:r>
            <a:r>
              <a:rPr lang="en-US" altLang="zh-CN"/>
              <a:t>X </a:t>
            </a:r>
            <a:r>
              <a:rPr lang="zh-CN" altLang="en-US"/>
              <a:t>和 </a:t>
            </a:r>
            <a:r>
              <a:rPr lang="en-US" altLang="zh-CN"/>
              <a:t>Xi(X</a:t>
            </a:r>
            <a:r>
              <a:rPr lang="zh-CN" altLang="en-US"/>
              <a:t>经过激活转换回来的值</a:t>
            </a:r>
            <a:r>
              <a:rPr lang="en-US" altLang="zh-CN"/>
              <a:t>)</a:t>
            </a:r>
            <a:r>
              <a:rPr lang="zh-CN" altLang="en-US"/>
              <a:t> 发现，当映射维度</a:t>
            </a:r>
            <a:r>
              <a:rPr lang="en-US" altLang="zh-CN"/>
              <a:t>m=2,3  </a:t>
            </a:r>
            <a:r>
              <a:rPr lang="zh-CN" altLang="en-US"/>
              <a:t>时，数据坍塌；当 </a:t>
            </a:r>
            <a:r>
              <a:rPr lang="en-US" altLang="zh-CN"/>
              <a:t>m&gt;15 </a:t>
            </a:r>
            <a:r>
              <a:rPr lang="zh-CN" altLang="en-US"/>
              <a:t>时，数据基本被保存。说明：channel少的feature map不应后接ReLU，否则会破坏feature map</a:t>
            </a:r>
            <a:endParaRPr lang="zh-CN" altLang="en-US"/>
          </a:p>
        </p:txBody>
      </p:sp>
      <p:pic>
        <p:nvPicPr>
          <p:cNvPr id="7" name="图片 6"/>
          <p:cNvPicPr>
            <a:picLocks noChangeAspect="1"/>
          </p:cNvPicPr>
          <p:nvPr/>
        </p:nvPicPr>
        <p:blipFill>
          <a:blip r:embed="rId1"/>
          <a:stretch>
            <a:fillRect/>
          </a:stretch>
        </p:blipFill>
        <p:spPr>
          <a:xfrm>
            <a:off x="2938145" y="2938780"/>
            <a:ext cx="6313805" cy="361696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CNN-MobileNet-V2</a:t>
            </a:r>
            <a:endParaRPr lang="zh-CN" altLang="en-US"/>
          </a:p>
        </p:txBody>
      </p:sp>
      <p:sp>
        <p:nvSpPr>
          <p:cNvPr id="6" name="内容占位符 5"/>
          <p:cNvSpPr>
            <a:spLocks noGrp="1"/>
          </p:cNvSpPr>
          <p:nvPr>
            <p:ph idx="1"/>
          </p:nvPr>
        </p:nvSpPr>
        <p:spPr>
          <a:xfrm>
            <a:off x="511175" y="1068705"/>
            <a:ext cx="10967720" cy="1941830"/>
          </a:xfrm>
        </p:spPr>
        <p:txBody>
          <a:bodyPr>
            <a:normAutofit fontScale="60000"/>
          </a:bodyPr>
          <a:p>
            <a:r>
              <a:rPr lang="en-US" altLang="zh-CN"/>
              <a:t> </a:t>
            </a:r>
            <a:r>
              <a:rPr lang="zh-CN" altLang="en-US" b="1"/>
              <a:t>问题2：没有复用特征</a:t>
            </a:r>
            <a:endParaRPr lang="zh-CN" altLang="en-US" b="1"/>
          </a:p>
          <a:p>
            <a:r>
              <a:t>在神经网络训练中如果某个卷积节点权重的值变为0就会“死掉”。对于任意输入，该节点的输出都是0。而ReLU对0值的梯度是0，所以后续无论怎么迭代这个节点的值都不会恢复了。</a:t>
            </a:r>
            <a:r>
              <a:rPr b="1">
                <a:solidFill>
                  <a:srgbClr val="FF0000"/>
                </a:solidFill>
              </a:rPr>
              <a:t>而通过ResNet结构的特征复用</a:t>
            </a:r>
            <a:r>
              <a:t>，可以很大程度上缓解这种特征退化问题</a:t>
            </a:r>
          </a:p>
        </p:txBody>
      </p:sp>
      <p:pic>
        <p:nvPicPr>
          <p:cNvPr id="3" name="图片 2"/>
          <p:cNvPicPr>
            <a:picLocks noChangeAspect="1"/>
          </p:cNvPicPr>
          <p:nvPr/>
        </p:nvPicPr>
        <p:blipFill>
          <a:blip r:embed="rId1"/>
          <a:stretch>
            <a:fillRect/>
          </a:stretch>
        </p:blipFill>
        <p:spPr>
          <a:xfrm>
            <a:off x="4107815" y="3010535"/>
            <a:ext cx="2666365" cy="3409315"/>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CNN-MobileNet-V2</a:t>
            </a:r>
            <a:endParaRPr lang="zh-CN" altLang="en-US"/>
          </a:p>
        </p:txBody>
      </p:sp>
      <p:sp>
        <p:nvSpPr>
          <p:cNvPr id="3" name="内容占位符 2"/>
          <p:cNvSpPr>
            <a:spLocks noGrp="1"/>
          </p:cNvSpPr>
          <p:nvPr>
            <p:ph idx="1"/>
          </p:nvPr>
        </p:nvSpPr>
        <p:spPr>
          <a:xfrm>
            <a:off x="368300" y="1201420"/>
            <a:ext cx="5989955" cy="4976495"/>
          </a:xfrm>
        </p:spPr>
        <p:txBody>
          <a:bodyPr>
            <a:normAutofit fontScale="80000"/>
          </a:bodyPr>
          <a:p>
            <a:r>
              <a:rPr lang="zh-CN" altLang="en-US" b="1"/>
              <a:t>为了解决问题</a:t>
            </a:r>
            <a:r>
              <a:rPr lang="en-US" altLang="zh-CN" b="1"/>
              <a:t>2-</a:t>
            </a:r>
            <a:r>
              <a:rPr lang="zh-CN" altLang="en-US" b="1"/>
              <a:t>特征复用：</a:t>
            </a:r>
            <a:endParaRPr lang="en-US" altLang="zh-CN"/>
          </a:p>
          <a:p>
            <a:pPr lvl="1"/>
            <a:r>
              <a:rPr lang="en-US" altLang="zh-CN"/>
              <a:t> </a:t>
            </a:r>
            <a:r>
              <a:rPr lang="zh-CN" altLang="en-US"/>
              <a:t>引入</a:t>
            </a:r>
            <a:r>
              <a:rPr lang="en-US" altLang="zh-CN"/>
              <a:t>shortcut</a:t>
            </a:r>
            <a:r>
              <a:rPr lang="zh-CN" altLang="en-US"/>
              <a:t>结构</a:t>
            </a:r>
            <a:r>
              <a:rPr lang="en-US" altLang="zh-CN"/>
              <a:t>(</a:t>
            </a:r>
            <a:r>
              <a:rPr lang="zh-CN" altLang="en-US"/>
              <a:t>残差结构</a:t>
            </a:r>
            <a:r>
              <a:rPr lang="en-US" altLang="zh-CN"/>
              <a:t>)</a:t>
            </a:r>
            <a:endParaRPr lang="en-US" altLang="zh-CN"/>
          </a:p>
          <a:p>
            <a:pPr lvl="1"/>
            <a:endParaRPr lang="en-US" altLang="zh-CN"/>
          </a:p>
          <a:p>
            <a:pPr lvl="1"/>
            <a:r>
              <a:rPr lang="en-US" altLang="zh-CN"/>
              <a:t> Inverted residual block</a:t>
            </a:r>
            <a:r>
              <a:rPr lang="zh-CN" altLang="en-US"/>
              <a:t>：使用</a:t>
            </a:r>
            <a:r>
              <a:rPr lang="en-US" altLang="zh-CN"/>
              <a:t>1x1</a:t>
            </a:r>
            <a:r>
              <a:rPr lang="zh-CN" altLang="en-US"/>
              <a:t>的逐点卷积（在</a:t>
            </a:r>
            <a:r>
              <a:rPr lang="en-US" altLang="zh-CN"/>
              <a:t>depthwise</a:t>
            </a:r>
            <a:r>
              <a:rPr lang="zh-CN" altLang="en-US"/>
              <a:t>之前）进行</a:t>
            </a:r>
            <a:r>
              <a:rPr lang="en-US" altLang="zh-CN">
                <a:solidFill>
                  <a:srgbClr val="FF0000"/>
                </a:solidFill>
              </a:rPr>
              <a:t>feature map</a:t>
            </a:r>
            <a:r>
              <a:rPr lang="zh-CN" altLang="en-US">
                <a:solidFill>
                  <a:srgbClr val="FF0000"/>
                </a:solidFill>
              </a:rPr>
              <a:t>升维，在升维以后再接</a:t>
            </a:r>
            <a:r>
              <a:rPr lang="en-US" altLang="zh-CN">
                <a:solidFill>
                  <a:srgbClr val="FF0000"/>
                </a:solidFill>
              </a:rPr>
              <a:t>relu</a:t>
            </a:r>
            <a:r>
              <a:rPr lang="zh-CN" altLang="en-US">
                <a:solidFill>
                  <a:srgbClr val="FF0000"/>
                </a:solidFill>
              </a:rPr>
              <a:t>激活，减少</a:t>
            </a:r>
            <a:r>
              <a:rPr lang="en-US" altLang="zh-CN">
                <a:solidFill>
                  <a:srgbClr val="FF0000"/>
                </a:solidFill>
              </a:rPr>
              <a:t>relu</a:t>
            </a:r>
            <a:r>
              <a:rPr lang="zh-CN" altLang="en-US">
                <a:solidFill>
                  <a:srgbClr val="FF0000"/>
                </a:solidFill>
              </a:rPr>
              <a:t>对特征的破坏</a:t>
            </a:r>
            <a:r>
              <a:rPr lang="zh-CN" altLang="en-US"/>
              <a:t>。</a:t>
            </a:r>
            <a:endParaRPr lang="zh-CN" altLang="en-US"/>
          </a:p>
          <a:p>
            <a:pPr lvl="1"/>
            <a:endParaRPr lang="zh-CN" altLang="en-US"/>
          </a:p>
          <a:p>
            <a:pPr lvl="1"/>
            <a:r>
              <a:rPr lang="zh-CN" altLang="en-US"/>
              <a:t> 在</a:t>
            </a:r>
            <a:r>
              <a:rPr lang="en-US" altLang="zh-CN"/>
              <a:t>1*1 pointwise</a:t>
            </a:r>
            <a:r>
              <a:rPr lang="zh-CN" altLang="en-US"/>
              <a:t>后使用</a:t>
            </a:r>
            <a:r>
              <a:rPr lang="en-US" altLang="zh-CN">
                <a:solidFill>
                  <a:srgbClr val="FF0000"/>
                </a:solidFill>
              </a:rPr>
              <a:t>linear</a:t>
            </a:r>
            <a:r>
              <a:rPr lang="zh-CN" altLang="en-US">
                <a:solidFill>
                  <a:srgbClr val="FF0000"/>
                </a:solidFill>
              </a:rPr>
              <a:t>激活函数</a:t>
            </a:r>
            <a:r>
              <a:rPr lang="zh-CN" altLang="en-US"/>
              <a:t>代替</a:t>
            </a:r>
            <a:r>
              <a:rPr lang="en-US" altLang="zh-CN"/>
              <a:t>relu</a:t>
            </a:r>
            <a:r>
              <a:rPr lang="zh-CN" altLang="en-US"/>
              <a:t>激活函数，防止对于特征的破坏。</a:t>
            </a:r>
            <a:endParaRPr lang="zh-CN" altLang="en-US"/>
          </a:p>
        </p:txBody>
      </p:sp>
      <p:pic>
        <p:nvPicPr>
          <p:cNvPr id="4" name="图片 3"/>
          <p:cNvPicPr>
            <a:picLocks noChangeAspect="1"/>
          </p:cNvPicPr>
          <p:nvPr/>
        </p:nvPicPr>
        <p:blipFill>
          <a:blip r:embed="rId1"/>
          <a:stretch>
            <a:fillRect/>
          </a:stretch>
        </p:blipFill>
        <p:spPr>
          <a:xfrm>
            <a:off x="6583286" y="1201133"/>
            <a:ext cx="5243011" cy="4895720"/>
          </a:xfrm>
          <a:prstGeom prst="rect">
            <a:avLst/>
          </a:prstGeom>
        </p:spPr>
      </p:pic>
      <p:sp>
        <p:nvSpPr>
          <p:cNvPr id="5" name="右箭头 4"/>
          <p:cNvSpPr/>
          <p:nvPr/>
        </p:nvSpPr>
        <p:spPr>
          <a:xfrm rot="300000">
            <a:off x="4866005" y="4206875"/>
            <a:ext cx="2087880"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MobileNet--V2--Inverted residual block</a:t>
            </a:r>
            <a:endParaRPr lang="zh-CN" altLang="en-US"/>
          </a:p>
        </p:txBody>
      </p:sp>
      <p:sp>
        <p:nvSpPr>
          <p:cNvPr id="6" name="内容占位符 5"/>
          <p:cNvSpPr>
            <a:spLocks noGrp="1"/>
          </p:cNvSpPr>
          <p:nvPr>
            <p:ph idx="1"/>
          </p:nvPr>
        </p:nvSpPr>
        <p:spPr>
          <a:xfrm>
            <a:off x="511175" y="1068705"/>
            <a:ext cx="10967720" cy="1737360"/>
          </a:xfrm>
        </p:spPr>
        <p:txBody>
          <a:bodyPr>
            <a:normAutofit fontScale="70000"/>
          </a:bodyPr>
          <a:p>
            <a:r>
              <a:rPr lang="en-US" altLang="zh-CN"/>
              <a:t> a</a:t>
            </a:r>
            <a:r>
              <a:rPr lang="zh-CN" altLang="en-US"/>
              <a:t>图：</a:t>
            </a:r>
            <a:r>
              <a:rPr lang="en-US" altLang="zh-CN"/>
              <a:t>ResNet</a:t>
            </a:r>
            <a:r>
              <a:rPr lang="zh-CN" altLang="en-US"/>
              <a:t>中其残差块，是先降维度</a:t>
            </a:r>
            <a:r>
              <a:rPr lang="en-US" altLang="zh-CN"/>
              <a:t>---</a:t>
            </a:r>
            <a:r>
              <a:rPr lang="zh-CN" altLang="en-US"/>
              <a:t>升维；</a:t>
            </a:r>
            <a:endParaRPr lang="zh-CN" altLang="en-US"/>
          </a:p>
          <a:p>
            <a:r>
              <a:rPr lang="zh-CN" altLang="en-US"/>
              <a:t> </a:t>
            </a:r>
            <a:r>
              <a:rPr lang="en-US" altLang="zh-CN"/>
              <a:t>b</a:t>
            </a:r>
            <a:r>
              <a:rPr lang="zh-CN" altLang="en-US"/>
              <a:t>图：</a:t>
            </a:r>
            <a:r>
              <a:rPr lang="en-US" altLang="zh-CN"/>
              <a:t>MobileNet </a:t>
            </a:r>
            <a:r>
              <a:rPr lang="zh-CN" altLang="en-US"/>
              <a:t>恰恰相反：先升维</a:t>
            </a:r>
            <a:r>
              <a:rPr lang="en-US" altLang="zh-CN"/>
              <a:t>---</a:t>
            </a:r>
            <a:r>
              <a:rPr lang="zh-CN" altLang="en-US"/>
              <a:t>再降维。</a:t>
            </a:r>
            <a:endParaRPr lang="zh-CN" altLang="en-US"/>
          </a:p>
          <a:p>
            <a:r>
              <a:rPr lang="zh-CN" altLang="en-US"/>
              <a:t>目的：解决</a:t>
            </a:r>
            <a:r>
              <a:rPr lang="en-US" altLang="zh-CN"/>
              <a:t>relu</a:t>
            </a:r>
            <a:r>
              <a:rPr lang="zh-CN" altLang="en-US"/>
              <a:t>对小维度（</a:t>
            </a:r>
            <a:r>
              <a:rPr lang="en-US" altLang="zh-CN"/>
              <a:t>depth</a:t>
            </a:r>
            <a:r>
              <a:rPr lang="zh-CN" altLang="en-US"/>
              <a:t>比较浅的特征图）造成的数据坍塌。</a:t>
            </a:r>
            <a:endParaRPr lang="zh-CN" altLang="en-US"/>
          </a:p>
        </p:txBody>
      </p:sp>
      <p:pic>
        <p:nvPicPr>
          <p:cNvPr id="4" name="图片 3"/>
          <p:cNvPicPr>
            <a:picLocks noChangeAspect="1"/>
          </p:cNvPicPr>
          <p:nvPr/>
        </p:nvPicPr>
        <p:blipFill>
          <a:blip r:embed="rId1"/>
          <a:stretch>
            <a:fillRect/>
          </a:stretch>
        </p:blipFill>
        <p:spPr>
          <a:xfrm>
            <a:off x="1431290" y="3249930"/>
            <a:ext cx="9126855" cy="2729230"/>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MobileNet-V2</a:t>
            </a:r>
            <a:endParaRPr lang="zh-CN" altLang="en-US"/>
          </a:p>
        </p:txBody>
      </p:sp>
      <p:pic>
        <p:nvPicPr>
          <p:cNvPr id="5" name="图片 4"/>
          <p:cNvPicPr>
            <a:picLocks noChangeAspect="1"/>
          </p:cNvPicPr>
          <p:nvPr/>
        </p:nvPicPr>
        <p:blipFill>
          <a:blip r:embed="rId1"/>
          <a:stretch>
            <a:fillRect/>
          </a:stretch>
        </p:blipFill>
        <p:spPr>
          <a:xfrm>
            <a:off x="2916555" y="977265"/>
            <a:ext cx="5837555" cy="5536565"/>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MobileNet-V2</a:t>
            </a:r>
            <a:r>
              <a:rPr altLang="en-US">
                <a:sym typeface="+mn-ea"/>
              </a:rPr>
              <a:t>模型图</a:t>
            </a:r>
            <a:endParaRPr altLang="en-US">
              <a:sym typeface="+mn-ea"/>
            </a:endParaRPr>
          </a:p>
        </p:txBody>
      </p:sp>
      <p:pic>
        <p:nvPicPr>
          <p:cNvPr id="3" name="图片 2"/>
          <p:cNvPicPr>
            <a:picLocks noChangeAspect="1"/>
          </p:cNvPicPr>
          <p:nvPr/>
        </p:nvPicPr>
        <p:blipFill>
          <a:blip r:embed="rId1"/>
          <a:stretch>
            <a:fillRect/>
          </a:stretch>
        </p:blipFill>
        <p:spPr>
          <a:xfrm>
            <a:off x="6174740" y="921385"/>
            <a:ext cx="4593590" cy="5348605"/>
          </a:xfrm>
          <a:prstGeom prst="rect">
            <a:avLst/>
          </a:prstGeom>
        </p:spPr>
      </p:pic>
      <p:pic>
        <p:nvPicPr>
          <p:cNvPr id="4" name="图片 3"/>
          <p:cNvPicPr>
            <a:picLocks noChangeAspect="1"/>
          </p:cNvPicPr>
          <p:nvPr/>
        </p:nvPicPr>
        <p:blipFill>
          <a:blip r:embed="rId2"/>
          <a:stretch>
            <a:fillRect/>
          </a:stretch>
        </p:blipFill>
        <p:spPr>
          <a:xfrm>
            <a:off x="712470" y="2529840"/>
            <a:ext cx="4409440" cy="180022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MobileNet-V3</a:t>
            </a:r>
            <a:endParaRPr altLang="en-US" dirty="0">
              <a:sym typeface="+mn-ea"/>
            </a:endParaRPr>
          </a:p>
        </p:txBody>
      </p:sp>
      <p:pic>
        <p:nvPicPr>
          <p:cNvPr id="10242" name="Picture 2" descr="Figure 4. MobileNetV2 + Squeeze-and-Excite [20]. In contrast with [20] we apply the squeeze and excite in the residual layer. We use different nonlinearity depending on the layer, see section 5.2 for details."/>
          <p:cNvPicPr>
            <a:picLocks noChangeAspect="1" noChangeArrowheads="1"/>
          </p:cNvPicPr>
          <p:nvPr/>
        </p:nvPicPr>
        <p:blipFill>
          <a:blip r:embed="rId1" cstate="print"/>
          <a:srcRect/>
          <a:stretch>
            <a:fillRect/>
          </a:stretch>
        </p:blipFill>
        <p:spPr bwMode="auto">
          <a:xfrm>
            <a:off x="1846734" y="3357786"/>
            <a:ext cx="8324593" cy="3096344"/>
          </a:xfrm>
          <a:prstGeom prst="rect">
            <a:avLst/>
          </a:prstGeom>
          <a:noFill/>
        </p:spPr>
      </p:pic>
      <p:sp>
        <p:nvSpPr>
          <p:cNvPr id="6" name="内容占位符 2"/>
          <p:cNvSpPr>
            <a:spLocks noGrp="1"/>
          </p:cNvSpPr>
          <p:nvPr>
            <p:ph idx="1"/>
          </p:nvPr>
        </p:nvSpPr>
        <p:spPr>
          <a:xfrm>
            <a:off x="406574" y="909514"/>
            <a:ext cx="10695458" cy="2232248"/>
          </a:xfrm>
        </p:spPr>
        <p:txBody>
          <a:bodyPr>
            <a:normAutofit fontScale="95000"/>
          </a:bodyPr>
          <a:lstStyle/>
          <a:p>
            <a:r>
              <a:rPr lang="zh-CN" altLang="en-US" sz="2400" b="1" dirty="0" smtClean="0"/>
              <a:t>继承</a:t>
            </a:r>
            <a:r>
              <a:rPr lang="en-US" altLang="zh-CN" sz="2400" b="1" dirty="0" smtClean="0"/>
              <a:t>v1 v2</a:t>
            </a:r>
            <a:r>
              <a:rPr lang="zh-CN" altLang="en-US" sz="2400" b="1" dirty="0" smtClean="0"/>
              <a:t>的基础上，做了以下改进：</a:t>
            </a:r>
            <a:endParaRPr lang="en-US" altLang="zh-CN" sz="2400" dirty="0"/>
          </a:p>
          <a:p>
            <a:pPr lvl="1"/>
            <a:r>
              <a:rPr lang="en-US" altLang="zh-CN" sz="2000" dirty="0"/>
              <a:t> </a:t>
            </a:r>
            <a:r>
              <a:rPr lang="en-US" altLang="zh-CN" sz="2000" dirty="0" smtClean="0"/>
              <a:t>5x5</a:t>
            </a:r>
            <a:r>
              <a:rPr lang="zh-CN" altLang="en-US" sz="2000" dirty="0" smtClean="0"/>
              <a:t>的深度卷积。深度卷积中使用</a:t>
            </a:r>
            <a:r>
              <a:rPr lang="en-US" altLang="zh-CN" sz="2000" dirty="0" smtClean="0"/>
              <a:t>5x5</a:t>
            </a:r>
            <a:r>
              <a:rPr lang="zh-CN" altLang="en-US" sz="2000" dirty="0" smtClean="0"/>
              <a:t>大小的卷积核比使用</a:t>
            </a:r>
            <a:r>
              <a:rPr lang="en-US" altLang="zh-CN" sz="2000" dirty="0" smtClean="0"/>
              <a:t>3x3</a:t>
            </a:r>
            <a:r>
              <a:rPr lang="zh-CN" altLang="en-US" sz="2000" dirty="0" smtClean="0"/>
              <a:t>大小的卷积核效果好</a:t>
            </a:r>
            <a:endParaRPr lang="en-US" altLang="zh-CN" sz="2000" dirty="0"/>
          </a:p>
          <a:p>
            <a:pPr lvl="1"/>
            <a:r>
              <a:rPr lang="en-US" altLang="zh-CN" sz="2000" dirty="0"/>
              <a:t> </a:t>
            </a:r>
            <a:r>
              <a:rPr lang="en-US" altLang="zh-CN" sz="2000" dirty="0" smtClean="0"/>
              <a:t>SE</a:t>
            </a:r>
            <a:r>
              <a:rPr lang="zh-CN" altLang="en-US" sz="2000" dirty="0" smtClean="0"/>
              <a:t>模块</a:t>
            </a:r>
            <a:endParaRPr lang="zh-CN" altLang="en-US" sz="2000" dirty="0"/>
          </a:p>
          <a:p>
            <a:pPr lvl="1"/>
            <a:r>
              <a:rPr lang="zh-CN" altLang="en-US" sz="2000" dirty="0"/>
              <a:t> </a:t>
            </a:r>
            <a:r>
              <a:rPr lang="zh-CN" altLang="en-US" sz="2000" dirty="0" smtClean="0"/>
              <a:t>改进激活函数（</a:t>
            </a:r>
            <a:r>
              <a:rPr lang="en-US" altLang="zh-CN" sz="2000" dirty="0" smtClean="0"/>
              <a:t>swish</a:t>
            </a:r>
            <a:r>
              <a:rPr lang="zh-CN" altLang="en-US" sz="2000" dirty="0" smtClean="0"/>
              <a:t>激活函数）</a:t>
            </a:r>
            <a:endParaRPr lang="zh-CN" altLang="en-US" sz="20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MobileNet-V3-</a:t>
            </a:r>
            <a:r>
              <a:rPr lang="zh-CN" altLang="en-US" dirty="0" smtClean="0">
                <a:sym typeface="+mn-ea"/>
              </a:rPr>
              <a:t>新激活函数</a:t>
            </a:r>
            <a:endParaRPr altLang="en-US" dirty="0">
              <a:sym typeface="+mn-ea"/>
            </a:endParaRPr>
          </a:p>
        </p:txBody>
      </p:sp>
      <p:pic>
        <p:nvPicPr>
          <p:cNvPr id="9218" name="Picture 2" descr="Figure 6. Sigmoid and swish nonlinearities and ther âhardâ counterparts."/>
          <p:cNvPicPr>
            <a:picLocks noChangeAspect="1" noChangeArrowheads="1"/>
          </p:cNvPicPr>
          <p:nvPr/>
        </p:nvPicPr>
        <p:blipFill>
          <a:blip r:embed="rId1" cstate="print"/>
          <a:srcRect/>
          <a:stretch>
            <a:fillRect/>
          </a:stretch>
        </p:blipFill>
        <p:spPr bwMode="auto">
          <a:xfrm>
            <a:off x="2134766" y="2349674"/>
            <a:ext cx="7755369" cy="3168352"/>
          </a:xfrm>
          <a:prstGeom prst="rect">
            <a:avLst/>
          </a:prstGeom>
          <a:noFill/>
        </p:spPr>
      </p:pic>
      <p:pic>
        <p:nvPicPr>
          <p:cNvPr id="9219" name="Picture 3"/>
          <p:cNvPicPr>
            <a:picLocks noChangeAspect="1" noChangeArrowheads="1"/>
          </p:cNvPicPr>
          <p:nvPr/>
        </p:nvPicPr>
        <p:blipFill>
          <a:blip r:embed="rId2" cstate="print"/>
          <a:srcRect/>
          <a:stretch>
            <a:fillRect/>
          </a:stretch>
        </p:blipFill>
        <p:spPr bwMode="auto">
          <a:xfrm>
            <a:off x="694606" y="1557586"/>
            <a:ext cx="2971800" cy="695325"/>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7319342" y="1341562"/>
            <a:ext cx="3600400" cy="888308"/>
          </a:xfrm>
          <a:prstGeom prst="rect">
            <a:avLst/>
          </a:prstGeom>
          <a:noFill/>
          <a:ln w="9525">
            <a:noFill/>
            <a:miter lim="800000"/>
            <a:headEnd/>
            <a:tailEnd/>
          </a:ln>
        </p:spPr>
      </p:pic>
      <p:sp>
        <p:nvSpPr>
          <p:cNvPr id="6" name="内容占位符 2"/>
          <p:cNvSpPr>
            <a:spLocks noGrp="1"/>
          </p:cNvSpPr>
          <p:nvPr>
            <p:ph idx="1"/>
          </p:nvPr>
        </p:nvSpPr>
        <p:spPr>
          <a:xfrm>
            <a:off x="334566" y="909514"/>
            <a:ext cx="10695458" cy="1656184"/>
          </a:xfrm>
        </p:spPr>
        <p:txBody>
          <a:bodyPr>
            <a:normAutofit fontScale="95000"/>
          </a:bodyPr>
          <a:lstStyle/>
          <a:p>
            <a:r>
              <a:rPr lang="zh-CN" altLang="en-US" sz="2000" dirty="0" smtClean="0"/>
              <a:t>将</a:t>
            </a:r>
            <a:r>
              <a:rPr lang="en-US" altLang="zh-CN" sz="2000" b="1" dirty="0" smtClean="0"/>
              <a:t>swish</a:t>
            </a:r>
            <a:r>
              <a:rPr lang="zh-CN" altLang="en-US" sz="2000" b="1" dirty="0" smtClean="0"/>
              <a:t>函数</a:t>
            </a:r>
            <a:r>
              <a:rPr lang="zh-CN" altLang="en-US" sz="2000" dirty="0" smtClean="0"/>
              <a:t>中的</a:t>
            </a:r>
            <a:r>
              <a:rPr lang="en-US" altLang="zh-CN" sz="2000" dirty="0" smtClean="0"/>
              <a:t>sigmoid</a:t>
            </a:r>
            <a:r>
              <a:rPr lang="zh-CN" altLang="en-US" sz="2000" dirty="0" smtClean="0"/>
              <a:t>函数替换为计算量少很多的分段线性硬模拟</a:t>
            </a:r>
            <a:r>
              <a:rPr lang="en-US" altLang="zh-CN" sz="2000" dirty="0" smtClean="0"/>
              <a:t>(h-swish)</a:t>
            </a:r>
            <a:r>
              <a:rPr lang="zh-CN" altLang="en-US" sz="2000" dirty="0" smtClean="0"/>
              <a:t>：</a:t>
            </a:r>
            <a:r>
              <a:rPr lang="en-US" altLang="zh-CN" sz="2000" dirty="0" smtClean="0"/>
              <a:t>ReLU6(x+3)/6</a:t>
            </a:r>
            <a:endParaRPr lang="zh-CN" altLang="en-US" sz="2000" dirty="0"/>
          </a:p>
        </p:txBody>
      </p:sp>
      <p:sp>
        <p:nvSpPr>
          <p:cNvPr id="7" name="内容占位符 2"/>
          <p:cNvSpPr txBox="1"/>
          <p:nvPr/>
        </p:nvSpPr>
        <p:spPr>
          <a:xfrm>
            <a:off x="838622" y="5896894"/>
            <a:ext cx="10695458" cy="629244"/>
          </a:xfrm>
          <a:prstGeom prst="rect">
            <a:avLst/>
          </a:prstGeom>
        </p:spPr>
        <p:txBody>
          <a:bodyPr vert="horz" lIns="91440" tIns="45720" rIns="91440" bIns="45720" rtlCol="0">
            <a:normAutofit fontScale="95000"/>
          </a:bodyPr>
          <a:lstStyle/>
          <a:p>
            <a:pPr marL="228600" lvl="0" indent="-228600" defTabSz="914400">
              <a:lnSpc>
                <a:spcPct val="150000"/>
              </a:lnSpc>
              <a:spcBef>
                <a:spcPts val="1000"/>
              </a:spcBef>
              <a:buFont typeface="Arial" panose="020B0604020202020204" pitchFamily="34" charset="0"/>
              <a:buChar char="•"/>
            </a:pPr>
            <a:r>
              <a:rPr lang="en-US" altLang="zh-CN" sz="1800" dirty="0" smtClean="0"/>
              <a:t>sigmoid</a:t>
            </a:r>
            <a:r>
              <a:rPr lang="zh-CN" altLang="en-US" sz="1800" dirty="0" smtClean="0"/>
              <a:t>、</a:t>
            </a:r>
            <a:r>
              <a:rPr lang="en-US" altLang="zh-CN" sz="1800" dirty="0" smtClean="0"/>
              <a:t>h-sigmoid</a:t>
            </a:r>
            <a:r>
              <a:rPr lang="zh-CN" altLang="en-US" sz="1800" dirty="0" smtClean="0"/>
              <a:t>、</a:t>
            </a:r>
            <a:r>
              <a:rPr lang="en-US" altLang="zh-CN" sz="1800" dirty="0" smtClean="0"/>
              <a:t>swish</a:t>
            </a:r>
            <a:r>
              <a:rPr lang="zh-CN" altLang="en-US" sz="1800" dirty="0" smtClean="0"/>
              <a:t>、</a:t>
            </a:r>
            <a:r>
              <a:rPr lang="en-US" altLang="zh-CN" sz="1800" dirty="0" smtClean="0"/>
              <a:t>h-swish</a:t>
            </a:r>
            <a:r>
              <a:rPr lang="zh-CN" altLang="en-US" sz="1800" dirty="0" smtClean="0"/>
              <a:t>激活函数的比较： </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MobileNet-V3-</a:t>
            </a:r>
            <a:r>
              <a:rPr lang="zh-CN" altLang="en-US" dirty="0" smtClean="0">
                <a:sym typeface="+mn-ea"/>
              </a:rPr>
              <a:t>模型图</a:t>
            </a:r>
            <a:endParaRPr altLang="en-US" dirty="0">
              <a:sym typeface="+mn-ea"/>
            </a:endParaRPr>
          </a:p>
        </p:txBody>
      </p:sp>
      <p:pic>
        <p:nvPicPr>
          <p:cNvPr id="8194" name="Picture 2" descr="Table 1. Specification for MobileNetV3-Large. SE denotes whether there is a Squeeze-And-Excite in that block. NL denotes the type of nonlinearity used. Here, HS denotes h-swish and RE denotes ReLU. NBN denotes no batch normalization. s denotes stride."/>
          <p:cNvPicPr>
            <a:picLocks noChangeAspect="1" noChangeArrowheads="1"/>
          </p:cNvPicPr>
          <p:nvPr/>
        </p:nvPicPr>
        <p:blipFill>
          <a:blip r:embed="rId1" cstate="print"/>
          <a:srcRect/>
          <a:stretch>
            <a:fillRect/>
          </a:stretch>
        </p:blipFill>
        <p:spPr bwMode="auto">
          <a:xfrm>
            <a:off x="334566" y="1053530"/>
            <a:ext cx="5688632" cy="5463168"/>
          </a:xfrm>
          <a:prstGeom prst="rect">
            <a:avLst/>
          </a:prstGeom>
          <a:noFill/>
        </p:spPr>
      </p:pic>
      <p:pic>
        <p:nvPicPr>
          <p:cNvPr id="8196" name="Picture 4" descr="Table 2. Specification for MobileNetV3-Small. See table 1 for notation."/>
          <p:cNvPicPr>
            <a:picLocks noChangeAspect="1" noChangeArrowheads="1"/>
          </p:cNvPicPr>
          <p:nvPr/>
        </p:nvPicPr>
        <p:blipFill>
          <a:blip r:embed="rId2" cstate="print"/>
          <a:srcRect/>
          <a:stretch>
            <a:fillRect/>
          </a:stretch>
        </p:blipFill>
        <p:spPr bwMode="auto">
          <a:xfrm>
            <a:off x="6455246" y="1125538"/>
            <a:ext cx="5544616" cy="5105401"/>
          </a:xfrm>
          <a:prstGeom prst="rect">
            <a:avLst/>
          </a:prstGeom>
          <a:noFill/>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CNN-ShuffleNet</a:t>
            </a:r>
            <a:endParaRPr lang="en-US" altLang="zh-CN">
              <a:sym typeface="+mn-ea"/>
            </a:endParaRPr>
          </a:p>
        </p:txBody>
      </p:sp>
      <p:sp>
        <p:nvSpPr>
          <p:cNvPr id="3" name="内容占位符 2"/>
          <p:cNvSpPr>
            <a:spLocks noGrp="1"/>
          </p:cNvSpPr>
          <p:nvPr>
            <p:ph idx="1"/>
          </p:nvPr>
        </p:nvSpPr>
        <p:spPr/>
        <p:txBody>
          <a:bodyPr/>
          <a:p>
            <a:r>
              <a:rPr lang="en-US" altLang="zh-CN"/>
              <a:t> ShuffleNet</a:t>
            </a:r>
            <a:r>
              <a:rPr lang="zh-CN" altLang="en-US"/>
              <a:t>是一种满足在受限条件下的高效基础网络结构，基于</a:t>
            </a:r>
            <a:r>
              <a:rPr lang="zh-CN" altLang="en-US" b="1">
                <a:solidFill>
                  <a:srgbClr val="FF0000"/>
                </a:solidFill>
              </a:rPr>
              <a:t>组群卷积</a:t>
            </a:r>
            <a:r>
              <a:rPr lang="en-US" altLang="zh-CN" b="1">
                <a:solidFill>
                  <a:srgbClr val="FF0000"/>
                </a:solidFill>
              </a:rPr>
              <a:t>(Group Convolution)</a:t>
            </a:r>
            <a:r>
              <a:rPr lang="zh-CN" altLang="en-US"/>
              <a:t>和</a:t>
            </a:r>
            <a:r>
              <a:rPr lang="zh-CN" altLang="en-US" b="1">
                <a:solidFill>
                  <a:srgbClr val="FF0000"/>
                </a:solidFill>
              </a:rPr>
              <a:t>深度可分离卷积</a:t>
            </a:r>
            <a:r>
              <a:rPr lang="en-US" altLang="zh-CN" b="1">
                <a:solidFill>
                  <a:srgbClr val="FF0000"/>
                </a:solidFill>
              </a:rPr>
              <a:t>(Depthwise Separable Convolution)</a:t>
            </a:r>
            <a:r>
              <a:rPr lang="zh-CN" altLang="en-US"/>
              <a:t>。</a:t>
            </a:r>
            <a:endParaRPr lang="zh-CN" altLang="en-US"/>
          </a:p>
          <a:p>
            <a:r>
              <a:rPr lang="zh-CN" altLang="en-US"/>
              <a:t> 简单的组群卷积会导致每个卷积操作仅从某些部分的输入通道数据中导出，会降低通道之间的信息流通，降低信息的表达能力，故在做</a:t>
            </a:r>
            <a:r>
              <a:rPr lang="en-US" altLang="zh-CN"/>
              <a:t>Group Convolution</a:t>
            </a:r>
            <a:r>
              <a:rPr lang="zh-CN" altLang="en-US"/>
              <a:t>之前先做一个</a:t>
            </a:r>
            <a:r>
              <a:rPr lang="en-US" altLang="zh-CN"/>
              <a:t>channel</a:t>
            </a:r>
            <a:r>
              <a:rPr lang="zh-CN" altLang="en-US"/>
              <a:t>的</a:t>
            </a:r>
            <a:r>
              <a:rPr lang="en-US" altLang="zh-CN"/>
              <a:t>shuffle</a:t>
            </a:r>
            <a:r>
              <a:rPr lang="zh-CN" altLang="en-US"/>
              <a:t>操作，以保障信息的表达能力。</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卷积神经网络</a:t>
            </a:r>
            <a:r>
              <a:rPr lang="en-US" altLang="zh-CN" dirty="0"/>
              <a:t>-CONV Layer</a:t>
            </a:r>
            <a:endParaRPr lang="zh-CN" altLang="en-US" dirty="0"/>
          </a:p>
        </p:txBody>
      </p:sp>
      <p:pic>
        <p:nvPicPr>
          <p:cNvPr id="2" name="图片 1"/>
          <p:cNvPicPr>
            <a:picLocks noChangeAspect="1"/>
          </p:cNvPicPr>
          <p:nvPr/>
        </p:nvPicPr>
        <p:blipFill>
          <a:blip r:embed="rId1"/>
          <a:stretch>
            <a:fillRect/>
          </a:stretch>
        </p:blipFill>
        <p:spPr>
          <a:xfrm>
            <a:off x="280670" y="1118870"/>
            <a:ext cx="5507990" cy="2731770"/>
          </a:xfrm>
          <a:prstGeom prst="rect">
            <a:avLst/>
          </a:prstGeom>
        </p:spPr>
      </p:pic>
      <p:pic>
        <p:nvPicPr>
          <p:cNvPr id="4" name="图片 3"/>
          <p:cNvPicPr>
            <a:picLocks noChangeAspect="1"/>
          </p:cNvPicPr>
          <p:nvPr/>
        </p:nvPicPr>
        <p:blipFill>
          <a:blip r:embed="rId2"/>
          <a:stretch>
            <a:fillRect/>
          </a:stretch>
        </p:blipFill>
        <p:spPr>
          <a:xfrm>
            <a:off x="6007100" y="1088390"/>
            <a:ext cx="5273040" cy="2762250"/>
          </a:xfrm>
          <a:prstGeom prst="rect">
            <a:avLst/>
          </a:prstGeom>
        </p:spPr>
      </p:pic>
      <p:pic>
        <p:nvPicPr>
          <p:cNvPr id="5" name="图片 4"/>
          <p:cNvPicPr>
            <a:picLocks noChangeAspect="1"/>
          </p:cNvPicPr>
          <p:nvPr/>
        </p:nvPicPr>
        <p:blipFill>
          <a:blip r:embed="rId3"/>
          <a:stretch>
            <a:fillRect/>
          </a:stretch>
        </p:blipFill>
        <p:spPr>
          <a:xfrm>
            <a:off x="2635250" y="4022725"/>
            <a:ext cx="6076315" cy="2505075"/>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CNN-ShuffleNet</a:t>
            </a:r>
            <a:endParaRPr lang="zh-CN" altLang="en-US"/>
          </a:p>
        </p:txBody>
      </p:sp>
      <p:pic>
        <p:nvPicPr>
          <p:cNvPr id="4" name="内容占位符 3"/>
          <p:cNvPicPr>
            <a:picLocks noChangeAspect="1"/>
          </p:cNvPicPr>
          <p:nvPr>
            <p:ph idx="1"/>
          </p:nvPr>
        </p:nvPicPr>
        <p:blipFill>
          <a:blip r:embed="rId1"/>
          <a:stretch>
            <a:fillRect/>
          </a:stretch>
        </p:blipFill>
        <p:spPr>
          <a:xfrm>
            <a:off x="266658" y="1263354"/>
            <a:ext cx="11656778" cy="5076667"/>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CNN-ShuffleNet</a:t>
            </a:r>
            <a:endParaRPr lang="zh-CN" altLang="en-US"/>
          </a:p>
        </p:txBody>
      </p:sp>
      <p:sp>
        <p:nvSpPr>
          <p:cNvPr id="3" name="内容占位符 2"/>
          <p:cNvSpPr>
            <a:spLocks noGrp="1"/>
          </p:cNvSpPr>
          <p:nvPr>
            <p:ph idx="1"/>
          </p:nvPr>
        </p:nvSpPr>
        <p:spPr>
          <a:xfrm>
            <a:off x="838069" y="1201133"/>
            <a:ext cx="4465257" cy="4976352"/>
          </a:xfrm>
        </p:spPr>
        <p:txBody>
          <a:bodyPr/>
          <a:p>
            <a:r>
              <a:rPr lang="en-US" altLang="zh-CN"/>
              <a:t> </a:t>
            </a:r>
            <a:r>
              <a:rPr lang="zh-CN" altLang="en-US"/>
              <a:t>对于</a:t>
            </a:r>
            <a:r>
              <a:rPr lang="en-US" altLang="zh-CN"/>
              <a:t>channel</a:t>
            </a:r>
            <a:r>
              <a:rPr lang="zh-CN" altLang="en-US"/>
              <a:t>的</a:t>
            </a:r>
            <a:r>
              <a:rPr lang="en-US" altLang="zh-CN"/>
              <a:t>shuffle</a:t>
            </a:r>
            <a:r>
              <a:rPr lang="zh-CN" altLang="en-US"/>
              <a:t>操作，一般采用如下操作：</a:t>
            </a:r>
            <a:endParaRPr lang="zh-CN" altLang="en-US"/>
          </a:p>
          <a:p>
            <a:pPr lvl="1"/>
            <a:r>
              <a:rPr lang="zh-CN" altLang="en-US"/>
              <a:t> </a:t>
            </a:r>
            <a:r>
              <a:rPr lang="en-US" altLang="zh-CN"/>
              <a:t>1. </a:t>
            </a:r>
            <a:r>
              <a:rPr lang="zh-CN" altLang="en-US"/>
              <a:t>有</a:t>
            </a:r>
            <a:r>
              <a:rPr lang="en-US" altLang="zh-CN"/>
              <a:t>g*n</a:t>
            </a:r>
            <a:r>
              <a:rPr lang="zh-CN" altLang="en-US"/>
              <a:t>的输出通道</a:t>
            </a:r>
            <a:endParaRPr lang="zh-CN" altLang="en-US"/>
          </a:p>
          <a:p>
            <a:pPr lvl="1"/>
            <a:r>
              <a:rPr lang="zh-CN" altLang="en-US"/>
              <a:t> </a:t>
            </a:r>
            <a:r>
              <a:rPr lang="en-US" altLang="zh-CN"/>
              <a:t>2. reshape(g,n)</a:t>
            </a:r>
            <a:endParaRPr lang="en-US" altLang="zh-CN"/>
          </a:p>
          <a:p>
            <a:pPr lvl="1"/>
            <a:r>
              <a:rPr lang="en-US" altLang="zh-CN"/>
              <a:t> 3. </a:t>
            </a:r>
            <a:r>
              <a:rPr lang="zh-CN" altLang="en-US"/>
              <a:t>转置为</a:t>
            </a:r>
            <a:r>
              <a:rPr lang="en-US" altLang="zh-CN"/>
              <a:t>(n,g)</a:t>
            </a:r>
            <a:endParaRPr lang="en-US" altLang="zh-CN"/>
          </a:p>
          <a:p>
            <a:pPr lvl="1"/>
            <a:r>
              <a:rPr lang="en-US" altLang="zh-CN"/>
              <a:t> 4. </a:t>
            </a:r>
            <a:r>
              <a:rPr lang="zh-CN" altLang="en-US"/>
              <a:t>扁平化，再分组作为下一层的输入。</a:t>
            </a:r>
            <a:endParaRPr lang="zh-CN" altLang="en-US"/>
          </a:p>
        </p:txBody>
      </p:sp>
      <p:pic>
        <p:nvPicPr>
          <p:cNvPr id="5" name="图片 4" descr="20181220124631314"/>
          <p:cNvPicPr>
            <a:picLocks noChangeAspect="1"/>
          </p:cNvPicPr>
          <p:nvPr/>
        </p:nvPicPr>
        <p:blipFill>
          <a:blip r:embed="rId1"/>
          <a:stretch>
            <a:fillRect/>
          </a:stretch>
        </p:blipFill>
        <p:spPr>
          <a:xfrm>
            <a:off x="5303326" y="1088121"/>
            <a:ext cx="6465830" cy="5437290"/>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CNN-ShuffleNet</a:t>
            </a:r>
            <a:endParaRPr lang="zh-CN" altLang="en-US"/>
          </a:p>
        </p:txBody>
      </p:sp>
      <p:pic>
        <p:nvPicPr>
          <p:cNvPr id="4" name="内容占位符 3"/>
          <p:cNvPicPr>
            <a:picLocks noChangeAspect="1"/>
          </p:cNvPicPr>
          <p:nvPr>
            <p:ph idx="1"/>
          </p:nvPr>
        </p:nvPicPr>
        <p:blipFill>
          <a:blip r:embed="rId1"/>
          <a:stretch>
            <a:fillRect/>
          </a:stretch>
        </p:blipFill>
        <p:spPr>
          <a:xfrm>
            <a:off x="196819" y="1012568"/>
            <a:ext cx="11796457" cy="5575699"/>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en-US">
                <a:sym typeface="+mn-ea"/>
              </a:rPr>
              <a:t>卷积神经网络典型</a:t>
            </a:r>
            <a:r>
              <a:rPr lang="en-US" altLang="zh-CN">
                <a:sym typeface="+mn-ea"/>
              </a:rPr>
              <a:t>CNN-ShuffleNet V2</a:t>
            </a:r>
            <a:endParaRPr lang="zh-CN" altLang="en-US"/>
          </a:p>
        </p:txBody>
      </p:sp>
      <p:pic>
        <p:nvPicPr>
          <p:cNvPr id="6" name="内容占位符 5"/>
          <p:cNvPicPr>
            <a:picLocks noChangeAspect="1"/>
          </p:cNvPicPr>
          <p:nvPr>
            <p:ph idx="1"/>
          </p:nvPr>
        </p:nvPicPr>
        <p:blipFill>
          <a:blip r:embed="rId1"/>
          <a:stretch>
            <a:fillRect/>
          </a:stretch>
        </p:blipFill>
        <p:spPr>
          <a:xfrm>
            <a:off x="1088220" y="954792"/>
            <a:ext cx="9822550" cy="5850611"/>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1017270" y="776605"/>
            <a:ext cx="10156190" cy="5674995"/>
          </a:xfrm>
          <a:prstGeom prst="rect">
            <a:avLst/>
          </a:prstGeom>
        </p:spPr>
      </p:pic>
      <p:sp>
        <p:nvSpPr>
          <p:cNvPr id="3" name="标题 2"/>
          <p:cNvSpPr>
            <a:spLocks noGrp="1"/>
          </p:cNvSpPr>
          <p:nvPr>
            <p:ph type="title"/>
          </p:nvPr>
        </p:nvSpPr>
        <p:spPr>
          <a:xfrm>
            <a:off x="1766570" y="163195"/>
            <a:ext cx="8229600" cy="752475"/>
          </a:xfrm>
        </p:spPr>
        <p:txBody>
          <a:bodyPr/>
          <a:lstStyle/>
          <a:p>
            <a:r>
              <a:rPr lang="en-US" b="1" i="1" dirty="0"/>
              <a:t>shufflenet V2</a:t>
            </a:r>
            <a:endParaRPr lang="en-US" b="1"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Google Shape;153;p16"/>
          <p:cNvSpPr txBox="1">
            <a:spLocks noGrp="1"/>
          </p:cNvSpPr>
          <p:nvPr>
            <p:ph type="ctrTitle"/>
          </p:nvPr>
        </p:nvSpPr>
        <p:spPr>
          <a:xfrm>
            <a:off x="3848100" y="2264410"/>
            <a:ext cx="4496435" cy="1643380"/>
          </a:xfrm>
          <a:prstGeom prst="rect">
            <a:avLst/>
          </a:prstGeom>
          <a:noFill/>
          <a:ln>
            <a:noFill/>
          </a:ln>
        </p:spPr>
        <p:txBody>
          <a:bodyPr spcFirstLastPara="1" wrap="square" lIns="91425" tIns="91425" rIns="91425" bIns="91425" anchor="ctr" anchorCtr="0">
            <a:noAutofit/>
          </a:bodyPr>
          <a:p>
            <a:pPr marL="0" marR="0" lvl="0" indent="0" algn="ctr" rtl="0">
              <a:lnSpc>
                <a:spcPct val="100000"/>
              </a:lnSpc>
              <a:spcBef>
                <a:spcPts val="0"/>
              </a:spcBef>
              <a:spcAft>
                <a:spcPts val="0"/>
              </a:spcAft>
              <a:buClr>
                <a:srgbClr val="525C65"/>
              </a:buClr>
              <a:buSzPts val="4000"/>
              <a:buFont typeface="Arial" panose="020B0604020202020204"/>
              <a:buNone/>
            </a:pPr>
            <a:r>
              <a:rPr lang="zh-CN" altLang="en-US" sz="6600" dirty="0" smtClean="0"/>
              <a:t>迁移学习</a:t>
            </a:r>
            <a:endParaRPr lang="zh-CN" altLang="en-US" sz="6600" b="1" i="0" u="none" strike="noStrike" cap="none" dirty="0" smtClean="0">
              <a:solidFill>
                <a:srgbClr val="525C65"/>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oogle Shape;222;p23"/>
          <p:cNvSpPr/>
          <p:nvPr/>
        </p:nvSpPr>
        <p:spPr>
          <a:xfrm>
            <a:off x="0" y="664210"/>
            <a:ext cx="785495" cy="127635"/>
          </a:xfrm>
          <a:prstGeom prst="rect">
            <a:avLst/>
          </a:prstGeom>
          <a:solidFill>
            <a:schemeClr val="accent1"/>
          </a:solid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2" name="表格 1"/>
          <p:cNvGraphicFramePr>
            <a:graphicFrameLocks noGrp="1"/>
          </p:cNvGraphicFramePr>
          <p:nvPr/>
        </p:nvGraphicFramePr>
        <p:xfrm>
          <a:off x="1690370" y="1229360"/>
          <a:ext cx="8674735" cy="4841875"/>
        </p:xfrm>
        <a:graphic>
          <a:graphicData uri="http://schemas.openxmlformats.org/drawingml/2006/table">
            <a:tbl>
              <a:tblPr firstRow="1" bandRow="1">
                <a:tableStyleId>{5C22544A-7EE6-4342-B048-85BDC9FD1C3A}</a:tableStyleId>
              </a:tblPr>
              <a:tblGrid>
                <a:gridCol w="4106545"/>
                <a:gridCol w="2877820"/>
                <a:gridCol w="1690370"/>
              </a:tblGrid>
              <a:tr h="545465">
                <a:tc>
                  <a:txBody>
                    <a:bodyPr/>
                    <a:p>
                      <a:pPr algn="ctr"/>
                      <a:r>
                        <a:rPr lang="zh-CN" altLang="en-US" sz="1800" b="1" dirty="0" smtClean="0">
                          <a:latin typeface="微软雅黑" panose="020B0503020204020204" pitchFamily="34" charset="-122"/>
                          <a:ea typeface="微软雅黑" panose="020B0503020204020204" pitchFamily="34" charset="-122"/>
                        </a:rPr>
                        <a:t>任务应用</a:t>
                      </a:r>
                      <a:endParaRPr lang="zh-CN" altLang="en-US" sz="1800" b="1" dirty="0" smtClean="0">
                        <a:latin typeface="微软雅黑" panose="020B0503020204020204" pitchFamily="34" charset="-122"/>
                        <a:ea typeface="微软雅黑" panose="020B0503020204020204" pitchFamily="34" charset="-122"/>
                      </a:endParaRPr>
                    </a:p>
                  </a:txBody>
                  <a:tcPr/>
                </a:tc>
                <a:tc>
                  <a:txBody>
                    <a:bodyPr/>
                    <a:p>
                      <a:pPr algn="ctr"/>
                      <a:r>
                        <a:rPr lang="zh-CN" altLang="en-US" sz="1800" b="1" dirty="0" smtClean="0">
                          <a:latin typeface="微软雅黑" panose="020B0503020204020204" pitchFamily="34" charset="-122"/>
                          <a:ea typeface="微软雅黑" panose="020B0503020204020204" pitchFamily="34" charset="-122"/>
                        </a:rPr>
                        <a:t>已有数据</a:t>
                      </a:r>
                      <a:endParaRPr lang="zh-CN" altLang="en-US" sz="1800" b="1" dirty="0" smtClean="0">
                        <a:latin typeface="微软雅黑" panose="020B0503020204020204" pitchFamily="34" charset="-122"/>
                        <a:ea typeface="微软雅黑" panose="020B0503020204020204" pitchFamily="34" charset="-122"/>
                      </a:endParaRPr>
                    </a:p>
                  </a:txBody>
                  <a:tcPr/>
                </a:tc>
                <a:tc>
                  <a:txBody>
                    <a:bodyPr/>
                    <a:p>
                      <a:pPr algn="ctr"/>
                      <a:endParaRPr lang="zh-CN" altLang="en-US" sz="1800" b="1" dirty="0">
                        <a:latin typeface="微软雅黑" panose="020B0503020204020204" pitchFamily="34" charset="-122"/>
                        <a:ea typeface="微软雅黑" panose="020B0503020204020204" pitchFamily="34" charset="-122"/>
                      </a:endParaRPr>
                    </a:p>
                  </a:txBody>
                  <a:tcPr/>
                </a:tc>
              </a:tr>
              <a:tr h="1078865">
                <a:tc>
                  <a:txBody>
                    <a:bodyPr/>
                    <a:p>
                      <a:pPr algn="l"/>
                      <a:r>
                        <a:rPr lang="zh-CN" altLang="en-US" sz="1600" b="1" dirty="0" smtClean="0">
                          <a:latin typeface="微软雅黑" panose="020B0503020204020204" pitchFamily="34" charset="-122"/>
                          <a:ea typeface="微软雅黑" panose="020B0503020204020204" pitchFamily="34" charset="-122"/>
                        </a:rPr>
                        <a:t>语音识别：</a:t>
                      </a:r>
                      <a:endParaRPr lang="en-US" altLang="zh-CN" sz="1600" b="1" dirty="0" smtClean="0">
                        <a:latin typeface="微软雅黑" panose="020B0503020204020204" pitchFamily="34" charset="-122"/>
                        <a:ea typeface="微软雅黑" panose="020B0503020204020204" pitchFamily="34" charset="-122"/>
                      </a:endParaRPr>
                    </a:p>
                    <a:p>
                      <a:pPr algn="l"/>
                      <a:r>
                        <a:rPr lang="en-US" altLang="zh-CN" sz="1600" b="0" dirty="0" smtClean="0">
                          <a:latin typeface="微软雅黑" panose="020B0503020204020204" pitchFamily="34" charset="-122"/>
                          <a:ea typeface="微软雅黑" panose="020B0503020204020204" pitchFamily="34" charset="-122"/>
                        </a:rPr>
                        <a:t>1</a:t>
                      </a:r>
                      <a:r>
                        <a:rPr lang="zh-CN" altLang="en-US" sz="1600" b="0" dirty="0" smtClean="0">
                          <a:latin typeface="微软雅黑" panose="020B0503020204020204" pitchFamily="34" charset="-122"/>
                          <a:ea typeface="微软雅黑" panose="020B0503020204020204" pitchFamily="34" charset="-122"/>
                        </a:rPr>
                        <a:t>、方言 翻译 为普通话。语料很少。</a:t>
                      </a:r>
                      <a:endParaRPr lang="en-US" altLang="zh-CN" sz="1600" b="0" dirty="0" smtClean="0">
                        <a:latin typeface="微软雅黑" panose="020B0503020204020204" pitchFamily="34" charset="-122"/>
                        <a:ea typeface="微软雅黑" panose="020B0503020204020204" pitchFamily="34" charset="-122"/>
                      </a:endParaRPr>
                    </a:p>
                    <a:p>
                      <a:pPr algn="l"/>
                      <a:r>
                        <a:rPr lang="en-US" altLang="zh-CN" sz="1600" b="0" dirty="0" smtClean="0">
                          <a:latin typeface="微软雅黑" panose="020B0503020204020204" pitchFamily="34" charset="-122"/>
                          <a:ea typeface="微软雅黑" panose="020B0503020204020204" pitchFamily="34" charset="-122"/>
                        </a:rPr>
                        <a:t>2</a:t>
                      </a:r>
                      <a:r>
                        <a:rPr lang="zh-CN" altLang="en-US" sz="1600" b="0" dirty="0" smtClean="0">
                          <a:latin typeface="微软雅黑" panose="020B0503020204020204" pitchFamily="34" charset="-122"/>
                          <a:ea typeface="微软雅黑" panose="020B0503020204020204" pitchFamily="34" charset="-122"/>
                        </a:rPr>
                        <a:t>、预料比较匮乏不同语言的相互翻译学习。</a:t>
                      </a:r>
                      <a:endParaRPr lang="zh-CN" altLang="en-US" sz="1600" b="0" dirty="0" smtClean="0">
                        <a:latin typeface="微软雅黑" panose="020B0503020204020204" pitchFamily="34" charset="-122"/>
                        <a:ea typeface="微软雅黑" panose="020B0503020204020204" pitchFamily="34" charset="-122"/>
                      </a:endParaRPr>
                    </a:p>
                  </a:txBody>
                  <a:tcPr/>
                </a:tc>
                <a:tc>
                  <a:txBody>
                    <a:bodyPr/>
                    <a:p>
                      <a:pPr algn="l"/>
                      <a:r>
                        <a:rPr lang="zh-CN" altLang="en-US" sz="1600" b="0" dirty="0" smtClean="0">
                          <a:latin typeface="微软雅黑" panose="020B0503020204020204" pitchFamily="34" charset="-122"/>
                          <a:ea typeface="微软雅黑" panose="020B0503020204020204" pitchFamily="34" charset="-122"/>
                        </a:rPr>
                        <a:t>中文翻译英文，英文翻译中文，大量</a:t>
                      </a:r>
                      <a:endParaRPr lang="zh-CN" altLang="en-US" sz="1600" b="0" dirty="0" smtClean="0">
                        <a:latin typeface="微软雅黑" panose="020B0503020204020204" pitchFamily="34" charset="-122"/>
                        <a:ea typeface="微软雅黑" panose="020B0503020204020204" pitchFamily="34" charset="-122"/>
                      </a:endParaRPr>
                    </a:p>
                  </a:txBody>
                  <a:tcPr/>
                </a:tc>
                <a:tc rowSpan="3">
                  <a:txBody>
                    <a:bodyPr/>
                    <a:p>
                      <a:pPr algn="ctr"/>
                      <a:r>
                        <a:rPr lang="zh-CN" altLang="en-US" sz="1800" b="1" dirty="0" smtClean="0">
                          <a:solidFill>
                            <a:srgbClr val="FF0000"/>
                          </a:solidFill>
                          <a:latin typeface="微软雅黑" panose="020B0503020204020204" pitchFamily="34" charset="-122"/>
                          <a:ea typeface="微软雅黑" panose="020B0503020204020204" pitchFamily="34" charset="-122"/>
                        </a:rPr>
                        <a:t>已有模型能否重用？</a:t>
                      </a:r>
                      <a:endParaRPr lang="zh-CN" altLang="en-US" sz="1800" b="1" dirty="0" smtClean="0">
                        <a:solidFill>
                          <a:srgbClr val="FF0000"/>
                        </a:solidFill>
                        <a:latin typeface="微软雅黑" panose="020B0503020204020204" pitchFamily="34" charset="-122"/>
                        <a:ea typeface="微软雅黑" panose="020B0503020204020204" pitchFamily="34" charset="-122"/>
                      </a:endParaRPr>
                    </a:p>
                  </a:txBody>
                  <a:tcPr/>
                </a:tc>
              </a:tr>
              <a:tr h="897890">
                <a:tc>
                  <a:txBody>
                    <a:bodyPr/>
                    <a:p>
                      <a:pPr algn="l"/>
                      <a:r>
                        <a:rPr lang="zh-CN" altLang="en-US" sz="1600" b="1" dirty="0" smtClean="0">
                          <a:latin typeface="微软雅黑" panose="020B0503020204020204" pitchFamily="34" charset="-122"/>
                          <a:ea typeface="微软雅黑" panose="020B0503020204020204" pitchFamily="34" charset="-122"/>
                        </a:rPr>
                        <a:t>图片识别</a:t>
                      </a:r>
                      <a:r>
                        <a:rPr lang="en-US" altLang="zh-CN" sz="1600" b="1" dirty="0" smtClean="0">
                          <a:latin typeface="微软雅黑" panose="020B0503020204020204" pitchFamily="34" charset="-122"/>
                          <a:ea typeface="微软雅黑" panose="020B0503020204020204" pitchFamily="34" charset="-122"/>
                        </a:rPr>
                        <a:t>CV</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gn="l"/>
                      <a:r>
                        <a:rPr lang="zh-CN" altLang="en-US" sz="1600" b="0" dirty="0" smtClean="0">
                          <a:latin typeface="微软雅黑" panose="020B0503020204020204" pitchFamily="34" charset="-122"/>
                          <a:ea typeface="微软雅黑" panose="020B0503020204020204" pitchFamily="34" charset="-122"/>
                        </a:rPr>
                        <a:t>某种罕见医疗疾病（皮肤疾病）图片识别，少</a:t>
                      </a:r>
                      <a:endParaRPr lang="zh-CN" altLang="en-US" sz="1600" b="0" dirty="0" smtClean="0">
                        <a:latin typeface="微软雅黑" panose="020B0503020204020204" pitchFamily="34" charset="-122"/>
                        <a:ea typeface="微软雅黑" panose="020B0503020204020204" pitchFamily="34" charset="-122"/>
                      </a:endParaRPr>
                    </a:p>
                  </a:txBody>
                  <a:tcPr/>
                </a:tc>
                <a:tc>
                  <a:txBody>
                    <a:bodyPr/>
                    <a:p>
                      <a:pPr algn="l"/>
                      <a:r>
                        <a:rPr lang="zh-CN" altLang="en-US" sz="1600" b="0" dirty="0" smtClean="0">
                          <a:latin typeface="微软雅黑" panose="020B0503020204020204" pitchFamily="34" charset="-122"/>
                          <a:ea typeface="微软雅黑" panose="020B0503020204020204" pitchFamily="34" charset="-122"/>
                        </a:rPr>
                        <a:t>网络上大量的：带标注的动植物图片</a:t>
                      </a:r>
                      <a:endParaRPr lang="zh-CN" altLang="en-US" sz="1600" b="0" dirty="0" smtClean="0">
                        <a:latin typeface="微软雅黑" panose="020B0503020204020204" pitchFamily="34" charset="-122"/>
                        <a:ea typeface="微软雅黑" panose="020B0503020204020204" pitchFamily="34" charset="-122"/>
                      </a:endParaRPr>
                    </a:p>
                  </a:txBody>
                  <a:tcPr/>
                </a:tc>
                <a:tc vMerge="1">
                  <a:tcPr/>
                </a:tc>
              </a:tr>
              <a:tr h="742950">
                <a:tc>
                  <a:txBody>
                    <a:bodyPr/>
                    <a:p>
                      <a:pPr algn="l"/>
                      <a:r>
                        <a:rPr lang="zh-CN" altLang="en-US" sz="1600" b="1" dirty="0" smtClean="0">
                          <a:latin typeface="微软雅黑" panose="020B0503020204020204" pitchFamily="34" charset="-122"/>
                          <a:ea typeface="微软雅黑" panose="020B0503020204020204" pitchFamily="34" charset="-122"/>
                        </a:rPr>
                        <a:t>文本处理</a:t>
                      </a:r>
                      <a:r>
                        <a:rPr lang="en-US" altLang="zh-CN" sz="1600" b="1" dirty="0" smtClean="0">
                          <a:latin typeface="微软雅黑" panose="020B0503020204020204" pitchFamily="34" charset="-122"/>
                          <a:ea typeface="微软雅黑" panose="020B0503020204020204" pitchFamily="34" charset="-122"/>
                        </a:rPr>
                        <a:t>NLP</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gn="l"/>
                      <a:r>
                        <a:rPr lang="zh-CN" altLang="en-US" sz="1600" b="0" dirty="0" smtClean="0">
                          <a:latin typeface="微软雅黑" panose="020B0503020204020204" pitchFamily="34" charset="-122"/>
                          <a:ea typeface="微软雅黑" panose="020B0503020204020204" pitchFamily="34" charset="-122"/>
                        </a:rPr>
                        <a:t>法律条款分析，少</a:t>
                      </a:r>
                      <a:endParaRPr lang="zh-CN" altLang="en-US" sz="1600" b="0" dirty="0" smtClean="0">
                        <a:latin typeface="微软雅黑" panose="020B0503020204020204" pitchFamily="34" charset="-122"/>
                        <a:ea typeface="微软雅黑" panose="020B0503020204020204" pitchFamily="34" charset="-122"/>
                      </a:endParaRPr>
                    </a:p>
                  </a:txBody>
                  <a:tcPr/>
                </a:tc>
                <a:tc>
                  <a:txBody>
                    <a:bodyPr/>
                    <a:p>
                      <a:pPr algn="l"/>
                      <a:r>
                        <a:rPr lang="zh-CN" altLang="en-US" sz="1600" b="0" dirty="0" smtClean="0">
                          <a:latin typeface="微软雅黑" panose="020B0503020204020204" pitchFamily="34" charset="-122"/>
                          <a:ea typeface="微软雅黑" panose="020B0503020204020204" pitchFamily="34" charset="-122"/>
                        </a:rPr>
                        <a:t>已有大量：经济合同法律、法规 文本分析</a:t>
                      </a:r>
                      <a:endParaRPr lang="zh-CN" altLang="en-US" sz="1600" b="0" dirty="0" smtClean="0">
                        <a:latin typeface="微软雅黑" panose="020B0503020204020204" pitchFamily="34" charset="-122"/>
                        <a:ea typeface="微软雅黑" panose="020B0503020204020204" pitchFamily="34" charset="-122"/>
                      </a:endParaRPr>
                    </a:p>
                  </a:txBody>
                  <a:tcPr/>
                </a:tc>
                <a:tc vMerge="1">
                  <a:tcPr/>
                </a:tc>
              </a:tr>
              <a:tr h="834390">
                <a:tc>
                  <a:txBody>
                    <a:bodyPr/>
                    <a:p>
                      <a:pPr algn="l"/>
                      <a:r>
                        <a:rPr lang="zh-CN" altLang="en-US" sz="1600" b="0" dirty="0" smtClean="0">
                          <a:latin typeface="微软雅黑" panose="020B0503020204020204" pitchFamily="34" charset="-122"/>
                          <a:ea typeface="微软雅黑" panose="020B0503020204020204" pitchFamily="34" charset="-122"/>
                        </a:rPr>
                        <a:t>推荐系统中的冷启动问题：没有数据，如何做推荐？比如：平台才成立，并没有数据。</a:t>
                      </a:r>
                      <a:endParaRPr lang="zh-CN" altLang="en-US" sz="1600" b="0" dirty="0" smtClean="0">
                        <a:latin typeface="微软雅黑" panose="020B0503020204020204" pitchFamily="34" charset="-122"/>
                        <a:ea typeface="微软雅黑" panose="020B0503020204020204" pitchFamily="34" charset="-122"/>
                      </a:endParaRPr>
                    </a:p>
                  </a:txBody>
                  <a:tcPr/>
                </a:tc>
                <a:tc>
                  <a:txBody>
                    <a:bodyPr/>
                    <a:p>
                      <a:pPr algn="l"/>
                      <a:endParaRPr lang="zh-CN" altLang="en-US" sz="1600" b="0" dirty="0">
                        <a:latin typeface="微软雅黑" panose="020B0503020204020204" pitchFamily="34" charset="-122"/>
                        <a:ea typeface="微软雅黑" panose="020B0503020204020204" pitchFamily="34" charset="-122"/>
                      </a:endParaRPr>
                    </a:p>
                  </a:txBody>
                  <a:tcPr/>
                </a:tc>
                <a:tc>
                  <a:txBody>
                    <a:bodyPr/>
                    <a:p>
                      <a:pPr algn="ctr"/>
                      <a:endParaRPr lang="zh-CN" altLang="en-US" sz="1800" b="1" dirty="0">
                        <a:solidFill>
                          <a:srgbClr val="FF0000"/>
                        </a:solidFill>
                        <a:latin typeface="微软雅黑" panose="020B0503020204020204" pitchFamily="34" charset="-122"/>
                        <a:ea typeface="微软雅黑" panose="020B0503020204020204" pitchFamily="34" charset="-122"/>
                      </a:endParaRPr>
                    </a:p>
                  </a:txBody>
                  <a:tcPr/>
                </a:tc>
              </a:tr>
              <a:tr h="742315">
                <a:tc>
                  <a:txBody>
                    <a:bodyPr/>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zh-CN" altLang="en-US" sz="1600" b="0" dirty="0" smtClean="0">
                          <a:latin typeface="微软雅黑" panose="020B0503020204020204" pitchFamily="34" charset="-122"/>
                          <a:ea typeface="微软雅黑" panose="020B0503020204020204" pitchFamily="34" charset="-122"/>
                        </a:rPr>
                        <a:t>不同用户、不同设备、不同位置的行为识别</a:t>
                      </a:r>
                      <a:endParaRPr lang="zh-CN" altLang="en-US" sz="1600" b="0" dirty="0" smtClean="0">
                        <a:latin typeface="微软雅黑" panose="020B0503020204020204" pitchFamily="34" charset="-122"/>
                        <a:ea typeface="微软雅黑" panose="020B0503020204020204" pitchFamily="34" charset="-122"/>
                      </a:endParaRPr>
                    </a:p>
                  </a:txBody>
                  <a:tcPr/>
                </a:tc>
                <a:tc>
                  <a:txBody>
                    <a:bodyPr/>
                    <a:p>
                      <a:pPr algn="l"/>
                      <a:endParaRPr lang="zh-CN" altLang="en-US" sz="1600" b="0" dirty="0">
                        <a:latin typeface="微软雅黑" panose="020B0503020204020204" pitchFamily="34" charset="-122"/>
                        <a:ea typeface="微软雅黑" panose="020B0503020204020204" pitchFamily="34" charset="-122"/>
                      </a:endParaRPr>
                    </a:p>
                  </a:txBody>
                  <a:tcPr/>
                </a:tc>
                <a:tc>
                  <a:txBody>
                    <a:bodyPr/>
                    <a:p>
                      <a:pPr algn="ctr"/>
                      <a:endParaRPr lang="zh-CN" altLang="en-US" sz="1800" b="1" dirty="0">
                        <a:solidFill>
                          <a:srgbClr val="FF0000"/>
                        </a:solidFill>
                        <a:latin typeface="微软雅黑" panose="020B0503020204020204" pitchFamily="34" charset="-122"/>
                        <a:ea typeface="微软雅黑" panose="020B0503020204020204" pitchFamily="34" charset="-122"/>
                      </a:endParaRPr>
                    </a:p>
                  </a:txBody>
                  <a:tcPr/>
                </a:tc>
              </a:tr>
            </a:tbl>
          </a:graphicData>
        </a:graphic>
      </p:graphicFrame>
      <p:sp>
        <p:nvSpPr>
          <p:cNvPr id="3" name="标题 2"/>
          <p:cNvSpPr>
            <a:spLocks noGrp="1"/>
          </p:cNvSpPr>
          <p:nvPr>
            <p:ph type="title"/>
          </p:nvPr>
        </p:nvSpPr>
        <p:spPr>
          <a:xfrm>
            <a:off x="1473835" y="184150"/>
            <a:ext cx="8463280" cy="830580"/>
          </a:xfrm>
        </p:spPr>
        <p:txBody>
          <a:bodyPr>
            <a:normAutofit/>
          </a:bodyPr>
          <a:p>
            <a:r>
              <a:rPr lang="zh-CN" altLang="en-US" sz="2400" dirty="0" smtClean="0">
                <a:latin typeface="微软雅黑" panose="020B0503020204020204" pitchFamily="34" charset="-122"/>
                <a:ea typeface="微软雅黑" panose="020B0503020204020204" pitchFamily="34" charset="-122"/>
              </a:rPr>
              <a:t>迁移学习任务描述</a:t>
            </a:r>
            <a:br>
              <a:rPr lang="en-US" altLang="zh-CN" sz="2000" dirty="0" smtClean="0">
                <a:latin typeface="微软雅黑" panose="020B0503020204020204" pitchFamily="34" charset="-122"/>
                <a:ea typeface="微软雅黑" panose="020B0503020204020204" pitchFamily="34" charset="-122"/>
              </a:rPr>
            </a:br>
            <a:r>
              <a:rPr lang="zh-CN" altLang="en-US" sz="2000" dirty="0" smtClean="0">
                <a:latin typeface="微软雅黑" panose="020B0503020204020204" pitchFamily="34" charset="-122"/>
                <a:ea typeface="微软雅黑" panose="020B0503020204020204" pitchFamily="34" charset="-122"/>
              </a:rPr>
              <a:t>深度学习领域用于解决标记数据难获取这一问题的重要手段</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oogle Shape;222;p23"/>
          <p:cNvSpPr/>
          <p:nvPr/>
        </p:nvSpPr>
        <p:spPr>
          <a:xfrm>
            <a:off x="0" y="664225"/>
            <a:ext cx="678900" cy="111300"/>
          </a:xfrm>
          <a:prstGeom prst="rect">
            <a:avLst/>
          </a:prstGeom>
          <a:solidFill>
            <a:schemeClr val="accent1"/>
          </a:solid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 name="Google Shape;223;p23"/>
          <p:cNvSpPr txBox="1">
            <a:spLocks noGrp="1"/>
          </p:cNvSpPr>
          <p:nvPr>
            <p:ph type="title"/>
          </p:nvPr>
        </p:nvSpPr>
        <p:spPr>
          <a:xfrm>
            <a:off x="1531620" y="4964430"/>
            <a:ext cx="8427720" cy="1666240"/>
          </a:xfrm>
          <a:prstGeom prst="rect">
            <a:avLst/>
          </a:prstGeom>
          <a:no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chemeClr val="dk1"/>
              </a:buClr>
              <a:buSzPts val="2800"/>
              <a:buFont typeface="Arial" panose="020B0604020202020204"/>
              <a:buNone/>
            </a:pPr>
            <a:r>
              <a:rPr lang="en-US" b="0" dirty="0" smtClean="0">
                <a:latin typeface="微软雅黑" panose="020B0503020204020204" pitchFamily="34" charset="-122"/>
                <a:ea typeface="微软雅黑" panose="020B0503020204020204" pitchFamily="34" charset="-122"/>
              </a:rPr>
              <a:t>Source domain</a:t>
            </a:r>
            <a:r>
              <a:rPr lang="zh-CN" altLang="en-US" b="0" dirty="0" smtClean="0">
                <a:latin typeface="微软雅黑" panose="020B0503020204020204" pitchFamily="34" charset="-122"/>
                <a:ea typeface="微软雅黑" panose="020B0503020204020204" pitchFamily="34" charset="-122"/>
              </a:rPr>
              <a:t>和</a:t>
            </a:r>
            <a:r>
              <a:rPr lang="en-US" altLang="zh-CN" b="0" dirty="0" smtClean="0">
                <a:latin typeface="微软雅黑" panose="020B0503020204020204" pitchFamily="34" charset="-122"/>
                <a:ea typeface="微软雅黑" panose="020B0503020204020204" pitchFamily="34" charset="-122"/>
              </a:rPr>
              <a:t>target domain</a:t>
            </a:r>
            <a:r>
              <a:rPr lang="zh-CN" altLang="en-US" b="0" dirty="0" smtClean="0">
                <a:latin typeface="微软雅黑" panose="020B0503020204020204" pitchFamily="34" charset="-122"/>
                <a:ea typeface="微软雅黑" panose="020B0503020204020204" pitchFamily="34" charset="-122"/>
              </a:rPr>
              <a:t>解释</a:t>
            </a:r>
            <a:br>
              <a:rPr lang="en-US" b="0" dirty="0" smtClean="0">
                <a:latin typeface="微软雅黑" panose="020B0503020204020204" pitchFamily="34" charset="-122"/>
                <a:ea typeface="微软雅黑" panose="020B0503020204020204" pitchFamily="34" charset="-122"/>
              </a:rPr>
            </a:br>
            <a:r>
              <a:rPr lang="en-US" b="0" dirty="0" smtClean="0">
                <a:latin typeface="微软雅黑" panose="020B0503020204020204" pitchFamily="34" charset="-122"/>
                <a:ea typeface="微软雅黑" panose="020B0503020204020204" pitchFamily="34" charset="-122"/>
              </a:rPr>
              <a:t>1</a:t>
            </a:r>
            <a:r>
              <a:rPr lang="zh-CN" altLang="en-US" b="0" dirty="0" smtClean="0">
                <a:latin typeface="微软雅黑" panose="020B0503020204020204" pitchFamily="34" charset="-122"/>
                <a:ea typeface="微软雅黑" panose="020B0503020204020204" pitchFamily="34" charset="-122"/>
              </a:rPr>
              <a:t>、</a:t>
            </a:r>
            <a:r>
              <a:rPr lang="en-US" b="0" dirty="0" smtClean="0">
                <a:latin typeface="微软雅黑" panose="020B0503020204020204" pitchFamily="34" charset="-122"/>
                <a:ea typeface="微软雅黑" panose="020B0503020204020204" pitchFamily="34" charset="-122"/>
              </a:rPr>
              <a:t>Fine-tuning(</a:t>
            </a:r>
            <a:r>
              <a:rPr lang="zh-CN" altLang="en-US" b="0" dirty="0" smtClean="0">
                <a:latin typeface="微软雅黑" panose="020B0503020204020204" pitchFamily="34" charset="-122"/>
                <a:ea typeface="微软雅黑" panose="020B0503020204020204" pitchFamily="34" charset="-122"/>
              </a:rPr>
              <a:t>数据集大小，相识度</a:t>
            </a:r>
            <a:r>
              <a:rPr lang="en-US" b="0" dirty="0" smtClean="0">
                <a:latin typeface="微软雅黑" panose="020B0503020204020204" pitchFamily="34" charset="-122"/>
                <a:ea typeface="微软雅黑" panose="020B0503020204020204" pitchFamily="34" charset="-122"/>
              </a:rPr>
              <a:t>)   </a:t>
            </a:r>
            <a:br>
              <a:rPr lang="en-US" b="0" dirty="0" smtClean="0">
                <a:latin typeface="微软雅黑" panose="020B0503020204020204" pitchFamily="34" charset="-122"/>
                <a:ea typeface="微软雅黑" panose="020B0503020204020204" pitchFamily="34" charset="-122"/>
              </a:rPr>
            </a:br>
            <a:r>
              <a:rPr lang="en-US" b="0" dirty="0" smtClean="0">
                <a:latin typeface="微软雅黑" panose="020B0503020204020204" pitchFamily="34" charset="-122"/>
                <a:ea typeface="微软雅黑" panose="020B0503020204020204" pitchFamily="34" charset="-122"/>
              </a:rPr>
              <a:t>2</a:t>
            </a:r>
            <a:r>
              <a:rPr lang="zh-CN" altLang="en-US" b="0" dirty="0" smtClean="0">
                <a:latin typeface="微软雅黑" panose="020B0503020204020204" pitchFamily="34" charset="-122"/>
                <a:ea typeface="微软雅黑" panose="020B0503020204020204" pitchFamily="34" charset="-122"/>
              </a:rPr>
              <a:t>、</a:t>
            </a:r>
            <a:r>
              <a:rPr lang="en-US" b="0" dirty="0" smtClean="0">
                <a:latin typeface="微软雅黑" panose="020B0503020204020204" pitchFamily="34" charset="-122"/>
                <a:ea typeface="微软雅黑" panose="020B0503020204020204" pitchFamily="34" charset="-122"/>
              </a:rPr>
              <a:t>multitask learning</a:t>
            </a:r>
            <a:endParaRPr sz="1600" b="0" i="0" u="none" strike="noStrike" cap="none" dirty="0">
              <a:solidFill>
                <a:srgbClr val="525C65"/>
              </a:solidFill>
              <a:latin typeface="微软雅黑" panose="020B0503020204020204" pitchFamily="34" charset="-122"/>
              <a:ea typeface="微软雅黑" panose="020B0503020204020204" pitchFamily="34" charset="-122"/>
              <a:sym typeface="Arial" panose="020B0604020202020204"/>
            </a:endParaRPr>
          </a:p>
        </p:txBody>
      </p:sp>
      <p:pic>
        <p:nvPicPr>
          <p:cNvPr id="1026" name="Picture 2" descr="C:\Users\福来\Desktop\Gans\udacity\DLND正式班\p2\迁移学习\微信截图_2018092714203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0855" y="261620"/>
            <a:ext cx="7969250" cy="4423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223;p23"/>
          <p:cNvSpPr txBox="1">
            <a:spLocks noGrp="1"/>
          </p:cNvSpPr>
          <p:nvPr>
            <p:ph type="title"/>
          </p:nvPr>
        </p:nvSpPr>
        <p:spPr>
          <a:xfrm>
            <a:off x="1550670" y="5429885"/>
            <a:ext cx="7954645" cy="1187450"/>
          </a:xfrm>
          <a:prstGeom prst="rect">
            <a:avLst/>
          </a:prstGeom>
          <a:no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chemeClr val="dk1"/>
              </a:buClr>
              <a:buSzPts val="2800"/>
              <a:buFont typeface="Arial" panose="020B0604020202020204"/>
              <a:buNone/>
            </a:pPr>
            <a:r>
              <a:rPr lang="en-US" altLang="zh-CN" sz="2400" b="0" dirty="0" smtClean="0">
                <a:latin typeface="微软雅黑" panose="020B0503020204020204" pitchFamily="34" charset="-122"/>
                <a:ea typeface="微软雅黑" panose="020B0503020204020204" pitchFamily="34" charset="-122"/>
              </a:rPr>
              <a:t>Source domain:</a:t>
            </a:r>
            <a:r>
              <a:rPr lang="zh-CN" altLang="en-US" sz="2400" b="0" dirty="0" smtClean="0">
                <a:latin typeface="微软雅黑" panose="020B0503020204020204" pitchFamily="34" charset="-122"/>
                <a:ea typeface="微软雅黑" panose="020B0503020204020204" pitchFamily="34" charset="-122"/>
              </a:rPr>
              <a:t>有大量人类的语音辨识预料</a:t>
            </a:r>
            <a:br>
              <a:rPr lang="en-US" altLang="zh-CN" sz="2400" b="0" dirty="0" smtClean="0">
                <a:latin typeface="微软雅黑" panose="020B0503020204020204" pitchFamily="34" charset="-122"/>
                <a:ea typeface="微软雅黑" panose="020B0503020204020204" pitchFamily="34" charset="-122"/>
              </a:rPr>
            </a:br>
            <a:r>
              <a:rPr lang="en-US" altLang="zh-CN" sz="2400" b="0" dirty="0" smtClean="0">
                <a:latin typeface="微软雅黑" panose="020B0503020204020204" pitchFamily="34" charset="-122"/>
                <a:ea typeface="微软雅黑" panose="020B0503020204020204" pitchFamily="34" charset="-122"/>
              </a:rPr>
              <a:t>target domain</a:t>
            </a:r>
            <a:r>
              <a:rPr lang="zh-CN" altLang="en-US" sz="2400" b="0" dirty="0" smtClean="0">
                <a:latin typeface="微软雅黑" panose="020B0503020204020204" pitchFamily="34" charset="-122"/>
                <a:ea typeface="微软雅黑" panose="020B0503020204020204" pitchFamily="34" charset="-122"/>
              </a:rPr>
              <a:t>：某个人语音辨识（仅有</a:t>
            </a:r>
            <a:r>
              <a:rPr lang="en-US" altLang="zh-CN" sz="2400" b="0" dirty="0" smtClean="0">
                <a:latin typeface="微软雅黑" panose="020B0503020204020204" pitchFamily="34" charset="-122"/>
                <a:ea typeface="微软雅黑" panose="020B0503020204020204" pitchFamily="34" charset="-122"/>
              </a:rPr>
              <a:t>15</a:t>
            </a:r>
            <a:r>
              <a:rPr lang="zh-CN" altLang="en-US" sz="2400" b="0" dirty="0" smtClean="0">
                <a:latin typeface="微软雅黑" panose="020B0503020204020204" pitchFamily="34" charset="-122"/>
                <a:ea typeface="微软雅黑" panose="020B0503020204020204" pitchFamily="34" charset="-122"/>
              </a:rPr>
              <a:t>分钟语料）</a:t>
            </a:r>
            <a:endParaRPr lang="zh-CN" altLang="en-US" sz="2400" b="0"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endParaRPr>
          </a:p>
        </p:txBody>
      </p:sp>
      <p:pic>
        <p:nvPicPr>
          <p:cNvPr id="2050" name="Picture 2" descr="C:\Users\福来\Desktop\Gans\udacity\DLND正式班\p2\迁移学习\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0670" y="121285"/>
            <a:ext cx="8195310" cy="5163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oogle Shape;222;p23"/>
          <p:cNvSpPr/>
          <p:nvPr/>
        </p:nvSpPr>
        <p:spPr>
          <a:xfrm>
            <a:off x="0" y="664210"/>
            <a:ext cx="761365" cy="120015"/>
          </a:xfrm>
          <a:prstGeom prst="rect">
            <a:avLst/>
          </a:prstGeom>
          <a:solidFill>
            <a:schemeClr val="accent1"/>
          </a:solid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 name="Google Shape;223;p23"/>
          <p:cNvSpPr txBox="1">
            <a:spLocks noGrp="1"/>
          </p:cNvSpPr>
          <p:nvPr>
            <p:ph type="title"/>
          </p:nvPr>
        </p:nvSpPr>
        <p:spPr>
          <a:xfrm>
            <a:off x="1796415" y="5554345"/>
            <a:ext cx="8016875" cy="619125"/>
          </a:xfrm>
          <a:prstGeom prst="rect">
            <a:avLst/>
          </a:prstGeom>
          <a:no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chemeClr val="dk1"/>
              </a:buClr>
              <a:buSzPts val="2800"/>
              <a:buFont typeface="Arial" panose="020B0604020202020204"/>
              <a:buNone/>
            </a:pPr>
            <a:r>
              <a:rPr lang="zh-CN" altLang="en-US"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例如：神经网络结构，复制</a:t>
            </a:r>
            <a:r>
              <a:rPr lang="en-US" altLang="zh-CN"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1 3 4</a:t>
            </a:r>
            <a:r>
              <a:rPr lang="zh-CN" altLang="en-US"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层参数</a:t>
            </a:r>
            <a:r>
              <a:rPr lang="en-US" altLang="zh-CN"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a:t>
            </a:r>
            <a:r>
              <a:rPr lang="zh-CN" altLang="en-US"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由</a:t>
            </a:r>
            <a:r>
              <a:rPr lang="en-US" altLang="zh-CN"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source data </a:t>
            </a:r>
            <a:r>
              <a:rPr lang="zh-CN" altLang="en-US"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训练而来</a:t>
            </a:r>
            <a:r>
              <a:rPr lang="en-US" altLang="zh-CN"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a:t>
            </a:r>
            <a:r>
              <a:rPr lang="zh-CN" altLang="en-US"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，仅用</a:t>
            </a:r>
            <a:r>
              <a:rPr lang="en-US" altLang="zh-CN"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target data</a:t>
            </a:r>
            <a:r>
              <a:rPr lang="zh-CN" altLang="en-US"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重新训练第二层参数。</a:t>
            </a:r>
            <a:endParaRPr lang="zh-CN" altLang="en-US" sz="18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endParaRPr>
          </a:p>
        </p:txBody>
      </p:sp>
      <p:pic>
        <p:nvPicPr>
          <p:cNvPr id="4098" name="Picture 2" descr="C:\Users\福来\Desktop\Gans\udacity\DLND正式班\p2\迁移学习\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4540" y="200025"/>
            <a:ext cx="7540625" cy="4876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fontScale="80000"/>
          </a:bodyPr>
          <a:lstStyle/>
          <a:p>
            <a:pPr>
              <a:lnSpc>
                <a:spcPct val="150000"/>
              </a:lnSpc>
            </a:pPr>
            <a:r>
              <a:rPr lang="en-US" altLang="zh-CN" sz="2400" dirty="0"/>
              <a:t> </a:t>
            </a:r>
            <a:r>
              <a:rPr lang="zh-CN" altLang="en-US" sz="2400" dirty="0"/>
              <a:t>一、卷积神经网络（传统</a:t>
            </a:r>
            <a:r>
              <a:rPr lang="en-US" altLang="zh-CN" sz="2400" dirty="0"/>
              <a:t>CNN</a:t>
            </a:r>
            <a:r>
              <a:rPr lang="zh-CN" altLang="en-US" sz="2400" dirty="0"/>
              <a:t>网络结构）</a:t>
            </a:r>
            <a:endParaRPr lang="zh-CN" altLang="en-US" sz="2400" dirty="0"/>
          </a:p>
          <a:p>
            <a:pPr lvl="1">
              <a:lnSpc>
                <a:spcPct val="150000"/>
              </a:lnSpc>
            </a:pPr>
            <a:r>
              <a:rPr lang="zh-CN" altLang="en-US" sz="2055" dirty="0"/>
              <a:t> 层次结构</a:t>
            </a:r>
            <a:endParaRPr lang="zh-CN" altLang="en-US" sz="2055" dirty="0"/>
          </a:p>
          <a:p>
            <a:pPr lvl="1">
              <a:lnSpc>
                <a:spcPct val="150000"/>
              </a:lnSpc>
            </a:pPr>
            <a:r>
              <a:rPr lang="zh-CN" altLang="en-US" sz="2055" dirty="0"/>
              <a:t> 数据处理</a:t>
            </a:r>
            <a:endParaRPr lang="zh-CN" altLang="en-US" sz="2055" dirty="0"/>
          </a:p>
          <a:p>
            <a:pPr lvl="1">
              <a:lnSpc>
                <a:spcPct val="150000"/>
              </a:lnSpc>
            </a:pPr>
            <a:r>
              <a:rPr lang="zh-CN" altLang="en-US" sz="2055" dirty="0"/>
              <a:t> 训练算法</a:t>
            </a:r>
            <a:endParaRPr lang="zh-CN" altLang="en-US" sz="2055" dirty="0"/>
          </a:p>
          <a:p>
            <a:pPr lvl="1">
              <a:lnSpc>
                <a:spcPct val="150000"/>
              </a:lnSpc>
            </a:pPr>
            <a:r>
              <a:rPr lang="zh-CN" altLang="en-US" sz="2055" dirty="0"/>
              <a:t> 优缺点</a:t>
            </a:r>
            <a:endParaRPr lang="zh-CN" altLang="en-US" sz="2055" dirty="0"/>
          </a:p>
          <a:p>
            <a:pPr>
              <a:lnSpc>
                <a:spcPct val="150000"/>
              </a:lnSpc>
            </a:pPr>
            <a:r>
              <a:rPr lang="zh-CN" altLang="en-US" sz="2400" dirty="0"/>
              <a:t> 二、正则化与</a:t>
            </a:r>
            <a:r>
              <a:rPr lang="en-US" altLang="zh-CN" sz="2400" dirty="0"/>
              <a:t>Dropout</a:t>
            </a:r>
            <a:endParaRPr lang="en-US" altLang="zh-CN" sz="2400" dirty="0"/>
          </a:p>
          <a:p>
            <a:pPr>
              <a:lnSpc>
                <a:spcPct val="150000"/>
              </a:lnSpc>
            </a:pPr>
            <a:r>
              <a:rPr lang="zh-CN" altLang="en-US" sz="2400" dirty="0"/>
              <a:t> 三、</a:t>
            </a:r>
            <a:r>
              <a:rPr lang="en-US" altLang="zh-CN" sz="2400" dirty="0"/>
              <a:t>CNN</a:t>
            </a:r>
            <a:r>
              <a:rPr lang="zh-CN" altLang="en-US" sz="2400" dirty="0"/>
              <a:t>典型的结构与训练方式  （项目作业：</a:t>
            </a:r>
            <a:r>
              <a:rPr lang="en-US" altLang="zh-CN" sz="2400" dirty="0"/>
              <a:t>Cifar10</a:t>
            </a:r>
            <a:r>
              <a:rPr lang="zh-CN" altLang="en-US" sz="2400" dirty="0"/>
              <a:t>分类网络）</a:t>
            </a:r>
            <a:endParaRPr lang="zh-CN" altLang="en-US" sz="2400" dirty="0"/>
          </a:p>
          <a:p>
            <a:pPr>
              <a:lnSpc>
                <a:spcPct val="150000"/>
              </a:lnSpc>
            </a:pPr>
            <a:r>
              <a:rPr lang="zh-CN" altLang="en-US" sz="2400" dirty="0"/>
              <a:t> 四、数据增强</a:t>
            </a:r>
            <a:endParaRPr lang="zh-CN" altLang="en-US" sz="2400" dirty="0"/>
          </a:p>
          <a:p>
            <a:pPr>
              <a:lnSpc>
                <a:spcPct val="150000"/>
              </a:lnSpc>
            </a:pPr>
            <a:r>
              <a:rPr lang="zh-CN" altLang="en-US" sz="2400" dirty="0"/>
              <a:t> 五、</a:t>
            </a:r>
            <a:r>
              <a:rPr lang="en-US" altLang="zh-CN" sz="2400" dirty="0"/>
              <a:t>CNN</a:t>
            </a:r>
            <a:r>
              <a:rPr lang="zh-CN" altLang="en-US" sz="2400" dirty="0"/>
              <a:t>经典骨架网络结构         （复现：</a:t>
            </a:r>
            <a:r>
              <a:rPr lang="en-US" altLang="zh-CN" sz="2400" dirty="0"/>
              <a:t>ResNet50  Mobile-Net-V2</a:t>
            </a:r>
            <a:r>
              <a:rPr lang="zh-CN" altLang="en-US" sz="2400" dirty="0"/>
              <a:t>）</a:t>
            </a:r>
            <a:endParaRPr lang="zh-CN" altLang="en-US" sz="2400" dirty="0"/>
          </a:p>
          <a:p>
            <a:pPr>
              <a:lnSpc>
                <a:spcPct val="150000"/>
              </a:lnSpc>
            </a:pPr>
            <a:r>
              <a:rPr lang="zh-CN" altLang="en-US" sz="2400" dirty="0"/>
              <a:t> 六、</a:t>
            </a:r>
            <a:r>
              <a:rPr lang="en-US" altLang="zh-CN" sz="2400" dirty="0"/>
              <a:t>CNN</a:t>
            </a:r>
            <a:r>
              <a:rPr lang="zh-CN" altLang="en-US" sz="2400" dirty="0"/>
              <a:t>迁移学习                         </a:t>
            </a:r>
            <a:r>
              <a:rPr lang="en-US" altLang="zh-CN" sz="2400" dirty="0"/>
              <a:t>(</a:t>
            </a:r>
            <a:r>
              <a:rPr lang="zh-CN" altLang="en-US" sz="2400" dirty="0"/>
              <a:t>应用：车牌检测项目</a:t>
            </a:r>
            <a:r>
              <a:rPr lang="en-US" altLang="zh-CN" sz="2400" dirty="0"/>
              <a:t>)</a:t>
            </a:r>
            <a:endParaRPr lang="en-US" altLang="zh-CN" sz="2400" dirty="0"/>
          </a:p>
        </p:txBody>
      </p:sp>
      <p:sp>
        <p:nvSpPr>
          <p:cNvPr id="3" name="标题 2"/>
          <p:cNvSpPr>
            <a:spLocks noGrp="1"/>
          </p:cNvSpPr>
          <p:nvPr>
            <p:ph type="title"/>
          </p:nvPr>
        </p:nvSpPr>
        <p:spPr/>
        <p:txBody>
          <a:bodyPr/>
          <a:lstStyle/>
          <a:p>
            <a:r>
              <a:rPr lang="zh-CN" altLang="en-US" dirty="0"/>
              <a:t>课程内容</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卷积神经网络</a:t>
            </a:r>
            <a:r>
              <a:rPr lang="en-US" altLang="zh-CN" dirty="0"/>
              <a:t>-CONV Layer</a:t>
            </a:r>
            <a:endParaRPr lang="zh-CN" altLang="en-US" dirty="0"/>
          </a:p>
        </p:txBody>
      </p:sp>
      <p:pic>
        <p:nvPicPr>
          <p:cNvPr id="2" name="图片 1"/>
          <p:cNvPicPr>
            <a:picLocks noChangeAspect="1"/>
          </p:cNvPicPr>
          <p:nvPr/>
        </p:nvPicPr>
        <p:blipFill>
          <a:blip r:embed="rId1"/>
          <a:stretch>
            <a:fillRect/>
          </a:stretch>
        </p:blipFill>
        <p:spPr>
          <a:xfrm>
            <a:off x="3325495" y="1014730"/>
            <a:ext cx="4694555" cy="3298190"/>
          </a:xfrm>
          <a:prstGeom prst="rect">
            <a:avLst/>
          </a:prstGeom>
        </p:spPr>
      </p:pic>
      <p:pic>
        <p:nvPicPr>
          <p:cNvPr id="7" name="图片 6"/>
          <p:cNvPicPr>
            <a:picLocks noChangeAspect="1"/>
          </p:cNvPicPr>
          <p:nvPr/>
        </p:nvPicPr>
        <p:blipFill>
          <a:blip r:embed="rId2"/>
          <a:stretch>
            <a:fillRect/>
          </a:stretch>
        </p:blipFill>
        <p:spPr>
          <a:xfrm>
            <a:off x="2810510" y="4449445"/>
            <a:ext cx="5419090" cy="192405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223;p23"/>
          <p:cNvSpPr txBox="1">
            <a:spLocks noGrp="1"/>
          </p:cNvSpPr>
          <p:nvPr>
            <p:ph type="title"/>
          </p:nvPr>
        </p:nvSpPr>
        <p:spPr>
          <a:xfrm>
            <a:off x="1884990" y="5751859"/>
            <a:ext cx="7624442" cy="572700"/>
          </a:xfrm>
          <a:prstGeom prst="rect">
            <a:avLst/>
          </a:prstGeom>
          <a:no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chemeClr val="dk1"/>
              </a:buClr>
              <a:buSzPts val="2800"/>
              <a:buFont typeface="Arial" panose="020B0604020202020204"/>
              <a:buNone/>
            </a:pPr>
            <a:r>
              <a:rPr lang="zh-CN" altLang="en-US"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不同数据、任务的微调的方法不同：</a:t>
            </a:r>
            <a:br>
              <a:rPr lang="en-US" altLang="zh-CN"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br>
            <a:r>
              <a:rPr lang="zh-CN" altLang="en-US"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语音</a:t>
            </a:r>
            <a:r>
              <a:rPr lang="zh-CN" altLang="en-US" sz="2400" dirty="0" smtClean="0">
                <a:latin typeface="微软雅黑" panose="020B0503020204020204" pitchFamily="34" charset="-122"/>
                <a:ea typeface="微软雅黑" panose="020B0503020204020204" pitchFamily="34" charset="-122"/>
              </a:rPr>
              <a:t>翻译</a:t>
            </a:r>
            <a:r>
              <a:rPr lang="en-US" altLang="zh-CN" sz="2400" dirty="0" smtClean="0">
                <a:latin typeface="微软雅黑" panose="020B0503020204020204" pitchFamily="34" charset="-122"/>
                <a:ea typeface="微软雅黑" panose="020B0503020204020204" pitchFamily="34" charset="-122"/>
              </a:rPr>
              <a:t>&amp;</a:t>
            </a:r>
            <a:r>
              <a:rPr lang="zh-CN" altLang="en-US" sz="2400" dirty="0" smtClean="0">
                <a:latin typeface="微软雅黑" panose="020B0503020204020204" pitchFamily="34" charset="-122"/>
                <a:ea typeface="微软雅黑" panose="020B0503020204020204" pitchFamily="34" charset="-122"/>
              </a:rPr>
              <a:t>辨识</a:t>
            </a:r>
            <a:r>
              <a:rPr lang="zh-CN" altLang="en-US"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：移除最开头的特征</a:t>
            </a:r>
            <a:r>
              <a:rPr lang="en-US" altLang="zh-CN"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layers</a:t>
            </a:r>
            <a:r>
              <a:rPr lang="zh-CN" altLang="en-US"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a:t>
            </a:r>
            <a:br>
              <a:rPr lang="en-US" altLang="zh-CN"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br>
            <a:r>
              <a:rPr lang="zh-CN" altLang="en-US"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图片：移除末尾的 特征</a:t>
            </a:r>
            <a:r>
              <a:rPr lang="en-US" altLang="zh-CN"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layers</a:t>
            </a:r>
            <a:r>
              <a:rPr lang="zh-CN" altLang="en-US" sz="24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a:t>
            </a:r>
            <a:endParaRPr sz="2400" b="1" i="0" u="none" strike="noStrike" cap="none" dirty="0">
              <a:solidFill>
                <a:srgbClr val="525C65"/>
              </a:solidFill>
              <a:latin typeface="微软雅黑" panose="020B0503020204020204" pitchFamily="34" charset="-122"/>
              <a:ea typeface="微软雅黑" panose="020B0503020204020204" pitchFamily="34" charset="-122"/>
              <a:sym typeface="Arial" panose="020B0604020202020204"/>
            </a:endParaRPr>
          </a:p>
        </p:txBody>
      </p:sp>
      <p:pic>
        <p:nvPicPr>
          <p:cNvPr id="5122" name="Picture 2" descr="C:\Users\福来\Desktop\Gans\udacity\DLND正式班\p2\迁移学习\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7200" y="106680"/>
            <a:ext cx="8248015" cy="50374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223;p23"/>
          <p:cNvSpPr txBox="1">
            <a:spLocks noGrp="1"/>
          </p:cNvSpPr>
          <p:nvPr>
            <p:ph type="title"/>
          </p:nvPr>
        </p:nvSpPr>
        <p:spPr>
          <a:xfrm>
            <a:off x="2045970" y="5469255"/>
            <a:ext cx="8308975" cy="862330"/>
          </a:xfrm>
          <a:prstGeom prst="rect">
            <a:avLst/>
          </a:prstGeom>
          <a:noFill/>
          <a:ln>
            <a:noFill/>
          </a:ln>
        </p:spPr>
        <p:txBody>
          <a:bodyPr spcFirstLastPara="1" wrap="square" lIns="91425" tIns="91425" rIns="91425" bIns="91425" anchor="ctr" anchorCtr="0">
            <a:noAutofit/>
          </a:bodyPr>
          <a:p>
            <a:pPr lvl="0" algn="l"/>
            <a:r>
              <a:rPr lang="zh-CN" altLang="en-US" sz="1600" dirty="0" err="1" smtClean="0">
                <a:latin typeface="微软雅黑" panose="020B0503020204020204" pitchFamily="34" charset="-122"/>
                <a:ea typeface="微软雅黑" panose="020B0503020204020204" pitchFamily="34" charset="-122"/>
              </a:rPr>
              <a:t>图灵奖得主</a:t>
            </a:r>
            <a:r>
              <a:rPr lang="en-US" sz="1600" dirty="0" err="1" smtClean="0">
                <a:latin typeface="微软雅黑" panose="020B0503020204020204" pitchFamily="34" charset="-122"/>
                <a:ea typeface="微软雅黑" panose="020B0503020204020204" pitchFamily="34" charset="-122"/>
              </a:rPr>
              <a:t>Yoshua</a:t>
            </a:r>
            <a:r>
              <a:rPr lang="en-US" sz="1600" dirty="0" smtClean="0">
                <a:latin typeface="微软雅黑" panose="020B0503020204020204" pitchFamily="34" charset="-122"/>
                <a:ea typeface="微软雅黑" panose="020B0503020204020204" pitchFamily="34" charset="-122"/>
              </a:rPr>
              <a:t> </a:t>
            </a:r>
            <a:r>
              <a:rPr lang="en-US" sz="1600" dirty="0" err="1" smtClean="0">
                <a:latin typeface="微软雅黑" panose="020B0503020204020204" pitchFamily="34" charset="-122"/>
                <a:ea typeface="微软雅黑" panose="020B0503020204020204" pitchFamily="34" charset="-122"/>
              </a:rPr>
              <a:t>bengio</a:t>
            </a:r>
            <a:r>
              <a:rPr lang="zh-CN" altLang="en-US" sz="1600" dirty="0" err="1" smtClean="0">
                <a:latin typeface="微软雅黑" panose="020B0503020204020204" pitchFamily="34" charset="-122"/>
                <a:ea typeface="微软雅黑" panose="020B0503020204020204" pitchFamily="34" charset="-122"/>
              </a:rPr>
              <a:t>使用</a:t>
            </a:r>
            <a:r>
              <a:rPr lang="en-US" altLang="zh-CN" sz="1600" dirty="0" err="1" smtClean="0">
                <a:latin typeface="微软雅黑" panose="020B0503020204020204" pitchFamily="34" charset="-122"/>
                <a:ea typeface="微软雅黑" panose="020B0503020204020204" pitchFamily="34" charset="-122"/>
              </a:rPr>
              <a:t>imagenet</a:t>
            </a:r>
            <a:r>
              <a:rPr lang="zh-CN" altLang="en-US" sz="1600" dirty="0" smtClean="0">
                <a:latin typeface="微软雅黑" panose="020B0503020204020204" pitchFamily="34" charset="-122"/>
                <a:ea typeface="微软雅黑" panose="020B0503020204020204" pitchFamily="34" charset="-122"/>
              </a:rPr>
              <a:t>做的</a:t>
            </a:r>
            <a:r>
              <a:rPr lang="en-US" altLang="zh-CN" sz="1600" dirty="0" smtClean="0">
                <a:latin typeface="微软雅黑" panose="020B0503020204020204" pitchFamily="34" charset="-122"/>
                <a:ea typeface="微软雅黑" panose="020B0503020204020204" pitchFamily="34" charset="-122"/>
              </a:rPr>
              <a:t>fine tuning</a:t>
            </a:r>
            <a:r>
              <a:rPr lang="zh-CN" altLang="en-US" sz="1600" dirty="0" smtClean="0">
                <a:latin typeface="微软雅黑" panose="020B0503020204020204" pitchFamily="34" charset="-122"/>
                <a:ea typeface="微软雅黑" panose="020B0503020204020204" pitchFamily="34" charset="-122"/>
              </a:rPr>
              <a:t>实验结果。</a:t>
            </a:r>
            <a:br>
              <a:rPr lang="en-US" altLang="zh-CN" sz="1600" dirty="0" smtClean="0">
                <a:latin typeface="微软雅黑" panose="020B0503020204020204" pitchFamily="34" charset="-122"/>
                <a:ea typeface="微软雅黑" panose="020B0503020204020204" pitchFamily="34" charset="-122"/>
              </a:rPr>
            </a:br>
            <a:r>
              <a:rPr lang="en-US" altLang="zh-CN" sz="1600" dirty="0" smtClean="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hlinkClick r:id="rId1"/>
              </a:rPr>
              <a:t>https://arxiv.org/pdf/1411.1792.pdf</a:t>
            </a:r>
            <a:br>
              <a:rPr lang="en-US" altLang="zh-CN" sz="1600" dirty="0" smtClean="0">
                <a:latin typeface="微软雅黑" panose="020B0503020204020204" pitchFamily="34" charset="-122"/>
                <a:ea typeface="微软雅黑" panose="020B0503020204020204" pitchFamily="34" charset="-122"/>
              </a:rPr>
            </a:b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source domain 500classes </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target domain 500 classes</a:t>
            </a:r>
            <a:r>
              <a:rPr lang="zh-CN" altLang="en-US" sz="1600" dirty="0" smtClean="0">
                <a:latin typeface="微软雅黑" panose="020B0503020204020204" pitchFamily="34" charset="-122"/>
                <a:ea typeface="微软雅黑" panose="020B0503020204020204" pitchFamily="34" charset="-122"/>
              </a:rPr>
              <a:t>；</a:t>
            </a:r>
            <a:br>
              <a:rPr lang="en-US" altLang="zh-CN" sz="1600" dirty="0" smtClean="0">
                <a:latin typeface="微软雅黑" panose="020B0503020204020204" pitchFamily="34" charset="-122"/>
                <a:ea typeface="微软雅黑" panose="020B0503020204020204" pitchFamily="34" charset="-122"/>
              </a:rPr>
            </a:b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、横坐标：代表从第几层开始做</a:t>
            </a:r>
            <a:r>
              <a:rPr lang="en-US" altLang="zh-CN" sz="1600" dirty="0" smtClean="0">
                <a:latin typeface="微软雅黑" panose="020B0503020204020204" pitchFamily="34" charset="-122"/>
                <a:ea typeface="微软雅黑" panose="020B0503020204020204" pitchFamily="34" charset="-122"/>
              </a:rPr>
              <a:t>fine tune</a:t>
            </a:r>
            <a:r>
              <a:rPr lang="zh-CN" altLang="en-US" sz="1600" dirty="0" smtClean="0">
                <a:latin typeface="微软雅黑" panose="020B0503020204020204" pitchFamily="34" charset="-122"/>
                <a:ea typeface="微软雅黑" panose="020B0503020204020204" pitchFamily="34" charset="-122"/>
              </a:rPr>
              <a:t>。</a:t>
            </a:r>
            <a:endParaRPr lang="zh-CN" altLang="en-US"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endParaRPr>
          </a:p>
        </p:txBody>
      </p:sp>
      <p:pic>
        <p:nvPicPr>
          <p:cNvPr id="6146" name="Picture 2" descr="C:\Users\福来\Desktop\Gans\udacity\DLND正式班\p2\迁移学习\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925" y="78740"/>
            <a:ext cx="8310245" cy="5073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Uda\DLND正式课程\DLND正式班\p2\迁移学习\11.jpg"/>
          <p:cNvPicPr>
            <a:picLocks noChangeAspect="1" noChangeArrowheads="1"/>
          </p:cNvPicPr>
          <p:nvPr/>
        </p:nvPicPr>
        <p:blipFill>
          <a:blip r:embed="rId1"/>
          <a:srcRect/>
          <a:stretch>
            <a:fillRect/>
          </a:stretch>
        </p:blipFill>
        <p:spPr bwMode="auto">
          <a:xfrm>
            <a:off x="1132840" y="1091565"/>
            <a:ext cx="9926320" cy="5161915"/>
          </a:xfrm>
          <a:prstGeom prst="rect">
            <a:avLst/>
          </a:prstGeom>
          <a:noFill/>
        </p:spPr>
      </p:pic>
      <p:sp>
        <p:nvSpPr>
          <p:cNvPr id="2" name="标题 1"/>
          <p:cNvSpPr/>
          <p:nvPr>
            <p:ph type="title"/>
          </p:nvPr>
        </p:nvSpPr>
        <p:spPr/>
        <p:txBody>
          <a:bodyPr/>
          <a:p>
            <a:r>
              <a:rPr lang="zh-CN" altLang="en-US"/>
              <a:t>迁移学习</a:t>
            </a:r>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223;p23"/>
          <p:cNvSpPr txBox="1">
            <a:spLocks noGrp="1"/>
          </p:cNvSpPr>
          <p:nvPr>
            <p:ph type="title"/>
          </p:nvPr>
        </p:nvSpPr>
        <p:spPr>
          <a:xfrm>
            <a:off x="1762125" y="5453380"/>
            <a:ext cx="7950200" cy="893445"/>
          </a:xfrm>
          <a:prstGeom prst="rect">
            <a:avLst/>
          </a:prstGeom>
          <a:no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chemeClr val="dk1"/>
              </a:buClr>
              <a:buSzPts val="2800"/>
              <a:buFont typeface="Arial" panose="020B0604020202020204"/>
              <a:buNone/>
            </a:pPr>
            <a:r>
              <a:rPr lang="en-US" altLang="zh-CN"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1</a:t>
            </a:r>
            <a:r>
              <a:rPr lang="zh-CN" altLang="en-US"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a:t>
            </a:r>
            <a:r>
              <a:rPr lang="en-US" altLang="zh-CN"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Fine tune</a:t>
            </a:r>
            <a:r>
              <a:rPr lang="zh-CN" altLang="en-US"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：只关心</a:t>
            </a:r>
            <a:r>
              <a:rPr lang="en-US" altLang="zh-CN"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target</a:t>
            </a:r>
            <a:r>
              <a:rPr lang="zh-CN" altLang="en-US"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效果；</a:t>
            </a:r>
            <a:r>
              <a:rPr lang="en-US" altLang="zh-CN"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source domain</a:t>
            </a:r>
            <a:r>
              <a:rPr lang="zh-CN" altLang="en-US"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模型废了也无所谓。</a:t>
            </a:r>
            <a:br>
              <a:rPr lang="en-US" altLang="zh-CN"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br>
            <a:r>
              <a:rPr lang="en-US" altLang="zh-CN"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2</a:t>
            </a:r>
            <a:r>
              <a:rPr lang="zh-CN" altLang="en-US"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、多任务学习，一个模型同时可以翻译</a:t>
            </a:r>
            <a:r>
              <a:rPr lang="en-US" altLang="zh-CN"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5</a:t>
            </a:r>
            <a:r>
              <a:rPr lang="zh-CN" altLang="en-US"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种不同语言。同时关注：</a:t>
            </a:r>
            <a:r>
              <a:rPr lang="en-US" altLang="zh-CN"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source domain </a:t>
            </a:r>
            <a:r>
              <a:rPr lang="zh-CN" altLang="en-US"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和</a:t>
            </a:r>
            <a:r>
              <a:rPr lang="en-US" altLang="zh-CN"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target domain</a:t>
            </a:r>
            <a:r>
              <a:rPr lang="zh-CN" altLang="en-US" sz="1600" b="1" i="0" u="none" strike="noStrike" cap="none" dirty="0" smtClean="0">
                <a:solidFill>
                  <a:srgbClr val="525C65"/>
                </a:solidFill>
                <a:latin typeface="微软雅黑" panose="020B0503020204020204" pitchFamily="34" charset="-122"/>
                <a:ea typeface="微软雅黑" panose="020B0503020204020204" pitchFamily="34" charset="-122"/>
                <a:sym typeface="Arial" panose="020B0604020202020204"/>
              </a:rPr>
              <a:t>的效果（例如：中文 翻译 英语和日语，前面几层是可以共用的。）</a:t>
            </a:r>
            <a:endParaRPr sz="1600" b="1" i="0" u="none" strike="noStrike" cap="none" dirty="0">
              <a:solidFill>
                <a:srgbClr val="525C65"/>
              </a:solidFill>
              <a:latin typeface="微软雅黑" panose="020B0503020204020204" pitchFamily="34" charset="-122"/>
              <a:ea typeface="微软雅黑" panose="020B0503020204020204" pitchFamily="34" charset="-122"/>
              <a:sym typeface="Arial" panose="020B0604020202020204"/>
            </a:endParaRPr>
          </a:p>
        </p:txBody>
      </p:sp>
      <p:pic>
        <p:nvPicPr>
          <p:cNvPr id="7170" name="Picture 2" descr="C:\Users\福来\Desktop\Gans\udacity\DLND正式班\p2\迁移学习\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7990" y="229235"/>
            <a:ext cx="8078470" cy="4779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223;p23"/>
          <p:cNvSpPr txBox="1">
            <a:spLocks noGrp="1"/>
          </p:cNvSpPr>
          <p:nvPr>
            <p:ph type="title"/>
          </p:nvPr>
        </p:nvSpPr>
        <p:spPr>
          <a:xfrm>
            <a:off x="2064409" y="5762075"/>
            <a:ext cx="7668687" cy="790242"/>
          </a:xfrm>
          <a:prstGeom prst="rect">
            <a:avLst/>
          </a:prstGeom>
          <a:no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chemeClr val="dk1"/>
              </a:buClr>
              <a:buSzPts val="2800"/>
              <a:buFont typeface="Arial" panose="020B0604020202020204"/>
              <a:buNone/>
            </a:pPr>
            <a:r>
              <a:rPr lang="zh-CN" altLang="en-US" sz="1400" dirty="0" smtClean="0">
                <a:latin typeface="微软雅黑" panose="020B0503020204020204" pitchFamily="34" charset="-122"/>
                <a:ea typeface="微软雅黑" panose="020B0503020204020204" pitchFamily="34" charset="-122"/>
              </a:rPr>
              <a:t>横轴：代表  中文</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老挝语  训练语料时长；</a:t>
            </a:r>
            <a:br>
              <a:rPr lang="en-US" altLang="zh-CN" sz="1400" dirty="0" smtClean="0">
                <a:latin typeface="微软雅黑" panose="020B0503020204020204" pitchFamily="34" charset="-122"/>
                <a:ea typeface="微软雅黑" panose="020B0503020204020204" pitchFamily="34" charset="-122"/>
              </a:rPr>
            </a:br>
            <a:r>
              <a:rPr lang="zh-CN" altLang="en-US" sz="1400" dirty="0" smtClean="0">
                <a:latin typeface="微软雅黑" panose="020B0503020204020204" pitchFamily="34" charset="-122"/>
                <a:ea typeface="微软雅黑" panose="020B0503020204020204" pitchFamily="34" charset="-122"/>
              </a:rPr>
              <a:t>纵轴：错误率</a:t>
            </a:r>
            <a:br>
              <a:rPr lang="en-US" altLang="zh-CN" sz="1400" dirty="0" smtClean="0">
                <a:latin typeface="微软雅黑" panose="020B0503020204020204" pitchFamily="34" charset="-122"/>
                <a:ea typeface="微软雅黑" panose="020B0503020204020204" pitchFamily="34" charset="-122"/>
              </a:rPr>
            </a:br>
            <a:r>
              <a:rPr lang="zh-CN" altLang="en-US" sz="1400" dirty="0" smtClean="0">
                <a:latin typeface="微软雅黑" panose="020B0503020204020204" pitchFamily="34" charset="-122"/>
                <a:ea typeface="微软雅黑" panose="020B0503020204020204" pitchFamily="34" charset="-122"/>
              </a:rPr>
              <a:t>结论：使用英语</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德语模型作为初始值，仅需要</a:t>
            </a:r>
            <a:r>
              <a:rPr lang="en-US" altLang="zh-CN" sz="1400" dirty="0" smtClean="0">
                <a:latin typeface="微软雅黑" panose="020B0503020204020204" pitchFamily="34" charset="-122"/>
                <a:ea typeface="微软雅黑" panose="020B0503020204020204" pitchFamily="34" charset="-122"/>
              </a:rPr>
              <a:t>50</a:t>
            </a:r>
            <a:r>
              <a:rPr lang="zh-CN" altLang="en-US" sz="1400" dirty="0" smtClean="0">
                <a:latin typeface="微软雅黑" panose="020B0503020204020204" pitchFamily="34" charset="-122"/>
                <a:ea typeface="微软雅黑" panose="020B0503020204020204" pitchFamily="34" charset="-122"/>
              </a:rPr>
              <a:t>小时中文语料即可训练达到</a:t>
            </a:r>
            <a:r>
              <a:rPr lang="en-US" altLang="zh-CN" sz="1400" dirty="0" smtClean="0">
                <a:latin typeface="微软雅黑" panose="020B0503020204020204" pitchFamily="34" charset="-122"/>
                <a:ea typeface="微软雅黑" panose="020B0503020204020204" pitchFamily="34" charset="-122"/>
              </a:rPr>
              <a:t>100</a:t>
            </a:r>
            <a:r>
              <a:rPr lang="zh-CN" altLang="en-US" sz="1400" dirty="0" smtClean="0">
                <a:latin typeface="微软雅黑" panose="020B0503020204020204" pitchFamily="34" charset="-122"/>
                <a:ea typeface="微软雅黑" panose="020B0503020204020204" pitchFamily="34" charset="-122"/>
              </a:rPr>
              <a:t>小时（</a:t>
            </a:r>
            <a:r>
              <a:rPr lang="zh-CN" altLang="en-US" sz="1400" dirty="0" smtClean="0">
                <a:solidFill>
                  <a:srgbClr val="FF0000"/>
                </a:solidFill>
                <a:latin typeface="微软雅黑" panose="020B0503020204020204" pitchFamily="34" charset="-122"/>
                <a:ea typeface="微软雅黑" panose="020B0503020204020204" pitchFamily="34" charset="-122"/>
              </a:rPr>
              <a:t>指从头训练</a:t>
            </a:r>
            <a:r>
              <a:rPr lang="zh-CN" altLang="en-US" sz="1400" dirty="0" smtClean="0">
                <a:latin typeface="微软雅黑" panose="020B0503020204020204" pitchFamily="34" charset="-122"/>
                <a:ea typeface="微软雅黑" panose="020B0503020204020204" pitchFamily="34" charset="-122"/>
              </a:rPr>
              <a:t>）效果</a:t>
            </a:r>
            <a:endParaRPr sz="1400" b="1" i="0" u="none" strike="noStrike" cap="none" dirty="0">
              <a:solidFill>
                <a:srgbClr val="525C65"/>
              </a:solidFill>
              <a:latin typeface="微软雅黑" panose="020B0503020204020204" pitchFamily="34" charset="-122"/>
              <a:ea typeface="微软雅黑" panose="020B0503020204020204" pitchFamily="34" charset="-122"/>
              <a:sym typeface="Arial" panose="020B0604020202020204"/>
            </a:endParaRPr>
          </a:p>
        </p:txBody>
      </p:sp>
      <p:pic>
        <p:nvPicPr>
          <p:cNvPr id="8194" name="Picture 2" descr="C:\Users\福来\Desktop\Gans\udacity\DLND正式班\p2\迁移学习\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3080" y="80010"/>
            <a:ext cx="8623935" cy="5123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3;p23"/>
          <p:cNvSpPr txBox="1">
            <a:spLocks noGrp="1"/>
          </p:cNvSpPr>
          <p:nvPr>
            <p:ph type="title"/>
          </p:nvPr>
        </p:nvSpPr>
        <p:spPr>
          <a:xfrm>
            <a:off x="2374125" y="5667874"/>
            <a:ext cx="6938642" cy="572700"/>
          </a:xfrm>
          <a:prstGeom prst="rect">
            <a:avLst/>
          </a:prstGeom>
          <a:no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chemeClr val="dk1"/>
              </a:buClr>
              <a:buSzPts val="2800"/>
              <a:buFont typeface="Arial" panose="020B0604020202020204"/>
              <a:buNone/>
            </a:pPr>
            <a:r>
              <a:rPr lang="en-US" dirty="0" smtClean="0">
                <a:latin typeface="微软雅黑" panose="020B0503020204020204" pitchFamily="34" charset="-122"/>
                <a:ea typeface="微软雅黑" panose="020B0503020204020204" pitchFamily="34" charset="-122"/>
              </a:rPr>
              <a:t>Domain </a:t>
            </a:r>
            <a:r>
              <a:rPr lang="en-US" dirty="0" err="1" smtClean="0">
                <a:latin typeface="微软雅黑" panose="020B0503020204020204" pitchFamily="34" charset="-122"/>
                <a:ea typeface="微软雅黑" panose="020B0503020204020204" pitchFamily="34" charset="-122"/>
              </a:rPr>
              <a:t>adversial</a:t>
            </a:r>
            <a:r>
              <a:rPr lang="en-US" dirty="0" smtClean="0">
                <a:latin typeface="微软雅黑" panose="020B0503020204020204" pitchFamily="34" charset="-122"/>
                <a:ea typeface="微软雅黑" panose="020B0503020204020204" pitchFamily="34" charset="-122"/>
              </a:rPr>
              <a:t> training   </a:t>
            </a:r>
            <a:r>
              <a:rPr lang="zh-CN" altLang="en-US" dirty="0" smtClean="0">
                <a:latin typeface="微软雅黑" panose="020B0503020204020204" pitchFamily="34" charset="-122"/>
                <a:ea typeface="微软雅黑" panose="020B0503020204020204" pitchFamily="34" charset="-122"/>
              </a:rPr>
              <a:t>描述</a:t>
            </a:r>
            <a:endParaRPr sz="1600" b="1" i="0" u="none" strike="noStrike" cap="none" dirty="0">
              <a:solidFill>
                <a:srgbClr val="525C65"/>
              </a:solidFill>
              <a:latin typeface="微软雅黑" panose="020B0503020204020204" pitchFamily="34" charset="-122"/>
              <a:ea typeface="微软雅黑" panose="020B0503020204020204" pitchFamily="34" charset="-122"/>
              <a:sym typeface="Arial" panose="020B0604020202020204"/>
            </a:endParaRPr>
          </a:p>
        </p:txBody>
      </p:sp>
      <p:pic>
        <p:nvPicPr>
          <p:cNvPr id="9218" name="Picture 2" descr="C:\Users\福来\Desktop\Gans\udacity\DLND正式班\p2\迁移学习\微信截图_201809261430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30375" y="71755"/>
            <a:ext cx="8226425" cy="51771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223;p23"/>
          <p:cNvSpPr txBox="1">
            <a:spLocks noGrp="1"/>
          </p:cNvSpPr>
          <p:nvPr>
            <p:ph type="title"/>
          </p:nvPr>
        </p:nvSpPr>
        <p:spPr>
          <a:xfrm>
            <a:off x="2258060" y="5303520"/>
            <a:ext cx="6938645" cy="1133475"/>
          </a:xfrm>
          <a:prstGeom prst="rect">
            <a:avLst/>
          </a:prstGeom>
          <a:noFill/>
          <a:ln>
            <a:noFill/>
          </a:ln>
        </p:spPr>
        <p:txBody>
          <a:bodyPr spcFirstLastPara="1" wrap="square" lIns="91425" tIns="91425" rIns="91425" bIns="91425" anchor="ctr" anchorCtr="0">
            <a:noAutofit/>
          </a:bodyPr>
          <a:p>
            <a:pPr marL="0" marR="0" lvl="0" indent="0" algn="l" rtl="0">
              <a:lnSpc>
                <a:spcPct val="100000"/>
              </a:lnSpc>
              <a:spcBef>
                <a:spcPts val="0"/>
              </a:spcBef>
              <a:spcAft>
                <a:spcPts val="0"/>
              </a:spcAft>
              <a:buClr>
                <a:schemeClr val="dk1"/>
              </a:buClr>
              <a:buSzPts val="2800"/>
              <a:buFont typeface="Arial" panose="020B0604020202020204"/>
              <a:buNone/>
            </a:pPr>
            <a:r>
              <a:rPr lang="en-US" sz="2400" b="0" dirty="0" smtClean="0">
                <a:latin typeface="微软雅黑" panose="020B0503020204020204" pitchFamily="34" charset="-122"/>
                <a:ea typeface="微软雅黑" panose="020B0503020204020204" pitchFamily="34" charset="-122"/>
              </a:rPr>
              <a:t>Fine tuning</a:t>
            </a:r>
            <a:r>
              <a:rPr lang="zh-CN" altLang="en-US" sz="2400" b="0" dirty="0" smtClean="0">
                <a:latin typeface="微软雅黑" panose="020B0503020204020204" pitchFamily="34" charset="-122"/>
                <a:ea typeface="微软雅黑" panose="020B0503020204020204" pitchFamily="34" charset="-122"/>
              </a:rPr>
              <a:t>方法不可行的，直观描述</a:t>
            </a:r>
            <a:br>
              <a:rPr lang="zh-CN" altLang="en-US" sz="2400" b="0" dirty="0" smtClean="0">
                <a:latin typeface="微软雅黑" panose="020B0503020204020204" pitchFamily="34" charset="-122"/>
                <a:ea typeface="微软雅黑" panose="020B0503020204020204" pitchFamily="34" charset="-122"/>
              </a:rPr>
            </a:br>
            <a:r>
              <a:rPr lang="zh-CN" altLang="en-US" sz="2400" b="0" dirty="0" smtClean="0">
                <a:solidFill>
                  <a:srgbClr val="FF0000"/>
                </a:solidFill>
                <a:latin typeface="微软雅黑" panose="020B0503020204020204" pitchFamily="34" charset="-122"/>
                <a:ea typeface="微软雅黑" panose="020B0503020204020204" pitchFamily="34" charset="-122"/>
              </a:rPr>
              <a:t>迁移学习项目</a:t>
            </a:r>
            <a:r>
              <a:rPr lang="en-US" altLang="zh-CN" sz="2400" b="0" dirty="0" smtClean="0">
                <a:solidFill>
                  <a:srgbClr val="FF0000"/>
                </a:solidFill>
                <a:latin typeface="微软雅黑" panose="020B0503020204020204" pitchFamily="34" charset="-122"/>
                <a:ea typeface="微软雅黑" panose="020B0503020204020204" pitchFamily="34" charset="-122"/>
              </a:rPr>
              <a:t>--</a:t>
            </a:r>
            <a:r>
              <a:rPr lang="en-US" altLang="zh-CN" sz="2400" dirty="0">
                <a:sym typeface="+mn-ea"/>
              </a:rPr>
              <a:t>VGG</a:t>
            </a:r>
            <a:r>
              <a:rPr lang="zh-CN" altLang="en-US" sz="2400" dirty="0">
                <a:sym typeface="+mn-ea"/>
              </a:rPr>
              <a:t>导入别人训练模型</a:t>
            </a:r>
            <a:endParaRPr lang="zh-CN" altLang="en-US" sz="2400" b="0" dirty="0" smtClean="0">
              <a:solidFill>
                <a:srgbClr val="FF0000"/>
              </a:solidFill>
              <a:latin typeface="微软雅黑" panose="020B0503020204020204" pitchFamily="34" charset="-122"/>
              <a:ea typeface="微软雅黑" panose="020B0503020204020204" pitchFamily="34" charset="-122"/>
            </a:endParaRPr>
          </a:p>
        </p:txBody>
      </p:sp>
      <p:pic>
        <p:nvPicPr>
          <p:cNvPr id="10242" name="Picture 2" descr="C:\Users\福来\Desktop\Gans\udacity\DLND正式班\p2\迁移学习\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5315" y="89535"/>
            <a:ext cx="8054340" cy="5058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223;p23"/>
          <p:cNvSpPr txBox="1">
            <a:spLocks noGrp="1"/>
          </p:cNvSpPr>
          <p:nvPr>
            <p:ph type="title"/>
          </p:nvPr>
        </p:nvSpPr>
        <p:spPr>
          <a:xfrm>
            <a:off x="2271395" y="148590"/>
            <a:ext cx="6938645" cy="805815"/>
          </a:xfrm>
          <a:prstGeom prst="rect">
            <a:avLst/>
          </a:prstGeom>
          <a:noFill/>
          <a:ln>
            <a:noFill/>
          </a:ln>
        </p:spPr>
        <p:txBody>
          <a:bodyPr spcFirstLastPara="1" wrap="square" lIns="91425" tIns="91425" rIns="91425" bIns="91425" anchor="ctr" anchorCtr="0">
            <a:noAutofit/>
          </a:bodyPr>
          <a:p>
            <a:pPr marL="0" marR="0" lvl="0" indent="0" algn="ctr" rtl="0">
              <a:lnSpc>
                <a:spcPct val="100000"/>
              </a:lnSpc>
              <a:spcBef>
                <a:spcPts val="0"/>
              </a:spcBef>
              <a:spcAft>
                <a:spcPts val="0"/>
              </a:spcAft>
              <a:buClr>
                <a:schemeClr val="dk1"/>
              </a:buClr>
              <a:buSzPts val="2800"/>
              <a:buFont typeface="Arial" panose="020B0604020202020204"/>
              <a:buNone/>
            </a:pPr>
            <a:r>
              <a:rPr lang="en-US" altLang="zh-CN" sz="3200" b="0" dirty="0" smtClean="0">
                <a:latin typeface="微软雅黑" panose="020B0503020204020204" pitchFamily="34" charset="-122"/>
                <a:ea typeface="微软雅黑" panose="020B0503020204020204" pitchFamily="34" charset="-122"/>
              </a:rPr>
              <a:t>Multi-GPU</a:t>
            </a:r>
            <a:r>
              <a:rPr lang="zh-CN" altLang="en-US" sz="3200" b="0" dirty="0" smtClean="0">
                <a:latin typeface="微软雅黑" panose="020B0503020204020204" pitchFamily="34" charset="-122"/>
                <a:ea typeface="微软雅黑" panose="020B0503020204020204" pitchFamily="34" charset="-122"/>
              </a:rPr>
              <a:t>图</a:t>
            </a:r>
            <a:endParaRPr lang="zh-CN" altLang="en-US" sz="3200" b="0"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45410" y="1056005"/>
            <a:ext cx="6899910" cy="5140325"/>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76070" y="187960"/>
            <a:ext cx="8229600" cy="752475"/>
          </a:xfrm>
        </p:spPr>
        <p:txBody>
          <a:bodyPr/>
          <a:lstStyle/>
          <a:p>
            <a:r>
              <a:rPr lang="en-US" altLang="zh-CN" dirty="0"/>
              <a:t>CNN</a:t>
            </a:r>
            <a:r>
              <a:rPr lang="zh-CN" altLang="en-US" dirty="0"/>
              <a:t>网络案例</a:t>
            </a:r>
            <a:endParaRPr lang="zh-CN" altLang="en-US" dirty="0"/>
          </a:p>
        </p:txBody>
      </p:sp>
      <p:sp>
        <p:nvSpPr>
          <p:cNvPr id="2" name="内容占位符 1"/>
          <p:cNvSpPr>
            <a:spLocks noGrp="1"/>
          </p:cNvSpPr>
          <p:nvPr>
            <p:ph idx="13"/>
          </p:nvPr>
        </p:nvSpPr>
        <p:spPr>
          <a:xfrm>
            <a:off x="426720" y="1038225"/>
            <a:ext cx="9475470" cy="5264150"/>
          </a:xfrm>
        </p:spPr>
        <p:txBody>
          <a:bodyPr>
            <a:normAutofit fontScale="90000"/>
          </a:bodyPr>
          <a:lstStyle/>
          <a:p>
            <a:pPr>
              <a:lnSpc>
                <a:spcPct val="150000"/>
              </a:lnSpc>
            </a:pPr>
            <a:r>
              <a:rPr lang="en-US" sz="2400" dirty="0">
                <a:sym typeface="+mn-ea"/>
              </a:rPr>
              <a:t>  01  </a:t>
            </a:r>
            <a:r>
              <a:rPr lang="zh-CN" altLang="en-US" sz="2400" dirty="0">
                <a:sym typeface="+mn-ea"/>
              </a:rPr>
              <a:t>多</a:t>
            </a:r>
            <a:r>
              <a:rPr lang="en-US" altLang="zh-CN" sz="2400" dirty="0">
                <a:sym typeface="+mn-ea"/>
              </a:rPr>
              <a:t>GPU</a:t>
            </a:r>
            <a:r>
              <a:rPr lang="zh-CN" altLang="en-US" sz="2400" dirty="0">
                <a:sym typeface="+mn-ea"/>
              </a:rPr>
              <a:t>使用代码</a:t>
            </a:r>
            <a:endParaRPr lang="zh-CN" altLang="en-US" sz="2400" dirty="0">
              <a:sym typeface="+mn-ea"/>
            </a:endParaRPr>
          </a:p>
          <a:p>
            <a:pPr>
              <a:lnSpc>
                <a:spcPct val="150000"/>
              </a:lnSpc>
            </a:pPr>
            <a:r>
              <a:rPr lang="zh-CN" altLang="en-US" sz="2400" dirty="0">
                <a:sym typeface="+mn-ea"/>
              </a:rPr>
              <a:t>  </a:t>
            </a:r>
            <a:r>
              <a:rPr lang="en-US" altLang="zh-CN" sz="2400" dirty="0">
                <a:sym typeface="+mn-ea"/>
              </a:rPr>
              <a:t>02  ResNet50-cifar10</a:t>
            </a:r>
            <a:endParaRPr lang="en-US" altLang="zh-CN" sz="2400" dirty="0">
              <a:sym typeface="+mn-ea"/>
            </a:endParaRPr>
          </a:p>
          <a:p>
            <a:pPr>
              <a:lnSpc>
                <a:spcPct val="150000"/>
              </a:lnSpc>
            </a:pPr>
            <a:r>
              <a:rPr lang="en-US" altLang="zh-CN" sz="2400" dirty="0">
                <a:sym typeface="+mn-ea"/>
              </a:rPr>
              <a:t>  03  Mobilenet-v2</a:t>
            </a:r>
            <a:r>
              <a:rPr lang="zh-CN" altLang="en-US" sz="2400" dirty="0">
                <a:sym typeface="+mn-ea"/>
              </a:rPr>
              <a:t>代码</a:t>
            </a:r>
            <a:endParaRPr lang="zh-CN" altLang="en-US" sz="2400" dirty="0">
              <a:sym typeface="+mn-ea"/>
            </a:endParaRPr>
          </a:p>
          <a:p>
            <a:pPr>
              <a:lnSpc>
                <a:spcPct val="150000"/>
              </a:lnSpc>
            </a:pPr>
            <a:r>
              <a:rPr lang="zh-CN" altLang="en-US" sz="2400" dirty="0">
                <a:sym typeface="+mn-ea"/>
              </a:rPr>
              <a:t>  </a:t>
            </a:r>
            <a:r>
              <a:rPr lang="en-US" altLang="zh-CN" sz="2400" dirty="0">
                <a:sym typeface="+mn-ea"/>
              </a:rPr>
              <a:t>04  BN</a:t>
            </a:r>
            <a:r>
              <a:rPr lang="zh-CN" altLang="en-US" sz="2400" dirty="0">
                <a:sym typeface="+mn-ea"/>
              </a:rPr>
              <a:t>批归一化实现</a:t>
            </a:r>
            <a:endParaRPr lang="zh-CN" altLang="en-US" sz="2400" dirty="0">
              <a:sym typeface="+mn-ea"/>
            </a:endParaRPr>
          </a:p>
          <a:p>
            <a:pPr>
              <a:lnSpc>
                <a:spcPct val="150000"/>
              </a:lnSpc>
            </a:pPr>
            <a:r>
              <a:rPr lang="zh-CN" altLang="en-US" sz="2400" dirty="0">
                <a:sym typeface="+mn-ea"/>
              </a:rPr>
              <a:t>  </a:t>
            </a:r>
            <a:r>
              <a:rPr lang="en-US" altLang="zh-CN" sz="2400" dirty="0">
                <a:sym typeface="+mn-ea"/>
              </a:rPr>
              <a:t>05  </a:t>
            </a:r>
            <a:r>
              <a:rPr lang="zh-CN" altLang="en-US" sz="2400" dirty="0">
                <a:sym typeface="+mn-ea"/>
              </a:rPr>
              <a:t>数据增强代码实现（</a:t>
            </a:r>
            <a:r>
              <a:rPr lang="en-US" altLang="zh-CN" sz="2400" dirty="0">
                <a:sym typeface="+mn-ea"/>
              </a:rPr>
              <a:t>tf </a:t>
            </a:r>
            <a:r>
              <a:rPr lang="zh-CN" altLang="en-US" sz="2400" dirty="0">
                <a:sym typeface="+mn-ea"/>
              </a:rPr>
              <a:t>和 </a:t>
            </a:r>
            <a:r>
              <a:rPr lang="en-US" altLang="zh-CN" sz="2400" dirty="0">
                <a:sym typeface="+mn-ea"/>
              </a:rPr>
              <a:t>open-cv</a:t>
            </a:r>
            <a:r>
              <a:rPr lang="zh-CN" altLang="en-US" sz="2400" dirty="0">
                <a:sym typeface="+mn-ea"/>
              </a:rPr>
              <a:t>）</a:t>
            </a:r>
            <a:endParaRPr lang="zh-CN" altLang="en-US" sz="2400" dirty="0">
              <a:sym typeface="+mn-ea"/>
            </a:endParaRPr>
          </a:p>
          <a:p>
            <a:pPr>
              <a:lnSpc>
                <a:spcPct val="150000"/>
              </a:lnSpc>
            </a:pPr>
            <a:r>
              <a:rPr lang="zh-CN" altLang="en-US" sz="2400" dirty="0">
                <a:sym typeface="+mn-ea"/>
              </a:rPr>
              <a:t>  </a:t>
            </a:r>
            <a:r>
              <a:rPr lang="en-US" altLang="zh-CN" sz="2400" dirty="0">
                <a:sym typeface="+mn-ea"/>
              </a:rPr>
              <a:t>06  </a:t>
            </a:r>
            <a:r>
              <a:rPr lang="zh-CN" altLang="en-US" sz="2400" dirty="0">
                <a:sym typeface="+mn-ea"/>
              </a:rPr>
              <a:t>迁移学习：基于</a:t>
            </a:r>
            <a:r>
              <a:rPr lang="en-US" altLang="zh-CN" sz="2400" dirty="0">
                <a:sym typeface="+mn-ea"/>
              </a:rPr>
              <a:t>vgg16</a:t>
            </a:r>
            <a:r>
              <a:rPr lang="zh-CN" altLang="en-US" sz="2400" dirty="0">
                <a:sym typeface="+mn-ea"/>
              </a:rPr>
              <a:t>的迁移学习，实现花分类；</a:t>
            </a:r>
            <a:endParaRPr lang="zh-CN" altLang="en-US" sz="2400" dirty="0">
              <a:sym typeface="+mn-ea"/>
            </a:endParaRPr>
          </a:p>
          <a:p>
            <a:pPr>
              <a:lnSpc>
                <a:spcPct val="150000"/>
              </a:lnSpc>
            </a:pPr>
            <a:r>
              <a:rPr lang="zh-CN" altLang="en-US" sz="2400" dirty="0">
                <a:sym typeface="+mn-ea"/>
              </a:rPr>
              <a:t>  </a:t>
            </a:r>
            <a:r>
              <a:rPr lang="en-US" altLang="zh-CN" sz="2400" dirty="0">
                <a:sym typeface="+mn-ea"/>
              </a:rPr>
              <a:t>07  </a:t>
            </a:r>
            <a:r>
              <a:rPr lang="zh-CN" altLang="en-US" sz="2400" dirty="0">
                <a:sym typeface="+mn-ea"/>
              </a:rPr>
              <a:t>迁移学习：基于</a:t>
            </a:r>
            <a:r>
              <a:rPr lang="en-US" altLang="zh-CN" sz="2400" dirty="0">
                <a:sym typeface="+mn-ea"/>
              </a:rPr>
              <a:t>matlab</a:t>
            </a:r>
            <a:r>
              <a:rPr lang="zh-CN" altLang="en-US" sz="2400" dirty="0">
                <a:sym typeface="+mn-ea"/>
              </a:rPr>
              <a:t>数据格式的迁移学习实现</a:t>
            </a:r>
            <a:endParaRPr lang="zh-CN" altLang="en-US" sz="2400" dirty="0">
              <a:sym typeface="+mn-ea"/>
            </a:endParaRPr>
          </a:p>
          <a:p>
            <a:pPr>
              <a:lnSpc>
                <a:spcPct val="150000"/>
              </a:lnSpc>
            </a:pPr>
            <a:r>
              <a:rPr lang="zh-CN" altLang="en-US" sz="2400" dirty="0">
                <a:sym typeface="+mn-ea"/>
              </a:rPr>
              <a:t>  </a:t>
            </a:r>
            <a:r>
              <a:rPr lang="en-US" altLang="zh-CN" sz="2400" dirty="0">
                <a:sym typeface="+mn-ea"/>
              </a:rPr>
              <a:t>08  </a:t>
            </a:r>
            <a:r>
              <a:rPr lang="zh-CN" altLang="en-US" sz="2400" dirty="0">
                <a:sym typeface="+mn-ea"/>
              </a:rPr>
              <a:t>基于</a:t>
            </a:r>
            <a:r>
              <a:rPr lang="en-US" altLang="zh-CN" sz="2400" dirty="0">
                <a:sym typeface="+mn-ea"/>
              </a:rPr>
              <a:t>tfrecord</a:t>
            </a:r>
            <a:r>
              <a:rPr lang="zh-CN" altLang="en-US" sz="2400" dirty="0">
                <a:sym typeface="+mn-ea"/>
              </a:rPr>
              <a:t>的数据，实现车牌号码识别</a:t>
            </a:r>
            <a:endParaRPr lang="en-US" altLang="zh-CN" sz="2400" dirty="0">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10600030101010101"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10600030101010101" pitchFamily="34" charset="-122"/>
            </a:endParaRPr>
          </a:p>
        </p:txBody>
      </p:sp>
      <p:sp>
        <p:nvSpPr>
          <p:cNvPr id="39" name="TextBox 55"/>
          <p:cNvSpPr txBox="1">
            <a:spLocks noChangeArrowheads="1"/>
          </p:cNvSpPr>
          <p:nvPr/>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容大在线教育\自己备课资料\20180315_CNN教学图片\mmexport1519828005200.jpg"/>
          <p:cNvPicPr>
            <a:picLocks noChangeAspect="1" noChangeArrowheads="1"/>
          </p:cNvPicPr>
          <p:nvPr/>
        </p:nvPicPr>
        <p:blipFill>
          <a:blip r:embed="rId1" cstate="print"/>
          <a:srcRect/>
          <a:stretch>
            <a:fillRect/>
          </a:stretch>
        </p:blipFill>
        <p:spPr bwMode="auto">
          <a:xfrm>
            <a:off x="2041016" y="1443954"/>
            <a:ext cx="6734175" cy="2057400"/>
          </a:xfrm>
          <a:prstGeom prst="rect">
            <a:avLst/>
          </a:prstGeom>
          <a:noFill/>
        </p:spPr>
      </p:pic>
      <p:pic>
        <p:nvPicPr>
          <p:cNvPr id="7171" name="Picture 3" descr="H:\容大在线教育\自己备课资料\20180315_CNN教学图片\mmexport1519828028715.jpg"/>
          <p:cNvPicPr>
            <a:picLocks noChangeAspect="1" noChangeArrowheads="1"/>
          </p:cNvPicPr>
          <p:nvPr/>
        </p:nvPicPr>
        <p:blipFill>
          <a:blip r:embed="rId2" cstate="print"/>
          <a:srcRect/>
          <a:stretch>
            <a:fillRect/>
          </a:stretch>
        </p:blipFill>
        <p:spPr bwMode="auto">
          <a:xfrm>
            <a:off x="822121" y="3639730"/>
            <a:ext cx="9420837" cy="2867025"/>
          </a:xfrm>
          <a:prstGeom prst="rect">
            <a:avLst/>
          </a:prstGeom>
          <a:noFill/>
        </p:spPr>
      </p:pic>
      <p:sp>
        <p:nvSpPr>
          <p:cNvPr id="6" name="标题 5"/>
          <p:cNvSpPr>
            <a:spLocks noGrp="1"/>
          </p:cNvSpPr>
          <p:nvPr>
            <p:ph type="title"/>
          </p:nvPr>
        </p:nvSpPr>
        <p:spPr>
          <a:xfrm>
            <a:off x="2219325" y="271780"/>
            <a:ext cx="6377305" cy="752475"/>
          </a:xfrm>
        </p:spPr>
        <p:txBody>
          <a:bodyPr/>
          <a:p>
            <a:r>
              <a:rPr lang="zh-CN" altLang="en-US" dirty="0"/>
              <a:t>卷积神经网络</a:t>
            </a:r>
            <a:r>
              <a:rPr lang="en-US" altLang="zh-CN" dirty="0"/>
              <a:t>-CONV Layer</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3230245" y="561340"/>
            <a:ext cx="6384925" cy="87312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rPr>
              <a:t>-CONV Layer</a:t>
            </a:r>
            <a:endPar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10000"/>
              </a:lnSpc>
            </a:pPr>
            <a:r>
              <a:rPr lang="en-US" altLang="zh-CN" sz="20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Padding:  Valid</a:t>
            </a:r>
            <a:r>
              <a:rPr lang="zh-CN" altLang="en-US" sz="20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，以及</a:t>
            </a:r>
            <a:r>
              <a:rPr lang="en-US" altLang="zh-CN" sz="20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stride</a:t>
            </a:r>
            <a:endParaRPr lang="en-US" altLang="zh-CN" sz="2000"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副标题 2"/>
          <p:cNvSpPr txBox="1"/>
          <p:nvPr/>
        </p:nvSpPr>
        <p:spPr>
          <a:xfrm>
            <a:off x="2223945" y="5134975"/>
            <a:ext cx="6508993" cy="712152"/>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1600" dirty="0" smtClean="0">
                <a:solidFill>
                  <a:schemeClr val="tx2"/>
                </a:solidFill>
                <a:latin typeface="微软雅黑" panose="020B0503020204020204" pitchFamily="34" charset="-122"/>
                <a:ea typeface="微软雅黑" panose="020B0503020204020204" pitchFamily="34" charset="-122"/>
              </a:rPr>
              <a:t>Stride</a:t>
            </a:r>
            <a:r>
              <a:rPr lang="zh-CN" altLang="en-US" sz="1600" dirty="0" smtClean="0">
                <a:solidFill>
                  <a:schemeClr val="tx2"/>
                </a:solidFill>
                <a:latin typeface="微软雅黑" panose="020B0503020204020204" pitchFamily="34" charset="-122"/>
                <a:ea typeface="微软雅黑" panose="020B0503020204020204" pitchFamily="34" charset="-122"/>
              </a:rPr>
              <a:t>：移动滤波器平移时的像素的数量，当</a:t>
            </a:r>
            <a:r>
              <a:rPr lang="en-US" altLang="zh-CN" sz="1600" dirty="0" smtClean="0">
                <a:solidFill>
                  <a:schemeClr val="tx2"/>
                </a:solidFill>
                <a:latin typeface="微软雅黑" panose="020B0503020204020204" pitchFamily="34" charset="-122"/>
                <a:ea typeface="微软雅黑" panose="020B0503020204020204" pitchFamily="34" charset="-122"/>
              </a:rPr>
              <a:t>stride=1</a:t>
            </a:r>
            <a:r>
              <a:rPr lang="zh-CN" altLang="en-US" sz="1600" dirty="0" smtClean="0">
                <a:solidFill>
                  <a:schemeClr val="tx2"/>
                </a:solidFill>
                <a:latin typeface="微软雅黑" panose="020B0503020204020204" pitchFamily="34" charset="-122"/>
                <a:ea typeface="微软雅黑" panose="020B0503020204020204" pitchFamily="34" charset="-122"/>
              </a:rPr>
              <a:t>，输出的尺寸和输入的尺寸大体相同，</a:t>
            </a:r>
            <a:r>
              <a:rPr lang="en-US" altLang="zh-CN" sz="1600" dirty="0" smtClean="0">
                <a:solidFill>
                  <a:schemeClr val="tx2"/>
                </a:solidFill>
                <a:latin typeface="微软雅黑" panose="020B0503020204020204" pitchFamily="34" charset="-122"/>
                <a:ea typeface="微软雅黑" panose="020B0503020204020204" pitchFamily="34" charset="-122"/>
              </a:rPr>
              <a:t>stride=2</a:t>
            </a:r>
            <a:r>
              <a:rPr lang="zh-CN" altLang="en-US" sz="1600" dirty="0" smtClean="0">
                <a:solidFill>
                  <a:schemeClr val="tx2"/>
                </a:solidFill>
                <a:latin typeface="微软雅黑" panose="020B0503020204020204" pitchFamily="34" charset="-122"/>
                <a:ea typeface="微软雅黑" panose="020B0503020204020204" pitchFamily="34" charset="-122"/>
              </a:rPr>
              <a:t>时候，输出尺寸相当于输入的一半。</a:t>
            </a:r>
            <a:endParaRPr lang="en-US" altLang="zh-CN" sz="1600" dirty="0" smtClean="0">
              <a:solidFill>
                <a:schemeClr val="tx2"/>
              </a:solidFill>
              <a:latin typeface="微软雅黑" panose="020B0503020204020204" pitchFamily="34" charset="-122"/>
              <a:ea typeface="微软雅黑" panose="020B0503020204020204" pitchFamily="34" charset="-122"/>
            </a:endParaRPr>
          </a:p>
        </p:txBody>
      </p:sp>
      <p:pic>
        <p:nvPicPr>
          <p:cNvPr id="5122" name="Picture 2" descr="H:\容大在线教育\自己备课资料\3.3 CNN网络\图片\v2-504ba01c8af8e2d7d41957ddaa4fe6d3_r.jpg"/>
          <p:cNvPicPr>
            <a:picLocks noChangeAspect="1" noChangeArrowheads="1"/>
          </p:cNvPicPr>
          <p:nvPr/>
        </p:nvPicPr>
        <p:blipFill>
          <a:blip r:embed="rId1" cstate="print"/>
          <a:srcRect/>
          <a:stretch>
            <a:fillRect/>
          </a:stretch>
        </p:blipFill>
        <p:spPr bwMode="auto">
          <a:xfrm>
            <a:off x="549042" y="2531553"/>
            <a:ext cx="5177931" cy="2057225"/>
          </a:xfrm>
          <a:prstGeom prst="rect">
            <a:avLst/>
          </a:prstGeom>
          <a:noFill/>
        </p:spPr>
      </p:pic>
      <p:pic>
        <p:nvPicPr>
          <p:cNvPr id="5123" name="Picture 3" descr="H:\容大在线教育\自己备课资料\3.3 CNN网络\图片\v2-c4a7b49deda73e2b26232d12db7e77c6_r.jpg"/>
          <p:cNvPicPr>
            <a:picLocks noChangeAspect="1" noChangeArrowheads="1"/>
          </p:cNvPicPr>
          <p:nvPr/>
        </p:nvPicPr>
        <p:blipFill>
          <a:blip r:embed="rId2" cstate="print"/>
          <a:srcRect/>
          <a:stretch>
            <a:fillRect/>
          </a:stretch>
        </p:blipFill>
        <p:spPr bwMode="auto">
          <a:xfrm>
            <a:off x="6314509" y="2479166"/>
            <a:ext cx="5060963" cy="199371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3238500" y="281305"/>
            <a:ext cx="4921885" cy="87312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-CONV Layer</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10000"/>
              </a:lnSpc>
            </a:pPr>
            <a:r>
              <a:rPr lang="en-US" altLang="zh-CN"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rPr>
              <a:t>stride</a:t>
            </a:r>
            <a:endParaRPr lang="en-US" altLang="zh-CN"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副标题 2"/>
          <p:cNvSpPr txBox="1"/>
          <p:nvPr/>
        </p:nvSpPr>
        <p:spPr>
          <a:xfrm>
            <a:off x="2223945" y="5134975"/>
            <a:ext cx="6508993" cy="712152"/>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altLang="zh-CN" sz="1600" dirty="0" smtClean="0">
                <a:solidFill>
                  <a:schemeClr val="tx2"/>
                </a:solidFill>
                <a:latin typeface="微软雅黑" panose="020B0503020204020204" pitchFamily="34" charset="-122"/>
                <a:ea typeface="微软雅黑" panose="020B0503020204020204" pitchFamily="34" charset="-122"/>
              </a:rPr>
              <a:t>Stride</a:t>
            </a:r>
            <a:r>
              <a:rPr lang="zh-CN" altLang="en-US" sz="1600" dirty="0" smtClean="0">
                <a:solidFill>
                  <a:schemeClr val="tx2"/>
                </a:solidFill>
                <a:latin typeface="微软雅黑" panose="020B0503020204020204" pitchFamily="34" charset="-122"/>
                <a:ea typeface="微软雅黑" panose="020B0503020204020204" pitchFamily="34" charset="-122"/>
              </a:rPr>
              <a:t>：移动滤波器平移时的像素的数量，当</a:t>
            </a:r>
            <a:r>
              <a:rPr lang="en-US" altLang="zh-CN" sz="1600" dirty="0" smtClean="0">
                <a:solidFill>
                  <a:schemeClr val="tx2"/>
                </a:solidFill>
                <a:latin typeface="微软雅黑" panose="020B0503020204020204" pitchFamily="34" charset="-122"/>
                <a:ea typeface="微软雅黑" panose="020B0503020204020204" pitchFamily="34" charset="-122"/>
              </a:rPr>
              <a:t>stride=1</a:t>
            </a:r>
            <a:r>
              <a:rPr lang="zh-CN" altLang="en-US" sz="1600" dirty="0" smtClean="0">
                <a:solidFill>
                  <a:schemeClr val="tx2"/>
                </a:solidFill>
                <a:latin typeface="微软雅黑" panose="020B0503020204020204" pitchFamily="34" charset="-122"/>
                <a:ea typeface="微软雅黑" panose="020B0503020204020204" pitchFamily="34" charset="-122"/>
              </a:rPr>
              <a:t>，输出的尺寸和输入的尺寸大体相同，</a:t>
            </a:r>
            <a:r>
              <a:rPr lang="en-US" altLang="zh-CN" sz="1600" dirty="0" smtClean="0">
                <a:solidFill>
                  <a:schemeClr val="tx2"/>
                </a:solidFill>
                <a:latin typeface="微软雅黑" panose="020B0503020204020204" pitchFamily="34" charset="-122"/>
                <a:ea typeface="微软雅黑" panose="020B0503020204020204" pitchFamily="34" charset="-122"/>
              </a:rPr>
              <a:t>stride=2</a:t>
            </a:r>
            <a:r>
              <a:rPr lang="zh-CN" altLang="en-US" sz="1600" dirty="0" smtClean="0">
                <a:solidFill>
                  <a:schemeClr val="tx2"/>
                </a:solidFill>
                <a:latin typeface="微软雅黑" panose="020B0503020204020204" pitchFamily="34" charset="-122"/>
                <a:ea typeface="微软雅黑" panose="020B0503020204020204" pitchFamily="34" charset="-122"/>
              </a:rPr>
              <a:t>时候，输出尺寸相当于输入的一半。</a:t>
            </a:r>
            <a:endParaRPr lang="en-US" altLang="zh-CN" sz="1600" dirty="0" smtClean="0">
              <a:solidFill>
                <a:schemeClr val="tx2"/>
              </a:solidFill>
              <a:latin typeface="微软雅黑" panose="020B0503020204020204" pitchFamily="34" charset="-122"/>
              <a:ea typeface="微软雅黑" panose="020B0503020204020204" pitchFamily="34" charset="-122"/>
            </a:endParaRPr>
          </a:p>
        </p:txBody>
      </p:sp>
      <p:pic>
        <p:nvPicPr>
          <p:cNvPr id="6146" name="Picture 2" descr="H:\容大在线教育\自己备课资料\20180315_CNN教学图片\mmexport1519827972088.jpg"/>
          <p:cNvPicPr>
            <a:picLocks noChangeAspect="1" noChangeArrowheads="1"/>
          </p:cNvPicPr>
          <p:nvPr/>
        </p:nvPicPr>
        <p:blipFill>
          <a:blip r:embed="rId1" cstate="print"/>
          <a:srcRect/>
          <a:stretch>
            <a:fillRect/>
          </a:stretch>
        </p:blipFill>
        <p:spPr bwMode="auto">
          <a:xfrm>
            <a:off x="1679066" y="1479958"/>
            <a:ext cx="7293203" cy="3159154"/>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3377565" y="403225"/>
            <a:ext cx="4676140" cy="87312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-CONV Layer</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10000"/>
              </a:lnSpc>
            </a:pPr>
            <a:r>
              <a:rPr lang="en-US" altLang="zh-CN" b="1" dirty="0" smtClean="0">
                <a:solidFill>
                  <a:schemeClr val="tx2"/>
                </a:solidFill>
                <a:latin typeface="微软雅黑" panose="020B0503020204020204" pitchFamily="34" charset="-122"/>
                <a:ea typeface="微软雅黑" panose="020B0503020204020204" pitchFamily="34" charset="-122"/>
              </a:rPr>
              <a:t>Padding:  Same</a:t>
            </a:r>
            <a:endParaRPr lang="en-US" altLang="zh-CN" b="1" dirty="0" smtClean="0">
              <a:solidFill>
                <a:schemeClr val="tx2"/>
              </a:solidFill>
              <a:latin typeface="微软雅黑" panose="020B0503020204020204" pitchFamily="34" charset="-122"/>
              <a:ea typeface="微软雅黑" panose="020B0503020204020204" pitchFamily="34" charset="-122"/>
            </a:endParaRPr>
          </a:p>
        </p:txBody>
      </p:sp>
      <p:pic>
        <p:nvPicPr>
          <p:cNvPr id="5124" name="Picture 4" descr="H:\容大在线教育\自己备课资料\3.3 CNN网络\图片\v2-16ad975f95ef7a45ab836fa563e73736_r.jpg"/>
          <p:cNvPicPr>
            <a:picLocks noChangeAspect="1" noChangeArrowheads="1"/>
          </p:cNvPicPr>
          <p:nvPr/>
        </p:nvPicPr>
        <p:blipFill>
          <a:blip r:embed="rId1" cstate="print"/>
          <a:srcRect/>
          <a:stretch>
            <a:fillRect/>
          </a:stretch>
        </p:blipFill>
        <p:spPr bwMode="auto">
          <a:xfrm>
            <a:off x="1564640" y="1504950"/>
            <a:ext cx="8787765" cy="3405505"/>
          </a:xfrm>
          <a:prstGeom prst="rect">
            <a:avLst/>
          </a:prstGeom>
          <a:noFill/>
        </p:spPr>
      </p:pic>
      <p:sp>
        <p:nvSpPr>
          <p:cNvPr id="7" name="副标题 2"/>
          <p:cNvSpPr txBox="1"/>
          <p:nvPr/>
        </p:nvSpPr>
        <p:spPr>
          <a:xfrm>
            <a:off x="1673225" y="5135245"/>
            <a:ext cx="7675245" cy="98425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当你把 </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 x 5 x 3 </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的过滤器用在 </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32 x 32 x 3 </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的输入上时，会发生什么？输出的大小会是 </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28 x 28 x 3</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如何维持输出的维度仍然为：</a:t>
            </a:r>
            <a:r>
              <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32 x 32 x 3 </a:t>
            </a:r>
            <a:r>
              <a:rPr lang="zh-CN" altLang="en-US"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Q([]AXTN]QW_FM7HX@[8{U"/>
          <p:cNvPicPr>
            <a:picLocks noChangeAspect="1"/>
          </p:cNvPicPr>
          <p:nvPr/>
        </p:nvPicPr>
        <p:blipFill>
          <a:blip r:embed="rId1"/>
          <a:stretch>
            <a:fillRect/>
          </a:stretch>
        </p:blipFill>
        <p:spPr>
          <a:xfrm>
            <a:off x="2393315" y="313055"/>
            <a:ext cx="6677660" cy="62331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4067175" y="530225"/>
            <a:ext cx="4055745" cy="873125"/>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-CONV Layer</a:t>
            </a:r>
            <a:endParaRPr lang="zh-CN" altLang="en-US" b="1" dirty="0" smtClean="0">
              <a:solidFill>
                <a:schemeClr val="tx2"/>
              </a:solidFill>
              <a:latin typeface="微软雅黑" panose="020B0503020204020204" pitchFamily="34" charset="-122"/>
              <a:ea typeface="微软雅黑" panose="020B0503020204020204" pitchFamily="34" charset="-122"/>
            </a:endParaRPr>
          </a:p>
          <a:p>
            <a:pPr algn="ctr">
              <a:lnSpc>
                <a:spcPct val="110000"/>
              </a:lnSpc>
            </a:pPr>
            <a:r>
              <a:rPr lang="zh-CN" altLang="en-US" b="1" dirty="0" smtClean="0">
                <a:solidFill>
                  <a:srgbClr val="FF0000"/>
                </a:solidFill>
                <a:latin typeface="微软雅黑" panose="020B0503020204020204" pitchFamily="34" charset="-122"/>
                <a:ea typeface="微软雅黑" panose="020B0503020204020204" pitchFamily="34" charset="-122"/>
              </a:rPr>
              <a:t>特征图尺寸练习</a:t>
            </a:r>
            <a:endParaRPr lang="zh-CN" altLang="en-US" b="1" dirty="0" smtClean="0">
              <a:solidFill>
                <a:srgbClr val="FF0000"/>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1" cstate="print"/>
          <a:srcRect/>
          <a:stretch>
            <a:fillRect/>
          </a:stretch>
        </p:blipFill>
        <p:spPr bwMode="auto">
          <a:xfrm>
            <a:off x="873724" y="1990917"/>
            <a:ext cx="3474470" cy="3733101"/>
          </a:xfrm>
          <a:prstGeom prst="rect">
            <a:avLst/>
          </a:prstGeom>
          <a:noFill/>
          <a:ln w="9525">
            <a:noFill/>
            <a:miter lim="800000"/>
            <a:headEnd/>
            <a:tailEnd/>
          </a:ln>
        </p:spPr>
      </p:pic>
      <p:graphicFrame>
        <p:nvGraphicFramePr>
          <p:cNvPr id="6" name="表格 5"/>
          <p:cNvGraphicFramePr>
            <a:graphicFrameLocks noGrp="1"/>
          </p:cNvGraphicFramePr>
          <p:nvPr/>
        </p:nvGraphicFramePr>
        <p:xfrm>
          <a:off x="4926202" y="2475692"/>
          <a:ext cx="6105320" cy="1981200"/>
        </p:xfrm>
        <a:graphic>
          <a:graphicData uri="http://schemas.openxmlformats.org/drawingml/2006/table">
            <a:tbl>
              <a:tblPr firstRow="1" bandRow="1">
                <a:tableStyleId>{5C22544A-7EE6-4342-B048-85BDC9FD1C3A}</a:tableStyleId>
              </a:tblPr>
              <a:tblGrid>
                <a:gridCol w="1221064"/>
                <a:gridCol w="1221064"/>
                <a:gridCol w="1221064"/>
                <a:gridCol w="1221064"/>
                <a:gridCol w="1221064"/>
              </a:tblGrid>
              <a:tr h="370840">
                <a:tc gridSpan="5">
                  <a:txBody>
                    <a:bodyPr/>
                    <a:lstStyle/>
                    <a:p>
                      <a:pPr algn="ctr"/>
                      <a:r>
                        <a:rPr lang="zh-CN" altLang="en-US" sz="2000" dirty="0" smtClean="0">
                          <a:solidFill>
                            <a:schemeClr val="tx2"/>
                          </a:solidFill>
                          <a:latin typeface="微软雅黑" panose="020B0503020204020204" pitchFamily="34" charset="-122"/>
                          <a:ea typeface="微软雅黑" panose="020B0503020204020204" pitchFamily="34" charset="-122"/>
                        </a:rPr>
                        <a:t>输出</a:t>
                      </a:r>
                      <a:endParaRPr lang="zh-CN" altLang="en-US" sz="2000" dirty="0" smtClean="0">
                        <a:solidFill>
                          <a:schemeClr val="tx2"/>
                        </a:solidFill>
                        <a:latin typeface="微软雅黑" panose="020B0503020204020204" pitchFamily="34" charset="-122"/>
                        <a:ea typeface="微软雅黑" panose="020B0503020204020204" pitchFamily="34" charset="-122"/>
                      </a:endParaRPr>
                    </a:p>
                  </a:txBody>
                  <a:tcPr/>
                </a:tc>
                <a:tc hMerge="1">
                  <a:tcPr/>
                </a:tc>
                <a:tc hMerge="1">
                  <a:tcPr/>
                </a:tc>
                <a:tc hMerge="1">
                  <a:tcPr/>
                </a:tc>
                <a:tc hMerge="1">
                  <a:tcPr/>
                </a:tc>
              </a:tr>
              <a:tr h="370840">
                <a:tc>
                  <a:txBody>
                    <a:bodyPr/>
                    <a:lstStyle/>
                    <a:p>
                      <a:pPr algn="ctr"/>
                      <a:r>
                        <a:rPr lang="zh-CN" altLang="en-US" sz="2000" dirty="0" smtClean="0">
                          <a:solidFill>
                            <a:schemeClr val="tx2"/>
                          </a:solidFill>
                          <a:latin typeface="微软雅黑" panose="020B0503020204020204" pitchFamily="34" charset="-122"/>
                          <a:ea typeface="微软雅黑" panose="020B0503020204020204" pitchFamily="34" charset="-122"/>
                        </a:rPr>
                        <a:t>填充</a:t>
                      </a:r>
                      <a:endParaRPr lang="zh-CN" altLang="en-US"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r>
                        <a:rPr lang="zh-CN" altLang="en-US" sz="2000" dirty="0" smtClean="0">
                          <a:solidFill>
                            <a:schemeClr val="tx2"/>
                          </a:solidFill>
                          <a:latin typeface="微软雅黑" panose="020B0503020204020204" pitchFamily="34" charset="-122"/>
                          <a:ea typeface="微软雅黑" panose="020B0503020204020204" pitchFamily="34" charset="-122"/>
                        </a:rPr>
                        <a:t>步幅</a:t>
                      </a:r>
                      <a:endParaRPr lang="zh-CN" altLang="en-US"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r>
                        <a:rPr lang="zh-CN" altLang="en-US" sz="2000" dirty="0" smtClean="0">
                          <a:solidFill>
                            <a:schemeClr val="tx2"/>
                          </a:solidFill>
                          <a:latin typeface="微软雅黑" panose="020B0503020204020204" pitchFamily="34" charset="-122"/>
                          <a:ea typeface="微软雅黑" panose="020B0503020204020204" pitchFamily="34" charset="-122"/>
                        </a:rPr>
                        <a:t>宽</a:t>
                      </a:r>
                      <a:endParaRPr lang="zh-CN" altLang="en-US"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r>
                        <a:rPr lang="zh-CN" altLang="en-US" sz="2000" dirty="0" smtClean="0">
                          <a:solidFill>
                            <a:schemeClr val="tx2"/>
                          </a:solidFill>
                          <a:latin typeface="微软雅黑" panose="020B0503020204020204" pitchFamily="34" charset="-122"/>
                          <a:ea typeface="微软雅黑" panose="020B0503020204020204" pitchFamily="34" charset="-122"/>
                        </a:rPr>
                        <a:t>高</a:t>
                      </a:r>
                      <a:endParaRPr lang="zh-CN" altLang="en-US"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r>
                        <a:rPr lang="zh-CN" altLang="en-US" sz="2000" dirty="0" smtClean="0">
                          <a:solidFill>
                            <a:schemeClr val="tx2"/>
                          </a:solidFill>
                          <a:latin typeface="微软雅黑" panose="020B0503020204020204" pitchFamily="34" charset="-122"/>
                          <a:ea typeface="微软雅黑" panose="020B0503020204020204" pitchFamily="34" charset="-122"/>
                        </a:rPr>
                        <a:t>深度</a:t>
                      </a:r>
                      <a:endParaRPr lang="zh-CN" altLang="en-US" sz="2000" dirty="0" smtClean="0">
                        <a:solidFill>
                          <a:schemeClr val="tx2"/>
                        </a:solidFill>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2000" dirty="0" smtClean="0">
                          <a:solidFill>
                            <a:schemeClr val="tx2"/>
                          </a:solidFill>
                          <a:latin typeface="微软雅黑" panose="020B0503020204020204" pitchFamily="34" charset="-122"/>
                          <a:ea typeface="微软雅黑" panose="020B0503020204020204" pitchFamily="34" charset="-122"/>
                        </a:rPr>
                        <a:t>Same</a:t>
                      </a:r>
                      <a:endParaRPr lang="en-US" altLang="zh-CN"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solidFill>
                            <a:schemeClr val="tx2"/>
                          </a:solidFill>
                          <a:latin typeface="微软雅黑" panose="020B0503020204020204" pitchFamily="34" charset="-122"/>
                          <a:ea typeface="微软雅黑" panose="020B0503020204020204" pitchFamily="34" charset="-122"/>
                        </a:rPr>
                        <a:t>1</a:t>
                      </a:r>
                      <a:endParaRPr lang="en-US" altLang="zh-CN"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c>
                  <a:txBody>
                    <a:bodyPr/>
                    <a:lstStyle/>
                    <a:p>
                      <a:pPr algn="ct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c>
                  <a:txBody>
                    <a:bodyPr/>
                    <a:lstStyle/>
                    <a:p>
                      <a:pPr algn="ct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2000" dirty="0" smtClean="0">
                          <a:solidFill>
                            <a:schemeClr val="tx2"/>
                          </a:solidFill>
                          <a:latin typeface="微软雅黑" panose="020B0503020204020204" pitchFamily="34" charset="-122"/>
                          <a:ea typeface="微软雅黑" panose="020B0503020204020204" pitchFamily="34" charset="-122"/>
                        </a:rPr>
                        <a:t>Valid</a:t>
                      </a:r>
                      <a:endParaRPr lang="en-US" altLang="zh-CN"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solidFill>
                            <a:schemeClr val="tx2"/>
                          </a:solidFill>
                          <a:latin typeface="微软雅黑" panose="020B0503020204020204" pitchFamily="34" charset="-122"/>
                          <a:ea typeface="微软雅黑" panose="020B0503020204020204" pitchFamily="34" charset="-122"/>
                        </a:rPr>
                        <a:t>1</a:t>
                      </a:r>
                      <a:endParaRPr lang="en-US" altLang="zh-CN"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c>
                  <a:txBody>
                    <a:bodyPr/>
                    <a:lstStyle/>
                    <a:p>
                      <a:pPr algn="ct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c>
                  <a:txBody>
                    <a:bodyPr/>
                    <a:lstStyle/>
                    <a:p>
                      <a:pPr algn="ct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r>
              <a:tr h="370840">
                <a:tc>
                  <a:txBody>
                    <a:bodyPr/>
                    <a:lstStyle/>
                    <a:p>
                      <a:pPr algn="ctr"/>
                      <a:r>
                        <a:rPr lang="en-US" altLang="zh-CN" sz="2000" dirty="0" smtClean="0">
                          <a:solidFill>
                            <a:schemeClr val="tx2"/>
                          </a:solidFill>
                          <a:latin typeface="微软雅黑" panose="020B0503020204020204" pitchFamily="34" charset="-122"/>
                          <a:ea typeface="微软雅黑" panose="020B0503020204020204" pitchFamily="34" charset="-122"/>
                        </a:rPr>
                        <a:t>Valid</a:t>
                      </a:r>
                      <a:endParaRPr lang="en-US" altLang="zh-CN"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smtClean="0">
                          <a:solidFill>
                            <a:schemeClr val="tx2"/>
                          </a:solidFill>
                          <a:latin typeface="微软雅黑" panose="020B0503020204020204" pitchFamily="34" charset="-122"/>
                          <a:ea typeface="微软雅黑" panose="020B0503020204020204" pitchFamily="34" charset="-122"/>
                        </a:rPr>
                        <a:t>2</a:t>
                      </a:r>
                      <a:endParaRPr lang="en-US" altLang="zh-CN" sz="2000" dirty="0" smtClean="0">
                        <a:solidFill>
                          <a:schemeClr val="tx2"/>
                        </a:solidFill>
                        <a:latin typeface="微软雅黑" panose="020B0503020204020204" pitchFamily="34" charset="-122"/>
                        <a:ea typeface="微软雅黑" panose="020B0503020204020204" pitchFamily="34" charset="-122"/>
                      </a:endParaRPr>
                    </a:p>
                  </a:txBody>
                  <a:tcPr/>
                </a:tc>
                <a:tc>
                  <a:txBody>
                    <a:bodyPr/>
                    <a:lstStyle/>
                    <a:p>
                      <a:pPr algn="ct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c>
                  <a:txBody>
                    <a:bodyPr/>
                    <a:lstStyle/>
                    <a:p>
                      <a:pPr algn="ct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c>
                  <a:txBody>
                    <a:bodyPr/>
                    <a:lstStyle/>
                    <a:p>
                      <a:pPr algn="ct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3259455" y="297815"/>
            <a:ext cx="4543425" cy="95123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卷积神经网络</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-CONV Layer</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10000"/>
              </a:lnSpc>
            </a:pPr>
            <a:r>
              <a:rPr lang="zh-CN" altLang="en-US"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输出</a:t>
            </a:r>
            <a:r>
              <a:rPr lang="en-US" altLang="zh-CN"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shape</a:t>
            </a:r>
            <a:r>
              <a:rPr lang="zh-CN" altLang="en-US"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练习</a:t>
            </a:r>
            <a:endParaRPr lang="en-US" altLang="zh-CN" b="1"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表格 5"/>
          <p:cNvGraphicFramePr>
            <a:graphicFrameLocks noGrp="1"/>
          </p:cNvGraphicFramePr>
          <p:nvPr/>
        </p:nvGraphicFramePr>
        <p:xfrm>
          <a:off x="3099155" y="1724265"/>
          <a:ext cx="4863751" cy="2377440"/>
        </p:xfrm>
        <a:graphic>
          <a:graphicData uri="http://schemas.openxmlformats.org/drawingml/2006/table">
            <a:tbl>
              <a:tblPr firstRow="1" bandRow="1">
                <a:tableStyleId>{5C22544A-7EE6-4342-B048-85BDC9FD1C3A}</a:tableStyleId>
              </a:tblPr>
              <a:tblGrid>
                <a:gridCol w="4863751"/>
              </a:tblGrid>
              <a:tr h="370840">
                <a:tc>
                  <a:txBody>
                    <a:bodyPr/>
                    <a:lstStyle/>
                    <a:p>
                      <a:pPr algn="l"/>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H=</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高度，</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宽度，</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深度</a:t>
                      </a:r>
                      <a:endParaRPr lang="zh-CN" altLang="en-US" sz="20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r>
              <a:tr h="370840">
                <a:tc>
                  <a:txBody>
                    <a:bodyPr/>
                    <a:lstStyle/>
                    <a:p>
                      <a:pPr algn="l"/>
                      <a:r>
                        <a:rPr lang="en-US" altLang="zh-CN" sz="2000" dirty="0" smtClean="0">
                          <a:solidFill>
                            <a:schemeClr val="tx2"/>
                          </a:solidFill>
                          <a:latin typeface="微软雅黑" panose="020B0503020204020204" pitchFamily="34" charset="-122"/>
                          <a:ea typeface="微软雅黑" panose="020B0503020204020204" pitchFamily="34" charset="-122"/>
                        </a:rPr>
                        <a:t>Input</a:t>
                      </a:r>
                      <a:r>
                        <a:rPr lang="en-US" altLang="zh-CN" sz="2000" baseline="0" dirty="0" smtClean="0">
                          <a:solidFill>
                            <a:schemeClr val="tx2"/>
                          </a:solidFill>
                          <a:latin typeface="微软雅黑" panose="020B0503020204020204" pitchFamily="34" charset="-122"/>
                          <a:ea typeface="微软雅黑" panose="020B0503020204020204" pitchFamily="34" charset="-122"/>
                        </a:rPr>
                        <a:t> shape=32*</a:t>
                      </a:r>
                      <a:r>
                        <a:rPr lang="en-US" altLang="zh-CN" sz="2000" baseline="0" dirty="0" err="1" smtClean="0">
                          <a:solidFill>
                            <a:schemeClr val="tx2"/>
                          </a:solidFill>
                          <a:latin typeface="微软雅黑" panose="020B0503020204020204" pitchFamily="34" charset="-122"/>
                          <a:ea typeface="微软雅黑" panose="020B0503020204020204" pitchFamily="34" charset="-122"/>
                        </a:rPr>
                        <a:t>32</a:t>
                      </a:r>
                      <a:r>
                        <a:rPr lang="en-US" altLang="zh-CN" sz="2000" baseline="0" dirty="0" smtClean="0">
                          <a:solidFill>
                            <a:schemeClr val="tx2"/>
                          </a:solidFill>
                          <a:latin typeface="微软雅黑" panose="020B0503020204020204" pitchFamily="34" charset="-122"/>
                          <a:ea typeface="微软雅黑" panose="020B0503020204020204" pitchFamily="34" charset="-122"/>
                        </a:rPr>
                        <a:t>*3(H*W*D)</a:t>
                      </a: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r>
              <a:tr h="370840">
                <a:tc>
                  <a:txBody>
                    <a:bodyPr/>
                    <a:lstStyle/>
                    <a:p>
                      <a:pPr algn="l"/>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个滤波器，滤波器</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shape=7 * 7 * 3</a:t>
                      </a:r>
                      <a:endParaRPr lang="zh-CN" altLang="en-US" sz="20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r>
              <a:tr h="370840">
                <a:tc>
                  <a:txBody>
                    <a:bodyPr/>
                    <a:lstStyle/>
                    <a:p>
                      <a:pPr algn="l"/>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高和宽的</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stride=2</a:t>
                      </a:r>
                      <a:endParaRPr lang="zh-CN" altLang="en-US" sz="20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r>
              <a:tr h="370840">
                <a:tc>
                  <a:txBody>
                    <a:bodyPr/>
                    <a:lstStyle/>
                    <a:p>
                      <a:pPr algn="l"/>
                      <a:r>
                        <a:rPr lang="en-US" altLang="zh-CN" sz="2000" dirty="0" smtClean="0">
                          <a:solidFill>
                            <a:schemeClr val="tx2"/>
                          </a:solidFill>
                          <a:latin typeface="微软雅黑" panose="020B0503020204020204" pitchFamily="34" charset="-122"/>
                          <a:ea typeface="微软雅黑" panose="020B0503020204020204" pitchFamily="34" charset="-122"/>
                        </a:rPr>
                        <a:t>Padding</a:t>
                      </a:r>
                      <a:r>
                        <a:rPr lang="en-US" altLang="zh-CN" sz="2000" baseline="0" dirty="0" smtClean="0">
                          <a:solidFill>
                            <a:schemeClr val="tx2"/>
                          </a:solidFill>
                          <a:latin typeface="微软雅黑" panose="020B0503020204020204" pitchFamily="34" charset="-122"/>
                          <a:ea typeface="微软雅黑" panose="020B0503020204020204" pitchFamily="34" charset="-122"/>
                        </a:rPr>
                        <a:t> size=1</a:t>
                      </a:r>
                      <a:endParaRPr lang="zh-CN" altLang="en-US" sz="2000" dirty="0">
                        <a:solidFill>
                          <a:schemeClr val="tx2"/>
                        </a:solidFill>
                        <a:latin typeface="微软雅黑" panose="020B0503020204020204" pitchFamily="34" charset="-122"/>
                        <a:ea typeface="微软雅黑" panose="020B0503020204020204" pitchFamily="34" charset="-122"/>
                      </a:endParaRPr>
                    </a:p>
                  </a:txBody>
                  <a:tcPr/>
                </a:tc>
              </a:tr>
              <a:tr h="370840">
                <a:tc>
                  <a:txBody>
                    <a:bodyPr/>
                    <a:lstStyle/>
                    <a:p>
                      <a:pPr algn="l"/>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求输出的</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shape:</a:t>
                      </a:r>
                      <a:r>
                        <a:rPr lang="zh-CN" altLang="en-US"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应该为 </a:t>
                      </a:r>
                      <a:r>
                        <a:rPr lang="en-US" altLang="zh-CN" sz="20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H*W*D</a:t>
                      </a:r>
                      <a:endParaRPr lang="zh-CN" altLang="en-US" sz="20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r>
            </a:tbl>
          </a:graphicData>
        </a:graphic>
      </p:graphicFrame>
      <p:sp>
        <p:nvSpPr>
          <p:cNvPr id="5" name="副标题 2"/>
          <p:cNvSpPr txBox="1"/>
          <p:nvPr/>
        </p:nvSpPr>
        <p:spPr>
          <a:xfrm>
            <a:off x="2781935" y="4515485"/>
            <a:ext cx="6493510" cy="135763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zh-CN" altLang="en-US"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公式如下：</a:t>
            </a:r>
            <a:endParaRPr lang="en-US" altLang="zh-CN"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en-US" altLang="zh-CN" sz="18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new_height</a:t>
            </a:r>
            <a:r>
              <a:rPr lang="en-US" altLang="zh-CN"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 (</a:t>
            </a:r>
            <a:r>
              <a:rPr lang="en-US" altLang="zh-CN" sz="18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input_height</a:t>
            </a:r>
            <a:r>
              <a:rPr lang="en-US" altLang="zh-CN"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 </a:t>
            </a:r>
            <a:r>
              <a:rPr lang="en-US" altLang="zh-CN" sz="18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filter_height</a:t>
            </a:r>
            <a:r>
              <a:rPr lang="en-US" altLang="zh-CN"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+ 2 * P)/S + 1 </a:t>
            </a:r>
            <a:endParaRPr lang="en-US" altLang="zh-CN"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en-US" altLang="zh-CN" sz="18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new_width</a:t>
            </a:r>
            <a:r>
              <a:rPr lang="en-US" altLang="zh-CN"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 (</a:t>
            </a:r>
            <a:r>
              <a:rPr lang="en-US" altLang="zh-CN" sz="18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input_width</a:t>
            </a:r>
            <a:r>
              <a:rPr lang="en-US" altLang="zh-CN"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 </a:t>
            </a:r>
            <a:r>
              <a:rPr lang="en-US" altLang="zh-CN" sz="1800" dirty="0" err="1"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filter_width</a:t>
            </a:r>
            <a:r>
              <a:rPr lang="en-US" altLang="zh-CN"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+ 2 * P)/S + 1</a:t>
            </a:r>
            <a:endParaRPr lang="en-US" altLang="zh-CN" sz="18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txBox="1"/>
          <p:nvPr/>
        </p:nvSpPr>
        <p:spPr>
          <a:xfrm>
            <a:off x="2343785" y="2204085"/>
            <a:ext cx="6543675" cy="183769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endParaRPr lang="en-US" altLang="zh-CN" sz="2800" dirty="0" smtClean="0">
              <a:solidFill>
                <a:schemeClr val="tx2"/>
              </a:solidFill>
              <a:latin typeface="微软雅黑" panose="020B0503020204020204" pitchFamily="34" charset="-122"/>
              <a:ea typeface="微软雅黑" panose="020B0503020204020204" pitchFamily="34" charset="-122"/>
            </a:endParaRPr>
          </a:p>
          <a:p>
            <a:pPr algn="l">
              <a:lnSpc>
                <a:spcPct val="110000"/>
              </a:lnSpc>
            </a:pPr>
            <a:r>
              <a:rPr lang="en-US" altLang="zh-CN" sz="2800" dirty="0" smtClean="0">
                <a:solidFill>
                  <a:srgbClr val="FF0000"/>
                </a:solidFill>
                <a:latin typeface="微软雅黑" panose="020B0503020204020204" pitchFamily="34" charset="-122"/>
                <a:ea typeface="微软雅黑" panose="020B0503020204020204" pitchFamily="34" charset="-122"/>
                <a:sym typeface="+mn-ea"/>
              </a:rPr>
              <a:t>01  </a:t>
            </a:r>
            <a:r>
              <a:rPr lang="zh-CN" altLang="en-US" sz="2800" dirty="0" smtClean="0">
                <a:solidFill>
                  <a:srgbClr val="FF0000"/>
                </a:solidFill>
                <a:latin typeface="微软雅黑" panose="020B0503020204020204" pitchFamily="34" charset="-122"/>
                <a:ea typeface="微软雅黑" panose="020B0503020204020204" pitchFamily="34" charset="-122"/>
                <a:sym typeface="+mn-ea"/>
              </a:rPr>
              <a:t>卷积层、池化层基本</a:t>
            </a:r>
            <a:r>
              <a:rPr lang="en-US" altLang="zh-CN" sz="2800" dirty="0" smtClean="0">
                <a:solidFill>
                  <a:srgbClr val="FF0000"/>
                </a:solidFill>
                <a:latin typeface="微软雅黑" panose="020B0503020204020204" pitchFamily="34" charset="-122"/>
                <a:ea typeface="微软雅黑" panose="020B0503020204020204" pitchFamily="34" charset="-122"/>
                <a:sym typeface="+mn-ea"/>
              </a:rPr>
              <a:t>api</a:t>
            </a:r>
            <a:endParaRPr lang="en-US" altLang="zh-CN" sz="2800" dirty="0" smtClean="0">
              <a:solidFill>
                <a:srgbClr val="FF0000"/>
              </a:solidFill>
              <a:latin typeface="微软雅黑" panose="020B0503020204020204" pitchFamily="34" charset="-122"/>
              <a:ea typeface="微软雅黑" panose="020B0503020204020204" pitchFamily="34" charset="-122"/>
              <a:sym typeface="+mn-ea"/>
            </a:endParaRPr>
          </a:p>
        </p:txBody>
      </p:sp>
      <p:sp>
        <p:nvSpPr>
          <p:cNvPr id="3" name="副标题 2"/>
          <p:cNvSpPr txBox="1"/>
          <p:nvPr/>
        </p:nvSpPr>
        <p:spPr>
          <a:xfrm>
            <a:off x="3826510" y="541655"/>
            <a:ext cx="3578225" cy="69977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10000"/>
              </a:lnSpc>
            </a:pPr>
            <a:r>
              <a:rPr lang="zh-CN" altLang="en-US" sz="2800" dirty="0" smtClean="0">
                <a:solidFill>
                  <a:schemeClr val="tx2"/>
                </a:solidFill>
                <a:latin typeface="微软雅黑" panose="020B0503020204020204" pitchFamily="34" charset="-122"/>
                <a:ea typeface="微软雅黑" panose="020B0503020204020204" pitchFamily="34" charset="-122"/>
              </a:rPr>
              <a:t>课堂练习</a:t>
            </a:r>
            <a:endParaRPr lang="zh-CN" altLang="en-US" sz="2800"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ym typeface="+mn-ea"/>
              </a:rPr>
              <a:t>卷积神经网络</a:t>
            </a:r>
            <a:r>
              <a:rPr lang="en-US" altLang="zh-CN" dirty="0">
                <a:sym typeface="+mn-ea"/>
              </a:rPr>
              <a:t>-CONV Layer</a:t>
            </a:r>
            <a:endParaRPr lang="zh-CN" altLang="en-US"/>
          </a:p>
        </p:txBody>
      </p:sp>
      <p:pic>
        <p:nvPicPr>
          <p:cNvPr id="5" name="图片 4"/>
          <p:cNvPicPr>
            <a:picLocks noChangeAspect="1"/>
          </p:cNvPicPr>
          <p:nvPr/>
        </p:nvPicPr>
        <p:blipFill>
          <a:blip r:embed="rId1"/>
          <a:stretch>
            <a:fillRect/>
          </a:stretch>
        </p:blipFill>
        <p:spPr>
          <a:xfrm>
            <a:off x="943610" y="1709420"/>
            <a:ext cx="9568180" cy="35725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普通神经网络</a:t>
            </a:r>
            <a:r>
              <a:rPr lang="en-US" altLang="zh-CN" dirty="0"/>
              <a:t>-</a:t>
            </a:r>
            <a:r>
              <a:rPr lang="zh-CN" altLang="en-US" dirty="0">
                <a:solidFill>
                  <a:srgbClr val="FF0000"/>
                </a:solidFill>
              </a:rPr>
              <a:t>缺点</a:t>
            </a:r>
            <a:endParaRPr lang="zh-CN" altLang="en-US" dirty="0">
              <a:solidFill>
                <a:srgbClr val="FF0000"/>
              </a:solidFill>
            </a:endParaRPr>
          </a:p>
        </p:txBody>
      </p:sp>
      <p:grpSp>
        <p:nvGrpSpPr>
          <p:cNvPr id="10" name="组合 9"/>
          <p:cNvGrpSpPr/>
          <p:nvPr/>
        </p:nvGrpSpPr>
        <p:grpSpPr>
          <a:xfrm>
            <a:off x="809625" y="1494155"/>
            <a:ext cx="1597660" cy="4119880"/>
            <a:chOff x="1456" y="1839"/>
            <a:chExt cx="2516" cy="6488"/>
          </a:xfrm>
        </p:grpSpPr>
        <p:sp>
          <p:nvSpPr>
            <p:cNvPr id="4" name="圆角矩形 3"/>
            <p:cNvSpPr/>
            <p:nvPr/>
          </p:nvSpPr>
          <p:spPr>
            <a:xfrm>
              <a:off x="1456" y="1839"/>
              <a:ext cx="2517" cy="6489"/>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nvGrpSpPr>
            <p:cNvPr id="9" name="组合 8"/>
            <p:cNvGrpSpPr/>
            <p:nvPr/>
          </p:nvGrpSpPr>
          <p:grpSpPr>
            <a:xfrm>
              <a:off x="1977" y="2339"/>
              <a:ext cx="1474" cy="5676"/>
              <a:chOff x="1977" y="2339"/>
              <a:chExt cx="1474" cy="5676"/>
            </a:xfrm>
          </p:grpSpPr>
          <p:sp>
            <p:nvSpPr>
              <p:cNvPr id="5" name="椭圆 4"/>
              <p:cNvSpPr/>
              <p:nvPr/>
            </p:nvSpPr>
            <p:spPr>
              <a:xfrm>
                <a:off x="1977" y="2339"/>
                <a:ext cx="1474" cy="1361"/>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x</a:t>
                </a:r>
                <a:r>
                  <a:rPr lang="en-US" altLang="zh-CN" baseline="-25000"/>
                  <a:t>1</a:t>
                </a:r>
                <a:endParaRPr lang="en-US" altLang="zh-CN" baseline="-25000"/>
              </a:p>
            </p:txBody>
          </p:sp>
          <p:sp>
            <p:nvSpPr>
              <p:cNvPr id="6" name="椭圆 5"/>
              <p:cNvSpPr/>
              <p:nvPr/>
            </p:nvSpPr>
            <p:spPr>
              <a:xfrm>
                <a:off x="1977" y="4497"/>
                <a:ext cx="1474" cy="1361"/>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x</a:t>
                </a:r>
                <a:r>
                  <a:rPr lang="en-US" altLang="zh-CN" baseline="-25000"/>
                  <a:t>2</a:t>
                </a:r>
                <a:endParaRPr lang="en-US" altLang="zh-CN" baseline="-25000"/>
              </a:p>
            </p:txBody>
          </p:sp>
          <p:sp>
            <p:nvSpPr>
              <p:cNvPr id="8" name="椭圆 7"/>
              <p:cNvSpPr/>
              <p:nvPr/>
            </p:nvSpPr>
            <p:spPr>
              <a:xfrm>
                <a:off x="1977" y="6655"/>
                <a:ext cx="1474" cy="1361"/>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x</a:t>
                </a:r>
                <a:r>
                  <a:rPr lang="en-US" altLang="zh-CN" baseline="-25000"/>
                  <a:t>n</a:t>
                </a:r>
                <a:endParaRPr lang="en-US" altLang="zh-CN" baseline="-25000"/>
              </a:p>
            </p:txBody>
          </p:sp>
        </p:grpSp>
      </p:grpSp>
      <p:grpSp>
        <p:nvGrpSpPr>
          <p:cNvPr id="17" name="组合 16"/>
          <p:cNvGrpSpPr/>
          <p:nvPr/>
        </p:nvGrpSpPr>
        <p:grpSpPr>
          <a:xfrm>
            <a:off x="3859530" y="1177925"/>
            <a:ext cx="1511935" cy="4752340"/>
            <a:chOff x="5062" y="1598"/>
            <a:chExt cx="2381" cy="7484"/>
          </a:xfrm>
        </p:grpSpPr>
        <p:sp>
          <p:nvSpPr>
            <p:cNvPr id="11" name="圆角矩形 10"/>
            <p:cNvSpPr/>
            <p:nvPr/>
          </p:nvSpPr>
          <p:spPr>
            <a:xfrm>
              <a:off x="5062" y="1598"/>
              <a:ext cx="2381" cy="748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16" name="组合 15"/>
            <p:cNvGrpSpPr/>
            <p:nvPr/>
          </p:nvGrpSpPr>
          <p:grpSpPr>
            <a:xfrm>
              <a:off x="5572" y="2226"/>
              <a:ext cx="1361" cy="6359"/>
              <a:chOff x="5572" y="2226"/>
              <a:chExt cx="1361" cy="6359"/>
            </a:xfrm>
          </p:grpSpPr>
          <p:sp>
            <p:nvSpPr>
              <p:cNvPr id="12" name="椭圆 11"/>
              <p:cNvSpPr/>
              <p:nvPr/>
            </p:nvSpPr>
            <p:spPr>
              <a:xfrm>
                <a:off x="5572" y="2226"/>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3" name="椭圆 12"/>
              <p:cNvSpPr/>
              <p:nvPr/>
            </p:nvSpPr>
            <p:spPr>
              <a:xfrm>
                <a:off x="5572" y="3930"/>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4" name="椭圆 13"/>
              <p:cNvSpPr/>
              <p:nvPr/>
            </p:nvSpPr>
            <p:spPr>
              <a:xfrm>
                <a:off x="5572" y="5634"/>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5" name="椭圆 14"/>
              <p:cNvSpPr/>
              <p:nvPr/>
            </p:nvSpPr>
            <p:spPr>
              <a:xfrm>
                <a:off x="5573" y="7338"/>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grpSp>
      </p:grpSp>
      <p:grpSp>
        <p:nvGrpSpPr>
          <p:cNvPr id="18" name="组合 17"/>
          <p:cNvGrpSpPr/>
          <p:nvPr/>
        </p:nvGrpSpPr>
        <p:grpSpPr>
          <a:xfrm>
            <a:off x="6823710" y="1177925"/>
            <a:ext cx="1511935" cy="4752340"/>
            <a:chOff x="5062" y="1598"/>
            <a:chExt cx="2381" cy="7484"/>
          </a:xfrm>
        </p:grpSpPr>
        <p:sp>
          <p:nvSpPr>
            <p:cNvPr id="19" name="圆角矩形 18"/>
            <p:cNvSpPr/>
            <p:nvPr/>
          </p:nvSpPr>
          <p:spPr>
            <a:xfrm>
              <a:off x="5062" y="1598"/>
              <a:ext cx="2381" cy="748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22" name="组合 21"/>
            <p:cNvGrpSpPr/>
            <p:nvPr/>
          </p:nvGrpSpPr>
          <p:grpSpPr>
            <a:xfrm>
              <a:off x="5572" y="2226"/>
              <a:ext cx="1361" cy="6359"/>
              <a:chOff x="5572" y="2226"/>
              <a:chExt cx="1361" cy="6359"/>
            </a:xfrm>
          </p:grpSpPr>
          <p:sp>
            <p:nvSpPr>
              <p:cNvPr id="24" name="椭圆 23"/>
              <p:cNvSpPr/>
              <p:nvPr/>
            </p:nvSpPr>
            <p:spPr>
              <a:xfrm>
                <a:off x="5572" y="2226"/>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5" name="椭圆 24"/>
              <p:cNvSpPr/>
              <p:nvPr/>
            </p:nvSpPr>
            <p:spPr>
              <a:xfrm>
                <a:off x="5572" y="3930"/>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26" name="椭圆 25"/>
              <p:cNvSpPr/>
              <p:nvPr/>
            </p:nvSpPr>
            <p:spPr>
              <a:xfrm>
                <a:off x="5572" y="5634"/>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27" name="椭圆 26"/>
              <p:cNvSpPr/>
              <p:nvPr/>
            </p:nvSpPr>
            <p:spPr>
              <a:xfrm>
                <a:off x="5573" y="7338"/>
                <a:ext cx="1360" cy="1247"/>
              </a:xfrm>
              <a:prstGeom prst="ellipse">
                <a:avLst/>
              </a:prstGeom>
              <a:ln w="38100"/>
            </p:spPr>
            <p:style>
              <a:lnRef idx="2">
                <a:schemeClr val="accent3"/>
              </a:lnRef>
              <a:fillRef idx="1">
                <a:schemeClr val="lt1"/>
              </a:fillRef>
              <a:effectRef idx="0">
                <a:schemeClr val="accent3"/>
              </a:effectRef>
              <a:fontRef idx="minor">
                <a:schemeClr val="dk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grpSp>
      </p:grpSp>
      <p:grpSp>
        <p:nvGrpSpPr>
          <p:cNvPr id="31" name="组合 30"/>
          <p:cNvGrpSpPr/>
          <p:nvPr/>
        </p:nvGrpSpPr>
        <p:grpSpPr>
          <a:xfrm>
            <a:off x="9972040" y="1941195"/>
            <a:ext cx="1524000" cy="3216275"/>
            <a:chOff x="15089" y="4273"/>
            <a:chExt cx="2400" cy="1842"/>
          </a:xfrm>
        </p:grpSpPr>
        <p:sp>
          <p:nvSpPr>
            <p:cNvPr id="29" name="圆角矩形 28"/>
            <p:cNvSpPr/>
            <p:nvPr/>
          </p:nvSpPr>
          <p:spPr>
            <a:xfrm>
              <a:off x="15089" y="4273"/>
              <a:ext cx="2400" cy="184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0" name="椭圆 29"/>
            <p:cNvSpPr/>
            <p:nvPr/>
          </p:nvSpPr>
          <p:spPr>
            <a:xfrm>
              <a:off x="15609" y="4608"/>
              <a:ext cx="1360" cy="495"/>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y</a:t>
              </a:r>
              <a:r>
                <a:rPr lang="en-US" altLang="zh-CN" baseline="-25000"/>
                <a:t>1</a:t>
              </a:r>
              <a:endParaRPr lang="en-US" altLang="zh-CN" baseline="-25000"/>
            </a:p>
          </p:txBody>
        </p:sp>
      </p:grpSp>
      <p:grpSp>
        <p:nvGrpSpPr>
          <p:cNvPr id="46" name="组合 45"/>
          <p:cNvGrpSpPr/>
          <p:nvPr/>
        </p:nvGrpSpPr>
        <p:grpSpPr>
          <a:xfrm>
            <a:off x="2062480" y="1972945"/>
            <a:ext cx="2120900" cy="3245485"/>
            <a:chOff x="3248" y="3107"/>
            <a:chExt cx="3340" cy="5111"/>
          </a:xfrm>
        </p:grpSpPr>
        <p:cxnSp>
          <p:nvCxnSpPr>
            <p:cNvPr id="32" name="直接箭头连接符 31"/>
            <p:cNvCxnSpPr>
              <a:stCxn id="5" idx="6"/>
              <a:endCxn id="12" idx="2"/>
            </p:cNvCxnSpPr>
            <p:nvPr/>
          </p:nvCxnSpPr>
          <p:spPr>
            <a:xfrm flipV="1">
              <a:off x="3270" y="3107"/>
              <a:ext cx="3318" cy="427"/>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3" name="直接箭头连接符 32"/>
            <p:cNvCxnSpPr>
              <a:endCxn id="13" idx="2"/>
            </p:cNvCxnSpPr>
            <p:nvPr/>
          </p:nvCxnSpPr>
          <p:spPr>
            <a:xfrm>
              <a:off x="3248" y="3473"/>
              <a:ext cx="3340" cy="1338"/>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4" name="直接箭头连接符 33"/>
            <p:cNvCxnSpPr>
              <a:endCxn id="14" idx="2"/>
            </p:cNvCxnSpPr>
            <p:nvPr/>
          </p:nvCxnSpPr>
          <p:spPr>
            <a:xfrm>
              <a:off x="3248" y="3473"/>
              <a:ext cx="3340" cy="3042"/>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5" name="直接箭头连接符 34"/>
            <p:cNvCxnSpPr>
              <a:stCxn id="5" idx="6"/>
              <a:endCxn id="15" idx="2"/>
            </p:cNvCxnSpPr>
            <p:nvPr/>
          </p:nvCxnSpPr>
          <p:spPr>
            <a:xfrm>
              <a:off x="3270" y="3534"/>
              <a:ext cx="3319" cy="468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47" name="组合 46"/>
          <p:cNvGrpSpPr/>
          <p:nvPr/>
        </p:nvGrpSpPr>
        <p:grpSpPr>
          <a:xfrm>
            <a:off x="2062480" y="1989455"/>
            <a:ext cx="2120900" cy="3168015"/>
            <a:chOff x="3248" y="3133"/>
            <a:chExt cx="3340" cy="4989"/>
          </a:xfrm>
        </p:grpSpPr>
        <p:cxnSp>
          <p:nvCxnSpPr>
            <p:cNvPr id="36" name="直接箭头连接符 35"/>
            <p:cNvCxnSpPr>
              <a:stCxn id="6" idx="6"/>
            </p:cNvCxnSpPr>
            <p:nvPr/>
          </p:nvCxnSpPr>
          <p:spPr>
            <a:xfrm flipV="1">
              <a:off x="3270" y="3133"/>
              <a:ext cx="3267" cy="2559"/>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7" name="直接箭头连接符 36"/>
            <p:cNvCxnSpPr>
              <a:endCxn id="13" idx="2"/>
            </p:cNvCxnSpPr>
            <p:nvPr/>
          </p:nvCxnSpPr>
          <p:spPr>
            <a:xfrm flipV="1">
              <a:off x="3248" y="4811"/>
              <a:ext cx="3340" cy="817"/>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8" name="直接箭头连接符 37"/>
            <p:cNvCxnSpPr>
              <a:stCxn id="6" idx="6"/>
              <a:endCxn id="14" idx="2"/>
            </p:cNvCxnSpPr>
            <p:nvPr/>
          </p:nvCxnSpPr>
          <p:spPr>
            <a:xfrm>
              <a:off x="3270" y="5692"/>
              <a:ext cx="3318" cy="823"/>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39" name="直接箭头连接符 38"/>
            <p:cNvCxnSpPr>
              <a:stCxn id="6" idx="6"/>
            </p:cNvCxnSpPr>
            <p:nvPr/>
          </p:nvCxnSpPr>
          <p:spPr>
            <a:xfrm>
              <a:off x="3270" y="5692"/>
              <a:ext cx="3267" cy="243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48" name="组合 47"/>
          <p:cNvGrpSpPr/>
          <p:nvPr/>
        </p:nvGrpSpPr>
        <p:grpSpPr>
          <a:xfrm>
            <a:off x="2076450" y="1989455"/>
            <a:ext cx="2106930" cy="3228975"/>
            <a:chOff x="3270" y="3133"/>
            <a:chExt cx="3318" cy="5085"/>
          </a:xfrm>
        </p:grpSpPr>
        <p:cxnSp>
          <p:nvCxnSpPr>
            <p:cNvPr id="40" name="直接箭头连接符 39"/>
            <p:cNvCxnSpPr>
              <a:stCxn id="8" idx="6"/>
            </p:cNvCxnSpPr>
            <p:nvPr/>
          </p:nvCxnSpPr>
          <p:spPr>
            <a:xfrm flipV="1">
              <a:off x="3270" y="3133"/>
              <a:ext cx="3267" cy="4717"/>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1" name="直接箭头连接符 40"/>
            <p:cNvCxnSpPr>
              <a:stCxn id="8" idx="6"/>
              <a:endCxn id="13" idx="2"/>
            </p:cNvCxnSpPr>
            <p:nvPr/>
          </p:nvCxnSpPr>
          <p:spPr>
            <a:xfrm flipV="1">
              <a:off x="3270" y="4811"/>
              <a:ext cx="3318" cy="3039"/>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4" name="直接箭头连接符 43"/>
            <p:cNvCxnSpPr>
              <a:stCxn id="8" idx="6"/>
              <a:endCxn id="14" idx="2"/>
            </p:cNvCxnSpPr>
            <p:nvPr/>
          </p:nvCxnSpPr>
          <p:spPr>
            <a:xfrm flipV="1">
              <a:off x="3270" y="6515"/>
              <a:ext cx="3318" cy="133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5" name="直接箭头连接符 44"/>
            <p:cNvCxnSpPr>
              <a:stCxn id="8" idx="6"/>
              <a:endCxn id="15" idx="2"/>
            </p:cNvCxnSpPr>
            <p:nvPr/>
          </p:nvCxnSpPr>
          <p:spPr>
            <a:xfrm>
              <a:off x="3270" y="7850"/>
              <a:ext cx="3319" cy="369"/>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54" name="组合 53"/>
          <p:cNvGrpSpPr/>
          <p:nvPr/>
        </p:nvGrpSpPr>
        <p:grpSpPr>
          <a:xfrm>
            <a:off x="5046980" y="1972945"/>
            <a:ext cx="2100580" cy="3246120"/>
            <a:chOff x="7948" y="3107"/>
            <a:chExt cx="3308" cy="5112"/>
          </a:xfrm>
        </p:grpSpPr>
        <p:cxnSp>
          <p:nvCxnSpPr>
            <p:cNvPr id="49" name="直接箭头连接符 48"/>
            <p:cNvCxnSpPr>
              <a:stCxn id="12" idx="6"/>
              <a:endCxn id="24" idx="2"/>
            </p:cNvCxnSpPr>
            <p:nvPr/>
          </p:nvCxnSpPr>
          <p:spPr>
            <a:xfrm>
              <a:off x="7948" y="3107"/>
              <a:ext cx="3308" cy="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12" idx="6"/>
              <a:endCxn id="25" idx="2"/>
            </p:cNvCxnSpPr>
            <p:nvPr/>
          </p:nvCxnSpPr>
          <p:spPr>
            <a:xfrm>
              <a:off x="7948" y="3107"/>
              <a:ext cx="3308"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1" name="直接箭头连接符 50"/>
            <p:cNvCxnSpPr>
              <a:endCxn id="26" idx="2"/>
            </p:cNvCxnSpPr>
            <p:nvPr/>
          </p:nvCxnSpPr>
          <p:spPr>
            <a:xfrm>
              <a:off x="8011" y="3133"/>
              <a:ext cx="3245" cy="3382"/>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2" name="直接箭头连接符 51"/>
            <p:cNvCxnSpPr>
              <a:stCxn id="12" idx="6"/>
              <a:endCxn id="27" idx="2"/>
            </p:cNvCxnSpPr>
            <p:nvPr/>
          </p:nvCxnSpPr>
          <p:spPr>
            <a:xfrm>
              <a:off x="7948" y="3107"/>
              <a:ext cx="3309" cy="5112"/>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59" name="组合 58"/>
          <p:cNvGrpSpPr/>
          <p:nvPr/>
        </p:nvGrpSpPr>
        <p:grpSpPr>
          <a:xfrm>
            <a:off x="5046980" y="1972945"/>
            <a:ext cx="2100580" cy="3246120"/>
            <a:chOff x="7948" y="3107"/>
            <a:chExt cx="3308" cy="5112"/>
          </a:xfrm>
        </p:grpSpPr>
        <p:cxnSp>
          <p:nvCxnSpPr>
            <p:cNvPr id="55" name="直接箭头连接符 54"/>
            <p:cNvCxnSpPr>
              <a:stCxn id="13" idx="6"/>
              <a:endCxn id="24" idx="2"/>
            </p:cNvCxnSpPr>
            <p:nvPr/>
          </p:nvCxnSpPr>
          <p:spPr>
            <a:xfrm flipV="1">
              <a:off x="7948" y="3107"/>
              <a:ext cx="3308"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6" name="直接箭头连接符 55"/>
            <p:cNvCxnSpPr>
              <a:stCxn id="13" idx="6"/>
            </p:cNvCxnSpPr>
            <p:nvPr/>
          </p:nvCxnSpPr>
          <p:spPr>
            <a:xfrm>
              <a:off x="7948" y="4811"/>
              <a:ext cx="3238" cy="23"/>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7" name="直接箭头连接符 56"/>
            <p:cNvCxnSpPr>
              <a:stCxn id="13" idx="6"/>
              <a:endCxn id="26" idx="2"/>
            </p:cNvCxnSpPr>
            <p:nvPr/>
          </p:nvCxnSpPr>
          <p:spPr>
            <a:xfrm>
              <a:off x="7948" y="4811"/>
              <a:ext cx="3308"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58" name="直接箭头连接符 57"/>
            <p:cNvCxnSpPr>
              <a:stCxn id="13" idx="6"/>
              <a:endCxn id="27" idx="2"/>
            </p:cNvCxnSpPr>
            <p:nvPr/>
          </p:nvCxnSpPr>
          <p:spPr>
            <a:xfrm>
              <a:off x="7948" y="4811"/>
              <a:ext cx="3309" cy="3408"/>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65" name="组合 64"/>
          <p:cNvGrpSpPr/>
          <p:nvPr/>
        </p:nvGrpSpPr>
        <p:grpSpPr>
          <a:xfrm>
            <a:off x="5014595" y="1972945"/>
            <a:ext cx="2132965" cy="3246120"/>
            <a:chOff x="7897" y="3107"/>
            <a:chExt cx="3359" cy="5112"/>
          </a:xfrm>
        </p:grpSpPr>
        <p:cxnSp>
          <p:nvCxnSpPr>
            <p:cNvPr id="60" name="直接箭头连接符 59"/>
            <p:cNvCxnSpPr>
              <a:stCxn id="14" idx="6"/>
              <a:endCxn id="24" idx="2"/>
            </p:cNvCxnSpPr>
            <p:nvPr/>
          </p:nvCxnSpPr>
          <p:spPr>
            <a:xfrm flipV="1">
              <a:off x="7948" y="3107"/>
              <a:ext cx="3308" cy="3408"/>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1" name="直接箭头连接符 60"/>
            <p:cNvCxnSpPr/>
            <p:nvPr/>
          </p:nvCxnSpPr>
          <p:spPr>
            <a:xfrm flipV="1">
              <a:off x="7897" y="4834"/>
              <a:ext cx="3289" cy="1701"/>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2" name="直接箭头连接符 61"/>
            <p:cNvCxnSpPr>
              <a:endCxn id="26" idx="2"/>
            </p:cNvCxnSpPr>
            <p:nvPr/>
          </p:nvCxnSpPr>
          <p:spPr>
            <a:xfrm flipV="1">
              <a:off x="7897" y="6515"/>
              <a:ext cx="3359" cy="2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4" name="直接箭头连接符 63"/>
            <p:cNvCxnSpPr>
              <a:stCxn id="14" idx="6"/>
              <a:endCxn id="27" idx="2"/>
            </p:cNvCxnSpPr>
            <p:nvPr/>
          </p:nvCxnSpPr>
          <p:spPr>
            <a:xfrm>
              <a:off x="7948" y="6515"/>
              <a:ext cx="3309"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grpSp>
        <p:nvGrpSpPr>
          <p:cNvPr id="70" name="组合 69"/>
          <p:cNvGrpSpPr/>
          <p:nvPr/>
        </p:nvGrpSpPr>
        <p:grpSpPr>
          <a:xfrm>
            <a:off x="5014595" y="1989455"/>
            <a:ext cx="2160270" cy="3239770"/>
            <a:chOff x="7897" y="3133"/>
            <a:chExt cx="3402" cy="5102"/>
          </a:xfrm>
        </p:grpSpPr>
        <p:cxnSp>
          <p:nvCxnSpPr>
            <p:cNvPr id="66" name="直接箭头连接符 65"/>
            <p:cNvCxnSpPr>
              <a:stCxn id="15" idx="6"/>
            </p:cNvCxnSpPr>
            <p:nvPr/>
          </p:nvCxnSpPr>
          <p:spPr>
            <a:xfrm flipV="1">
              <a:off x="7949" y="3133"/>
              <a:ext cx="3350" cy="5086"/>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7" name="直接箭头连接符 66"/>
            <p:cNvCxnSpPr>
              <a:stCxn id="15" idx="6"/>
              <a:endCxn id="25" idx="2"/>
            </p:cNvCxnSpPr>
            <p:nvPr/>
          </p:nvCxnSpPr>
          <p:spPr>
            <a:xfrm flipV="1">
              <a:off x="7949" y="4811"/>
              <a:ext cx="3307" cy="3408"/>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8" name="直接箭头连接符 67"/>
            <p:cNvCxnSpPr>
              <a:stCxn id="15" idx="6"/>
              <a:endCxn id="26" idx="2"/>
            </p:cNvCxnSpPr>
            <p:nvPr/>
          </p:nvCxnSpPr>
          <p:spPr>
            <a:xfrm flipV="1">
              <a:off x="7949" y="6515"/>
              <a:ext cx="3307" cy="1704"/>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69" name="直接箭头连接符 68"/>
            <p:cNvCxnSpPr>
              <a:endCxn id="27" idx="2"/>
            </p:cNvCxnSpPr>
            <p:nvPr/>
          </p:nvCxnSpPr>
          <p:spPr>
            <a:xfrm flipV="1">
              <a:off x="7897" y="8219"/>
              <a:ext cx="3360" cy="17"/>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grpSp>
      <p:cxnSp>
        <p:nvCxnSpPr>
          <p:cNvPr id="71" name="直接箭头连接符 70"/>
          <p:cNvCxnSpPr>
            <a:stCxn id="24" idx="6"/>
            <a:endCxn id="30" idx="2"/>
          </p:cNvCxnSpPr>
          <p:nvPr/>
        </p:nvCxnSpPr>
        <p:spPr>
          <a:xfrm>
            <a:off x="8011160" y="1972945"/>
            <a:ext cx="2291080" cy="98552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72" name="直接箭头连接符 71"/>
          <p:cNvCxnSpPr>
            <a:stCxn id="25" idx="6"/>
            <a:endCxn id="30" idx="2"/>
          </p:cNvCxnSpPr>
          <p:nvPr/>
        </p:nvCxnSpPr>
        <p:spPr>
          <a:xfrm flipV="1">
            <a:off x="8011160" y="2958465"/>
            <a:ext cx="2291080" cy="9652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73" name="直接箭头连接符 72"/>
          <p:cNvCxnSpPr>
            <a:stCxn id="26" idx="6"/>
            <a:endCxn id="30" idx="2"/>
          </p:cNvCxnSpPr>
          <p:nvPr/>
        </p:nvCxnSpPr>
        <p:spPr>
          <a:xfrm flipV="1">
            <a:off x="8011160" y="2958465"/>
            <a:ext cx="2291080" cy="117856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74" name="直接箭头连接符 73"/>
          <p:cNvCxnSpPr>
            <a:stCxn id="27" idx="6"/>
            <a:endCxn id="30" idx="2"/>
          </p:cNvCxnSpPr>
          <p:nvPr/>
        </p:nvCxnSpPr>
        <p:spPr>
          <a:xfrm flipV="1">
            <a:off x="8011795" y="2958465"/>
            <a:ext cx="2290445" cy="2260600"/>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sp>
        <p:nvSpPr>
          <p:cNvPr id="75" name="圆角矩形 74"/>
          <p:cNvSpPr/>
          <p:nvPr/>
        </p:nvSpPr>
        <p:spPr>
          <a:xfrm>
            <a:off x="809625" y="5716905"/>
            <a:ext cx="1679575" cy="57658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a:solidFill>
                  <a:srgbClr val="FF0000"/>
                </a:solidFill>
              </a:rPr>
              <a:t>Input Layer</a:t>
            </a:r>
            <a:endParaRPr lang="en-US" altLang="zh-CN" b="1">
              <a:solidFill>
                <a:srgbClr val="FF0000"/>
              </a:solidFill>
            </a:endParaRPr>
          </a:p>
        </p:txBody>
      </p:sp>
      <p:sp>
        <p:nvSpPr>
          <p:cNvPr id="76" name="圆角矩形 75"/>
          <p:cNvSpPr/>
          <p:nvPr/>
        </p:nvSpPr>
        <p:spPr>
          <a:xfrm>
            <a:off x="3669665" y="6072505"/>
            <a:ext cx="1892300" cy="57658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a:solidFill>
                  <a:schemeClr val="accent1">
                    <a:lumMod val="75000"/>
                  </a:schemeClr>
                </a:solidFill>
              </a:rPr>
              <a:t>Hidden Layer1</a:t>
            </a:r>
            <a:endParaRPr lang="en-US" altLang="zh-CN" b="1">
              <a:solidFill>
                <a:schemeClr val="accent1">
                  <a:lumMod val="75000"/>
                </a:schemeClr>
              </a:solidFill>
            </a:endParaRPr>
          </a:p>
        </p:txBody>
      </p:sp>
      <p:sp>
        <p:nvSpPr>
          <p:cNvPr id="77" name="圆角矩形 76"/>
          <p:cNvSpPr/>
          <p:nvPr/>
        </p:nvSpPr>
        <p:spPr>
          <a:xfrm>
            <a:off x="6633210" y="6072505"/>
            <a:ext cx="1892300" cy="57658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a:solidFill>
                  <a:schemeClr val="accent1">
                    <a:lumMod val="75000"/>
                  </a:schemeClr>
                </a:solidFill>
              </a:rPr>
              <a:t>Hidden Layer2</a:t>
            </a:r>
            <a:endParaRPr lang="en-US" altLang="zh-CN" b="1">
              <a:solidFill>
                <a:schemeClr val="accent1">
                  <a:lumMod val="75000"/>
                </a:schemeClr>
              </a:solidFill>
            </a:endParaRPr>
          </a:p>
        </p:txBody>
      </p:sp>
      <p:sp>
        <p:nvSpPr>
          <p:cNvPr id="78" name="圆角矩形 77"/>
          <p:cNvSpPr/>
          <p:nvPr/>
        </p:nvSpPr>
        <p:spPr>
          <a:xfrm>
            <a:off x="9787890" y="5495925"/>
            <a:ext cx="1892300" cy="57658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a:solidFill>
                  <a:schemeClr val="accent6">
                    <a:lumMod val="75000"/>
                  </a:schemeClr>
                </a:solidFill>
              </a:rPr>
              <a:t>Output Layer</a:t>
            </a:r>
            <a:endParaRPr lang="en-US" altLang="zh-CN" b="1">
              <a:solidFill>
                <a:schemeClr val="accent6">
                  <a:lumMod val="75000"/>
                </a:schemeClr>
              </a:solidFill>
            </a:endParaRPr>
          </a:p>
        </p:txBody>
      </p:sp>
      <p:sp>
        <p:nvSpPr>
          <p:cNvPr id="20" name="椭圆 19"/>
          <p:cNvSpPr/>
          <p:nvPr/>
        </p:nvSpPr>
        <p:spPr>
          <a:xfrm>
            <a:off x="10302240" y="3832225"/>
            <a:ext cx="863600" cy="720090"/>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a:t>y</a:t>
            </a:r>
            <a:r>
              <a:rPr lang="en-US" altLang="zh-CN" baseline="-25000"/>
              <a:t>m</a:t>
            </a:r>
            <a:endParaRPr lang="en-US" altLang="zh-CN" baseline="-25000"/>
          </a:p>
        </p:txBody>
      </p:sp>
      <p:cxnSp>
        <p:nvCxnSpPr>
          <p:cNvPr id="21" name="直接箭头连接符 20"/>
          <p:cNvCxnSpPr>
            <a:stCxn id="24" idx="6"/>
            <a:endCxn id="20" idx="2"/>
          </p:cNvCxnSpPr>
          <p:nvPr/>
        </p:nvCxnSpPr>
        <p:spPr>
          <a:xfrm>
            <a:off x="8011160" y="1972945"/>
            <a:ext cx="2291080" cy="221932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23" name="直接箭头连接符 22"/>
          <p:cNvCxnSpPr>
            <a:stCxn id="25" idx="6"/>
            <a:endCxn id="20" idx="2"/>
          </p:cNvCxnSpPr>
          <p:nvPr/>
        </p:nvCxnSpPr>
        <p:spPr>
          <a:xfrm>
            <a:off x="8011160" y="3054985"/>
            <a:ext cx="2291080" cy="113728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2" name="直接箭头连接符 41"/>
          <p:cNvCxnSpPr>
            <a:stCxn id="26" idx="6"/>
            <a:endCxn id="20" idx="2"/>
          </p:cNvCxnSpPr>
          <p:nvPr/>
        </p:nvCxnSpPr>
        <p:spPr>
          <a:xfrm>
            <a:off x="8011160" y="4137025"/>
            <a:ext cx="2291080" cy="5524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cxnSp>
        <p:nvCxnSpPr>
          <p:cNvPr id="43" name="直接箭头连接符 42"/>
          <p:cNvCxnSpPr>
            <a:stCxn id="27" idx="6"/>
            <a:endCxn id="20" idx="2"/>
          </p:cNvCxnSpPr>
          <p:nvPr/>
        </p:nvCxnSpPr>
        <p:spPr>
          <a:xfrm flipV="1">
            <a:off x="8011795" y="4192270"/>
            <a:ext cx="2290445" cy="1026795"/>
          </a:xfrm>
          <a:prstGeom prst="straightConnector1">
            <a:avLst/>
          </a:prstGeom>
          <a:ln w="28575">
            <a:solidFill>
              <a:schemeClr val="bg1">
                <a:lumMod val="75000"/>
              </a:schemeClr>
            </a:solidFill>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卷积神经网络</a:t>
            </a:r>
            <a:r>
              <a:rPr lang="en-US" altLang="zh-CN" b="1" dirty="0"/>
              <a:t>-CONV Layer</a:t>
            </a:r>
            <a:endParaRPr lang="en-US" altLang="zh-CN" b="1" dirty="0"/>
          </a:p>
        </p:txBody>
      </p:sp>
      <p:pic>
        <p:nvPicPr>
          <p:cNvPr id="17410" name="Picture 2" descr="http://i.imgur.com/IIBM59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5912" y="1577333"/>
            <a:ext cx="8587747" cy="35283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zh-CN" altLang="en-US" dirty="0">
                <a:sym typeface="+mn-ea"/>
              </a:rPr>
              <a:t>卷积神经网络</a:t>
            </a:r>
            <a:r>
              <a:rPr lang="en-US" altLang="zh-CN" dirty="0">
                <a:sym typeface="+mn-ea"/>
              </a:rPr>
              <a:t>-CONV Layer</a:t>
            </a:r>
            <a:endParaRPr lang="zh-CN" altLang="en-US"/>
          </a:p>
        </p:txBody>
      </p:sp>
      <p:pic>
        <p:nvPicPr>
          <p:cNvPr id="5" name="图片 4"/>
          <p:cNvPicPr>
            <a:picLocks noChangeAspect="1"/>
          </p:cNvPicPr>
          <p:nvPr/>
        </p:nvPicPr>
        <p:blipFill>
          <a:blip r:embed="rId1"/>
          <a:stretch>
            <a:fillRect/>
          </a:stretch>
        </p:blipFill>
        <p:spPr>
          <a:xfrm>
            <a:off x="2208530" y="1490980"/>
            <a:ext cx="6929755" cy="42786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en-US" altLang="zh-CN" sz="2400" dirty="0">
                <a:solidFill>
                  <a:schemeClr val="tx1"/>
                </a:solidFill>
              </a:rPr>
              <a:t> </a:t>
            </a:r>
            <a:r>
              <a:rPr lang="zh-CN" altLang="en-US" sz="2400" b="1" dirty="0">
                <a:solidFill>
                  <a:srgbClr val="FF0000"/>
                </a:solidFill>
              </a:rPr>
              <a:t>局部感知</a:t>
            </a:r>
            <a:r>
              <a:rPr lang="zh-CN" altLang="en-US" sz="2400" dirty="0">
                <a:solidFill>
                  <a:schemeClr val="tx1"/>
                </a:solidFill>
              </a:rPr>
              <a:t>：</a:t>
            </a:r>
            <a:r>
              <a:rPr lang="en-US" altLang="zh-CN" sz="2400" dirty="0">
                <a:solidFill>
                  <a:schemeClr val="tx1"/>
                </a:solidFill>
              </a:rPr>
              <a:t> </a:t>
            </a:r>
            <a:r>
              <a:rPr lang="zh-CN" altLang="en-US" sz="2400" dirty="0">
                <a:solidFill>
                  <a:schemeClr val="tx1"/>
                </a:solidFill>
              </a:rPr>
              <a:t>在进行计算的时候，将图片划分为一个个的区域进行计算</a:t>
            </a:r>
            <a:r>
              <a:rPr lang="en-US" altLang="zh-CN" sz="2400" dirty="0">
                <a:solidFill>
                  <a:schemeClr val="tx1"/>
                </a:solidFill>
              </a:rPr>
              <a:t>/</a:t>
            </a:r>
            <a:r>
              <a:rPr lang="zh-CN" altLang="en-US" sz="2400" dirty="0">
                <a:solidFill>
                  <a:schemeClr val="tx1"/>
                </a:solidFill>
              </a:rPr>
              <a:t>考虑；</a:t>
            </a:r>
            <a:endParaRPr lang="en-US" altLang="zh-CN" sz="2400" dirty="0">
              <a:solidFill>
                <a:schemeClr val="tx1"/>
              </a:solidFill>
            </a:endParaRPr>
          </a:p>
          <a:p>
            <a:pPr>
              <a:lnSpc>
                <a:spcPct val="150000"/>
              </a:lnSpc>
            </a:pPr>
            <a:r>
              <a:rPr lang="zh-CN" altLang="en-US" sz="2400" dirty="0">
                <a:solidFill>
                  <a:schemeClr val="tx1"/>
                </a:solidFill>
              </a:rPr>
              <a:t> </a:t>
            </a:r>
            <a:r>
              <a:rPr lang="zh-CN" altLang="en-US" sz="2400" b="1" dirty="0">
                <a:solidFill>
                  <a:srgbClr val="FF0000"/>
                </a:solidFill>
              </a:rPr>
              <a:t>参数共享机制</a:t>
            </a:r>
            <a:r>
              <a:rPr lang="zh-CN" altLang="en-US" sz="2400" dirty="0">
                <a:solidFill>
                  <a:schemeClr val="tx1"/>
                </a:solidFill>
              </a:rPr>
              <a:t>：假设每个神经元连接数据窗的权重是固定的</a:t>
            </a:r>
            <a:endParaRPr lang="zh-CN" altLang="en-US" sz="2400" dirty="0">
              <a:solidFill>
                <a:schemeClr val="tx1"/>
              </a:solidFill>
            </a:endParaRPr>
          </a:p>
          <a:p>
            <a:pPr>
              <a:lnSpc>
                <a:spcPct val="150000"/>
              </a:lnSpc>
            </a:pPr>
            <a:r>
              <a:rPr lang="zh-CN" altLang="en-US" sz="2400" dirty="0">
                <a:solidFill>
                  <a:schemeClr val="tx1"/>
                </a:solidFill>
              </a:rPr>
              <a:t> </a:t>
            </a:r>
            <a:r>
              <a:rPr lang="zh-CN" altLang="en-US" sz="2400" b="1" dirty="0">
                <a:solidFill>
                  <a:srgbClr val="FF0000"/>
                </a:solidFill>
              </a:rPr>
              <a:t>滑动窗口重叠</a:t>
            </a:r>
            <a:r>
              <a:rPr lang="zh-CN" altLang="en-US" sz="2400" dirty="0">
                <a:solidFill>
                  <a:schemeClr val="tx1"/>
                </a:solidFill>
              </a:rPr>
              <a:t>：降低窗口与窗口之间的边缘不平滑的特性。</a:t>
            </a:r>
            <a:endParaRPr lang="zh-CN" altLang="en-US" sz="2400" dirty="0">
              <a:solidFill>
                <a:schemeClr val="tx1"/>
              </a:solidFill>
            </a:endParaRPr>
          </a:p>
          <a:p>
            <a:pPr>
              <a:lnSpc>
                <a:spcPct val="150000"/>
              </a:lnSpc>
            </a:pPr>
            <a:r>
              <a:rPr lang="zh-CN" altLang="en-US" sz="2400" dirty="0">
                <a:solidFill>
                  <a:schemeClr val="tx1"/>
                </a:solidFill>
              </a:rPr>
              <a:t> 固定每个神经元的连接权重，可以将神经元看成一个模板；也就是每个神经元只关注一个特性</a:t>
            </a:r>
            <a:endParaRPr lang="zh-CN" altLang="en-US" sz="2400" dirty="0">
              <a:solidFill>
                <a:schemeClr val="tx1"/>
              </a:solidFill>
            </a:endParaRPr>
          </a:p>
          <a:p>
            <a:pPr>
              <a:lnSpc>
                <a:spcPct val="150000"/>
              </a:lnSpc>
            </a:pPr>
            <a:r>
              <a:rPr lang="zh-CN" altLang="en-US" sz="2400" dirty="0">
                <a:solidFill>
                  <a:schemeClr val="tx1"/>
                </a:solidFill>
              </a:rPr>
              <a:t> 需要计算的权重个数会大大的减少</a:t>
            </a:r>
            <a:endParaRPr lang="zh-CN" altLang="en-US" sz="2400" dirty="0">
              <a:solidFill>
                <a:schemeClr val="tx1"/>
              </a:solidFill>
            </a:endParaRPr>
          </a:p>
          <a:p>
            <a:pPr>
              <a:lnSpc>
                <a:spcPct val="150000"/>
              </a:lnSpc>
            </a:pPr>
            <a:r>
              <a:rPr lang="zh-CN" altLang="en-US" sz="2400" b="1" i="1" dirty="0">
                <a:solidFill>
                  <a:srgbClr val="FF0000"/>
                </a:solidFill>
              </a:rPr>
              <a:t> 备注：一组固定的权重和窗口内数据做矩阵内积后求和的过程叫做卷积</a:t>
            </a:r>
            <a:endParaRPr lang="zh-CN" altLang="en-US" sz="2400" b="1" i="1" dirty="0">
              <a:solidFill>
                <a:srgbClr val="FF0000"/>
              </a:solidFill>
            </a:endParaRPr>
          </a:p>
        </p:txBody>
      </p:sp>
      <p:sp>
        <p:nvSpPr>
          <p:cNvPr id="3" name="标题 2"/>
          <p:cNvSpPr>
            <a:spLocks noGrp="1"/>
          </p:cNvSpPr>
          <p:nvPr>
            <p:ph type="title"/>
          </p:nvPr>
        </p:nvSpPr>
        <p:spPr/>
        <p:txBody>
          <a:bodyPr/>
          <a:lstStyle/>
          <a:p>
            <a:r>
              <a:rPr lang="zh-CN" altLang="en-US" dirty="0">
                <a:sym typeface="+mn-ea"/>
              </a:rPr>
              <a:t>卷积神经网络</a:t>
            </a:r>
            <a:r>
              <a:rPr lang="en-US" altLang="zh-CN" dirty="0">
                <a:sym typeface="+mn-ea"/>
              </a:rPr>
              <a:t>-CONV Layer</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zh-CN" altLang="en-US" sz="2400" dirty="0">
                <a:solidFill>
                  <a:schemeClr val="tx1"/>
                </a:solidFill>
              </a:rPr>
              <a:t>将卷积层的输出结果做一次非线性的映射， 也就是做一次</a:t>
            </a:r>
            <a:r>
              <a:rPr lang="en-US" altLang="zh-CN" sz="2400" dirty="0">
                <a:solidFill>
                  <a:schemeClr val="tx1"/>
                </a:solidFill>
              </a:rPr>
              <a:t>“</a:t>
            </a:r>
            <a:r>
              <a:rPr lang="zh-CN" altLang="en-US" sz="2400" dirty="0">
                <a:solidFill>
                  <a:schemeClr val="tx1"/>
                </a:solidFill>
              </a:rPr>
              <a:t>激活</a:t>
            </a:r>
            <a:r>
              <a:rPr lang="en-US" altLang="zh-CN" sz="2400" dirty="0">
                <a:solidFill>
                  <a:schemeClr val="tx1"/>
                </a:solidFill>
              </a:rPr>
              <a:t>”</a:t>
            </a:r>
            <a:endParaRPr lang="en-US" altLang="zh-CN" sz="2400"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a:t>
            </a:r>
            <a:r>
              <a:rPr lang="zh-CN" altLang="en-US" dirty="0"/>
              <a:t>激活函数</a:t>
            </a:r>
            <a:endParaRPr lang="zh-CN" altLang="en-US" dirty="0"/>
          </a:p>
        </p:txBody>
      </p:sp>
      <p:pic>
        <p:nvPicPr>
          <p:cNvPr id="2" name="图片 1"/>
          <p:cNvPicPr>
            <a:picLocks noChangeAspect="1"/>
          </p:cNvPicPr>
          <p:nvPr/>
        </p:nvPicPr>
        <p:blipFill>
          <a:blip r:embed="rId1"/>
          <a:stretch>
            <a:fillRect/>
          </a:stretch>
        </p:blipFill>
        <p:spPr>
          <a:xfrm>
            <a:off x="2305050" y="1955165"/>
            <a:ext cx="7253605" cy="41382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zh-CN" altLang="en-US" sz="2400" dirty="0">
                <a:solidFill>
                  <a:schemeClr val="tx1"/>
                </a:solidFill>
              </a:rPr>
              <a:t>常用非线性映射函数</a:t>
            </a:r>
            <a:endParaRPr lang="zh-CN" altLang="en-US" sz="2400" dirty="0">
              <a:solidFill>
                <a:schemeClr val="tx1"/>
              </a:solidFill>
            </a:endParaRPr>
          </a:p>
          <a:p>
            <a:pPr lvl="1">
              <a:lnSpc>
                <a:spcPct val="150000"/>
              </a:lnSpc>
            </a:pPr>
            <a:r>
              <a:rPr lang="en-US" altLang="zh-CN" sz="2055" dirty="0">
                <a:solidFill>
                  <a:schemeClr val="tx1"/>
                </a:solidFill>
              </a:rPr>
              <a:t>Sigmoid(S</a:t>
            </a:r>
            <a:r>
              <a:rPr lang="zh-CN" altLang="en-US" sz="2055" dirty="0">
                <a:solidFill>
                  <a:schemeClr val="tx1"/>
                </a:solidFill>
              </a:rPr>
              <a:t>形函数</a:t>
            </a:r>
            <a:r>
              <a:rPr lang="en-US" altLang="zh-CN" sz="2055" dirty="0">
                <a:solidFill>
                  <a:schemeClr val="tx1"/>
                </a:solidFill>
              </a:rPr>
              <a:t>)</a:t>
            </a:r>
            <a:endParaRPr lang="en-US" altLang="zh-CN" sz="2055" dirty="0">
              <a:solidFill>
                <a:schemeClr val="tx1"/>
              </a:solidFill>
            </a:endParaRPr>
          </a:p>
          <a:p>
            <a:pPr lvl="1">
              <a:lnSpc>
                <a:spcPct val="150000"/>
              </a:lnSpc>
            </a:pPr>
            <a:r>
              <a:rPr lang="en-US" altLang="zh-CN" sz="2055" dirty="0">
                <a:solidFill>
                  <a:schemeClr val="tx1"/>
                </a:solidFill>
              </a:rPr>
              <a:t>Tanh(</a:t>
            </a:r>
            <a:r>
              <a:rPr lang="zh-CN" altLang="en-US" sz="2055" dirty="0">
                <a:solidFill>
                  <a:schemeClr val="tx1"/>
                </a:solidFill>
              </a:rPr>
              <a:t>双曲正切</a:t>
            </a:r>
            <a:r>
              <a:rPr lang="en-US" altLang="zh-CN" sz="2055" dirty="0">
                <a:solidFill>
                  <a:schemeClr val="tx1"/>
                </a:solidFill>
              </a:rPr>
              <a:t>,</a:t>
            </a:r>
            <a:r>
              <a:rPr lang="zh-CN" altLang="en-US" sz="2055" dirty="0">
                <a:solidFill>
                  <a:schemeClr val="tx1"/>
                </a:solidFill>
              </a:rPr>
              <a:t>双</a:t>
            </a:r>
            <a:r>
              <a:rPr lang="en-US" altLang="zh-CN" sz="2055" dirty="0">
                <a:solidFill>
                  <a:schemeClr val="tx1"/>
                </a:solidFill>
              </a:rPr>
              <a:t>S</a:t>
            </a:r>
            <a:r>
              <a:rPr lang="zh-CN" altLang="en-US" sz="2050" dirty="0">
                <a:sym typeface="+mn-ea"/>
              </a:rPr>
              <a:t>形函数</a:t>
            </a:r>
            <a:r>
              <a:rPr lang="en-US" altLang="zh-CN" sz="2055" dirty="0">
                <a:solidFill>
                  <a:schemeClr val="tx1"/>
                </a:solidFill>
              </a:rPr>
              <a:t>)</a:t>
            </a:r>
            <a:endParaRPr lang="en-US" altLang="zh-CN" sz="2055" dirty="0">
              <a:solidFill>
                <a:schemeClr val="tx1"/>
              </a:solidFill>
            </a:endParaRPr>
          </a:p>
          <a:p>
            <a:pPr lvl="1">
              <a:lnSpc>
                <a:spcPct val="150000"/>
              </a:lnSpc>
            </a:pPr>
            <a:r>
              <a:rPr lang="en-US" altLang="zh-CN" sz="2055" dirty="0">
                <a:solidFill>
                  <a:schemeClr val="tx1"/>
                </a:solidFill>
              </a:rPr>
              <a:t>ReLU</a:t>
            </a:r>
            <a:endParaRPr lang="en-US" altLang="zh-CN" sz="2055" dirty="0">
              <a:solidFill>
                <a:schemeClr val="tx1"/>
              </a:solidFill>
            </a:endParaRPr>
          </a:p>
          <a:p>
            <a:pPr lvl="1">
              <a:lnSpc>
                <a:spcPct val="150000"/>
              </a:lnSpc>
            </a:pPr>
            <a:r>
              <a:rPr lang="en-US" altLang="zh-CN" sz="2055" dirty="0">
                <a:solidFill>
                  <a:schemeClr val="tx1"/>
                </a:solidFill>
              </a:rPr>
              <a:t>Leaky ReLU</a:t>
            </a:r>
            <a:endParaRPr lang="en-US" altLang="zh-CN" sz="2055" dirty="0">
              <a:solidFill>
                <a:schemeClr val="tx1"/>
              </a:solidFill>
            </a:endParaRPr>
          </a:p>
          <a:p>
            <a:pPr lvl="1">
              <a:lnSpc>
                <a:spcPct val="150000"/>
              </a:lnSpc>
            </a:pPr>
            <a:r>
              <a:rPr lang="en-US" altLang="zh-CN" sz="2055" dirty="0">
                <a:solidFill>
                  <a:schemeClr val="tx1"/>
                </a:solidFill>
              </a:rPr>
              <a:t>ELU</a:t>
            </a:r>
            <a:endParaRPr lang="en-US" altLang="zh-CN" sz="2055" dirty="0">
              <a:solidFill>
                <a:schemeClr val="tx1"/>
              </a:solidFill>
            </a:endParaRPr>
          </a:p>
        </p:txBody>
      </p:sp>
      <p:sp>
        <p:nvSpPr>
          <p:cNvPr id="2" name="标题 2"/>
          <p:cNvSpPr>
            <a:spLocks noGrp="1"/>
          </p:cNvSpPr>
          <p:nvPr/>
        </p:nvSpPr>
        <p:spPr>
          <a:xfrm>
            <a:off x="1766570" y="226695"/>
            <a:ext cx="8229600" cy="7524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卷积神经网络</a:t>
            </a:r>
            <a:r>
              <a:rPr lang="en-US" altLang="zh-CN" dirty="0"/>
              <a:t>-</a:t>
            </a:r>
            <a:r>
              <a:rPr lang="zh-CN" altLang="en-US" dirty="0"/>
              <a:t>激活函数</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Sigmoid</a:t>
            </a:r>
            <a:r>
              <a:rPr lang="zh-CN" altLang="en-US"/>
              <a:t>激活函数</a:t>
            </a:r>
            <a:endParaRPr lang="zh-CN" altLang="en-US"/>
          </a:p>
          <a:p>
            <a:pPr lvl="1"/>
            <a:r>
              <a:rPr lang="zh-CN" altLang="en-US"/>
              <a:t> 优点：取值范围</a:t>
            </a:r>
            <a:r>
              <a:rPr lang="en-US" altLang="zh-CN"/>
              <a:t>(0~1)</a:t>
            </a:r>
            <a:r>
              <a:rPr lang="zh-CN" altLang="en-US"/>
              <a:t>、简单、容易理解</a:t>
            </a:r>
            <a:endParaRPr lang="zh-CN" altLang="en-US"/>
          </a:p>
          <a:p>
            <a:pPr lvl="1"/>
            <a:r>
              <a:rPr lang="zh-CN" altLang="en-US"/>
              <a:t> 缺点：</a:t>
            </a:r>
            <a:endParaRPr lang="zh-CN" altLang="en-US"/>
          </a:p>
          <a:p>
            <a:pPr lvl="2"/>
            <a:r>
              <a:rPr lang="zh-CN" altLang="en-US"/>
              <a:t> 容易</a:t>
            </a:r>
            <a:r>
              <a:rPr lang="zh-CN" altLang="en-US" b="1"/>
              <a:t>饱和</a:t>
            </a:r>
            <a:r>
              <a:rPr lang="zh-CN" altLang="en-US"/>
              <a:t>和</a:t>
            </a:r>
            <a:r>
              <a:rPr lang="zh-CN" altLang="en-US" b="1"/>
              <a:t>终止梯度传递</a:t>
            </a:r>
            <a:r>
              <a:rPr lang="zh-CN" altLang="en-US"/>
              <a:t>；</a:t>
            </a:r>
            <a:endParaRPr lang="zh-CN" altLang="en-US"/>
          </a:p>
          <a:p>
            <a:pPr lvl="2"/>
            <a:r>
              <a:rPr lang="zh-CN" altLang="en-US"/>
              <a:t> </a:t>
            </a:r>
            <a:r>
              <a:rPr lang="en-US" altLang="zh-CN"/>
              <a:t>sigmoid</a:t>
            </a:r>
            <a:r>
              <a:rPr lang="zh-CN" altLang="en-US"/>
              <a:t>函数的输出没有</a:t>
            </a:r>
            <a:r>
              <a:rPr lang="en-US" altLang="zh-CN" b="1"/>
              <a:t>0</a:t>
            </a:r>
            <a:r>
              <a:rPr lang="zh-CN" altLang="en-US" b="1"/>
              <a:t>中心化</a:t>
            </a:r>
            <a:r>
              <a:rPr lang="zh-CN" altLang="en-US"/>
              <a:t>。</a:t>
            </a:r>
            <a:endParaRPr lang="zh-CN" altLang="en-US"/>
          </a:p>
        </p:txBody>
      </p:sp>
      <p:pic>
        <p:nvPicPr>
          <p:cNvPr id="5" name="图片 4"/>
          <p:cNvPicPr>
            <a:picLocks noChangeAspect="1"/>
          </p:cNvPicPr>
          <p:nvPr/>
        </p:nvPicPr>
        <p:blipFill>
          <a:blip r:embed="rId1"/>
          <a:stretch>
            <a:fillRect/>
          </a:stretch>
        </p:blipFill>
        <p:spPr>
          <a:xfrm>
            <a:off x="6728460" y="1386840"/>
            <a:ext cx="5257165" cy="4085590"/>
          </a:xfrm>
          <a:prstGeom prst="rect">
            <a:avLst/>
          </a:prstGeom>
        </p:spPr>
      </p:pic>
      <p:graphicFrame>
        <p:nvGraphicFramePr>
          <p:cNvPr id="2" name="对象 1">
            <a:hlinkClick r:id="" action="ppaction://ole?verb="/>
          </p:cNvPr>
          <p:cNvGraphicFramePr>
            <a:graphicFrameLocks noChangeAspect="1"/>
          </p:cNvGraphicFramePr>
          <p:nvPr/>
        </p:nvGraphicFramePr>
        <p:xfrm>
          <a:off x="1089025" y="4391025"/>
          <a:ext cx="3578225" cy="924560"/>
        </p:xfrm>
        <a:graphic>
          <a:graphicData uri="http://schemas.openxmlformats.org/presentationml/2006/ole">
            <mc:AlternateContent xmlns:mc="http://schemas.openxmlformats.org/markup-compatibility/2006">
              <mc:Choice xmlns:v="urn:schemas-microsoft-com:vml" Requires="v">
                <p:oleObj spid="_x0000_s1025" name="" r:id="rId2" imgW="1524000" imgH="393700" progId="Equation.KSEE3">
                  <p:embed/>
                </p:oleObj>
              </mc:Choice>
              <mc:Fallback>
                <p:oleObj name="" r:id="rId2" imgW="1524000" imgH="393700" progId="Equation.KSEE3">
                  <p:embed/>
                  <p:pic>
                    <p:nvPicPr>
                      <p:cNvPr id="0" name="图片 1024"/>
                      <p:cNvPicPr/>
                      <p:nvPr/>
                    </p:nvPicPr>
                    <p:blipFill>
                      <a:blip r:embed="rId3"/>
                      <a:stretch>
                        <a:fillRect/>
                      </a:stretch>
                    </p:blipFill>
                    <p:spPr>
                      <a:xfrm>
                        <a:off x="1089025" y="4391025"/>
                        <a:ext cx="3578225" cy="92456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089025" y="5577205"/>
          <a:ext cx="3270885" cy="529590"/>
        </p:xfrm>
        <a:graphic>
          <a:graphicData uri="http://schemas.openxmlformats.org/presentationml/2006/ole">
            <mc:AlternateContent xmlns:mc="http://schemas.openxmlformats.org/markup-compatibility/2006">
              <mc:Choice xmlns:v="urn:schemas-microsoft-com:vml" Requires="v">
                <p:oleObj spid="_x0000_s1026" name="" r:id="rId4" imgW="1333500" imgH="215900" progId="Equation.KSEE3">
                  <p:embed/>
                </p:oleObj>
              </mc:Choice>
              <mc:Fallback>
                <p:oleObj name="" r:id="rId4" imgW="1333500" imgH="215900" progId="Equation.KSEE3">
                  <p:embed/>
                  <p:pic>
                    <p:nvPicPr>
                      <p:cNvPr id="0" name="图片 1025"/>
                      <p:cNvPicPr/>
                      <p:nvPr/>
                    </p:nvPicPr>
                    <p:blipFill>
                      <a:blip r:embed="rId5"/>
                      <a:stretch>
                        <a:fillRect/>
                      </a:stretch>
                    </p:blipFill>
                    <p:spPr>
                      <a:xfrm>
                        <a:off x="1089025" y="5577205"/>
                        <a:ext cx="3270885" cy="529590"/>
                      </a:xfrm>
                      <a:prstGeom prst="rect">
                        <a:avLst/>
                      </a:prstGeom>
                    </p:spPr>
                  </p:pic>
                </p:oleObj>
              </mc:Fallback>
            </mc:AlternateContent>
          </a:graphicData>
        </a:graphic>
      </p:graphicFrame>
      <p:sp>
        <p:nvSpPr>
          <p:cNvPr id="7" name="标题 2"/>
          <p:cNvSpPr>
            <a:spLocks noGrp="1"/>
          </p:cNvSpPr>
          <p:nvPr/>
        </p:nvSpPr>
        <p:spPr>
          <a:xfrm>
            <a:off x="1793875" y="365125"/>
            <a:ext cx="8229600" cy="7524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卷积神经网络</a:t>
            </a:r>
            <a:r>
              <a:rPr lang="en-US" altLang="zh-CN" dirty="0"/>
              <a:t>-</a:t>
            </a:r>
            <a:r>
              <a:rPr lang="zh-CN" altLang="en-US" dirty="0"/>
              <a:t>激活函数</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184910"/>
            <a:ext cx="11178540" cy="5080635"/>
          </a:xfrm>
        </p:spPr>
        <p:txBody>
          <a:bodyPr/>
          <a:p>
            <a:r>
              <a:rPr lang="en-US" altLang="zh-CN"/>
              <a:t> Tanh</a:t>
            </a:r>
            <a:r>
              <a:rPr lang="zh-CN" altLang="en-US"/>
              <a:t>激活函数</a:t>
            </a:r>
            <a:endParaRPr lang="zh-CN" altLang="en-US"/>
          </a:p>
          <a:p>
            <a:pPr lvl="1"/>
            <a:r>
              <a:rPr lang="zh-CN" altLang="en-US"/>
              <a:t> 优点：取值范围</a:t>
            </a:r>
            <a:r>
              <a:rPr lang="en-US" altLang="zh-CN"/>
              <a:t>(-1~1)</a:t>
            </a:r>
            <a:r>
              <a:rPr lang="zh-CN" altLang="en-US"/>
              <a:t>、易理解、</a:t>
            </a:r>
            <a:r>
              <a:rPr lang="en-US" altLang="zh-CN"/>
              <a:t>0</a:t>
            </a:r>
            <a:r>
              <a:rPr lang="zh-CN" altLang="en-US"/>
              <a:t>中心化</a:t>
            </a:r>
            <a:endParaRPr lang="zh-CN" altLang="en-US"/>
          </a:p>
          <a:p>
            <a:pPr lvl="1"/>
            <a:r>
              <a:rPr lang="zh-CN" altLang="en-US"/>
              <a:t> 缺点：</a:t>
            </a:r>
            <a:endParaRPr lang="zh-CN" altLang="en-US"/>
          </a:p>
          <a:p>
            <a:pPr lvl="2"/>
            <a:r>
              <a:rPr lang="zh-CN" altLang="en-US"/>
              <a:t> </a:t>
            </a:r>
            <a:r>
              <a:rPr lang="zh-CN" altLang="en-US">
                <a:sym typeface="+mn-ea"/>
              </a:rPr>
              <a:t>容易</a:t>
            </a:r>
            <a:r>
              <a:rPr lang="zh-CN" altLang="en-US" b="1">
                <a:sym typeface="+mn-ea"/>
              </a:rPr>
              <a:t>饱和</a:t>
            </a:r>
            <a:r>
              <a:rPr lang="zh-CN" altLang="en-US">
                <a:sym typeface="+mn-ea"/>
              </a:rPr>
              <a:t>和导致</a:t>
            </a:r>
            <a:r>
              <a:rPr lang="zh-CN" altLang="en-US" b="1">
                <a:sym typeface="+mn-ea"/>
              </a:rPr>
              <a:t>梯度消散</a:t>
            </a:r>
            <a:r>
              <a:rPr lang="zh-CN" altLang="en-US">
                <a:sym typeface="+mn-ea"/>
              </a:rPr>
              <a:t>。</a:t>
            </a:r>
            <a:endParaRPr lang="zh-CN" altLang="en-US">
              <a:sym typeface="+mn-ea"/>
            </a:endParaRPr>
          </a:p>
        </p:txBody>
      </p:sp>
      <p:pic>
        <p:nvPicPr>
          <p:cNvPr id="6" name="图片 5"/>
          <p:cNvPicPr>
            <a:picLocks noChangeAspect="1"/>
          </p:cNvPicPr>
          <p:nvPr/>
        </p:nvPicPr>
        <p:blipFill>
          <a:blip r:embed="rId1"/>
          <a:stretch>
            <a:fillRect/>
          </a:stretch>
        </p:blipFill>
        <p:spPr>
          <a:xfrm>
            <a:off x="6668135" y="2400935"/>
            <a:ext cx="5419090" cy="4123690"/>
          </a:xfrm>
          <a:prstGeom prst="rect">
            <a:avLst/>
          </a:prstGeom>
        </p:spPr>
      </p:pic>
      <p:graphicFrame>
        <p:nvGraphicFramePr>
          <p:cNvPr id="8" name="对象 7">
            <a:hlinkClick r:id="" action="ppaction://ole?verb="/>
          </p:cNvPr>
          <p:cNvGraphicFramePr>
            <a:graphicFrameLocks noChangeAspect="1"/>
          </p:cNvGraphicFramePr>
          <p:nvPr/>
        </p:nvGraphicFramePr>
        <p:xfrm>
          <a:off x="873125" y="4201160"/>
          <a:ext cx="3000375" cy="908685"/>
        </p:xfrm>
        <a:graphic>
          <a:graphicData uri="http://schemas.openxmlformats.org/presentationml/2006/ole">
            <mc:AlternateContent xmlns:mc="http://schemas.openxmlformats.org/markup-compatibility/2006">
              <mc:Choice xmlns:v="urn:schemas-microsoft-com:vml" Requires="v">
                <p:oleObj spid="_x0000_s2049" name="" r:id="rId2" imgW="1384300" imgH="419100" progId="Equation.KSEE3">
                  <p:embed/>
                </p:oleObj>
              </mc:Choice>
              <mc:Fallback>
                <p:oleObj name="" r:id="rId2" imgW="1384300" imgH="419100" progId="Equation.KSEE3">
                  <p:embed/>
                  <p:pic>
                    <p:nvPicPr>
                      <p:cNvPr id="0" name="图片 2048"/>
                      <p:cNvPicPr/>
                      <p:nvPr/>
                    </p:nvPicPr>
                    <p:blipFill>
                      <a:blip r:embed="rId3"/>
                      <a:stretch>
                        <a:fillRect/>
                      </a:stretch>
                    </p:blipFill>
                    <p:spPr>
                      <a:xfrm>
                        <a:off x="873125" y="4201160"/>
                        <a:ext cx="3000375" cy="908685"/>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921385" y="5296218"/>
          <a:ext cx="2492375" cy="592455"/>
        </p:xfrm>
        <a:graphic>
          <a:graphicData uri="http://schemas.openxmlformats.org/presentationml/2006/ole">
            <mc:AlternateContent xmlns:mc="http://schemas.openxmlformats.org/markup-compatibility/2006">
              <mc:Choice xmlns:v="urn:schemas-microsoft-com:vml" Requires="v">
                <p:oleObj spid="_x0000_s1026" name="" r:id="rId4" imgW="1016000" imgH="241300" progId="Equation.KSEE3">
                  <p:embed/>
                </p:oleObj>
              </mc:Choice>
              <mc:Fallback>
                <p:oleObj name="" r:id="rId4" imgW="1016000" imgH="241300" progId="Equation.KSEE3">
                  <p:embed/>
                  <p:pic>
                    <p:nvPicPr>
                      <p:cNvPr id="0" name="图片 1025"/>
                      <p:cNvPicPr/>
                      <p:nvPr/>
                    </p:nvPicPr>
                    <p:blipFill>
                      <a:blip r:embed="rId5"/>
                      <a:stretch>
                        <a:fillRect/>
                      </a:stretch>
                    </p:blipFill>
                    <p:spPr>
                      <a:xfrm>
                        <a:off x="921385" y="5296218"/>
                        <a:ext cx="2492375" cy="592455"/>
                      </a:xfrm>
                      <a:prstGeom prst="rect">
                        <a:avLst/>
                      </a:prstGeom>
                    </p:spPr>
                  </p:pic>
                </p:oleObj>
              </mc:Fallback>
            </mc:AlternateContent>
          </a:graphicData>
        </a:graphic>
      </p:graphicFrame>
      <p:sp>
        <p:nvSpPr>
          <p:cNvPr id="7" name="标题 2"/>
          <p:cNvSpPr>
            <a:spLocks noGrp="1"/>
          </p:cNvSpPr>
          <p:nvPr/>
        </p:nvSpPr>
        <p:spPr>
          <a:xfrm>
            <a:off x="1979930" y="171450"/>
            <a:ext cx="8229600" cy="7524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卷积神经网络</a:t>
            </a:r>
            <a:r>
              <a:rPr lang="en-US" altLang="zh-CN" dirty="0"/>
              <a:t>-</a:t>
            </a:r>
            <a:r>
              <a:rPr lang="zh-CN" altLang="en-US" dirty="0"/>
              <a:t>激活函数</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829945"/>
            <a:ext cx="7618730" cy="5435600"/>
          </a:xfrm>
        </p:spPr>
        <p:txBody>
          <a:bodyPr>
            <a:normAutofit lnSpcReduction="10000"/>
          </a:bodyPr>
          <a:p>
            <a:r>
              <a:rPr lang="en-US" altLang="zh-CN"/>
              <a:t> ReLU(The Rectified Linear Unit, </a:t>
            </a:r>
            <a:r>
              <a:rPr lang="zh-CN" altLang="en-US"/>
              <a:t>修正线性单元</a:t>
            </a:r>
            <a:r>
              <a:rPr lang="en-US" altLang="zh-CN"/>
              <a:t>)</a:t>
            </a:r>
            <a:r>
              <a:rPr lang="zh-CN" altLang="en-US"/>
              <a:t>函数：</a:t>
            </a:r>
            <a:endParaRPr lang="zh-CN" altLang="en-US"/>
          </a:p>
          <a:p>
            <a:pPr lvl="1"/>
            <a:r>
              <a:rPr lang="zh-CN" altLang="en-US"/>
              <a:t> 对于输入的</a:t>
            </a:r>
            <a:r>
              <a:rPr lang="en-US" altLang="zh-CN"/>
              <a:t>x</a:t>
            </a:r>
            <a:r>
              <a:rPr lang="zh-CN" altLang="en-US"/>
              <a:t>以</a:t>
            </a:r>
            <a:r>
              <a:rPr lang="en-US" altLang="zh-CN"/>
              <a:t>0</a:t>
            </a:r>
            <a:r>
              <a:rPr lang="zh-CN" altLang="en-US"/>
              <a:t>为分界线，左侧的均为</a:t>
            </a:r>
            <a:r>
              <a:rPr lang="en-US" altLang="zh-CN"/>
              <a:t>0</a:t>
            </a:r>
            <a:r>
              <a:rPr lang="zh-CN" altLang="en-US"/>
              <a:t>，右侧的为</a:t>
            </a:r>
            <a:r>
              <a:rPr lang="en-US" altLang="zh-CN"/>
              <a:t>y=x</a:t>
            </a:r>
            <a:r>
              <a:rPr lang="zh-CN" altLang="en-US"/>
              <a:t>这条直线。</a:t>
            </a:r>
            <a:endParaRPr lang="zh-CN" altLang="en-US"/>
          </a:p>
          <a:p>
            <a:pPr lvl="1"/>
            <a:r>
              <a:rPr lang="zh-CN" altLang="en-US"/>
              <a:t> 缺点：</a:t>
            </a:r>
            <a:endParaRPr lang="zh-CN" altLang="en-US"/>
          </a:p>
          <a:p>
            <a:pPr lvl="2"/>
            <a:r>
              <a:rPr lang="zh-CN" altLang="en-US"/>
              <a:t> 没有边界，可以使用变种</a:t>
            </a:r>
            <a:r>
              <a:rPr lang="en-US" altLang="zh-CN"/>
              <a:t>ReLU6: min(max(0,x), 6)</a:t>
            </a:r>
            <a:endParaRPr lang="zh-CN" altLang="en-US"/>
          </a:p>
          <a:p>
            <a:pPr lvl="2"/>
            <a:r>
              <a:rPr lang="zh-CN" altLang="en-US" sz="2000"/>
              <a:t> 比较脆弱，</a:t>
            </a:r>
            <a:r>
              <a:rPr lang="zh-CN" altLang="en-US" sz="2000">
                <a:latin typeface="Arial" panose="020B0604020202020204" pitchFamily="34" charset="0"/>
                <a:cs typeface="Arial" panose="020B0604020202020204" pitchFamily="34" charset="0"/>
              </a:rPr>
              <a:t>比较容易陷入出现</a:t>
            </a:r>
            <a:r>
              <a:rPr lang="en-US" altLang="zh-CN" sz="2000">
                <a:latin typeface="Arial" panose="020B0604020202020204" pitchFamily="34" charset="0"/>
                <a:cs typeface="Arial" panose="020B0604020202020204" pitchFamily="34" charset="0"/>
              </a:rPr>
              <a:t>”</a:t>
            </a:r>
            <a:r>
              <a:rPr lang="zh-CN" altLang="en-US" sz="2000" b="1">
                <a:solidFill>
                  <a:srgbClr val="FF0000"/>
                </a:solidFill>
                <a:latin typeface="Arial" panose="020B0604020202020204" pitchFamily="34" charset="0"/>
                <a:cs typeface="Arial" panose="020B0604020202020204" pitchFamily="34" charset="0"/>
              </a:rPr>
              <a:t>死神经元</a:t>
            </a:r>
            <a:r>
              <a:rPr lang="en-US" altLang="zh-CN" sz="2000">
                <a:latin typeface="Arial" panose="020B0604020202020204" pitchFamily="34" charset="0"/>
                <a:cs typeface="Arial" panose="020B0604020202020204" pitchFamily="34" charset="0"/>
              </a:rPr>
              <a:t>”</a:t>
            </a:r>
            <a:r>
              <a:rPr lang="zh-CN" altLang="en-US" sz="2000">
                <a:latin typeface="Arial" panose="020B0604020202020204" pitchFamily="34" charset="0"/>
                <a:cs typeface="Arial" panose="020B0604020202020204" pitchFamily="34" charset="0"/>
              </a:rPr>
              <a:t>的情况，在输出数据维度比较低的情况下，</a:t>
            </a:r>
            <a:r>
              <a:rPr lang="zh-CN" altLang="en-US" sz="2000">
                <a:solidFill>
                  <a:srgbClr val="FF0000"/>
                </a:solidFill>
                <a:latin typeface="Arial" panose="020B0604020202020204" pitchFamily="34" charset="0"/>
                <a:cs typeface="Arial" panose="020B0604020202020204" pitchFamily="34" charset="0"/>
              </a:rPr>
              <a:t>会造成数据坍塌。</a:t>
            </a:r>
            <a:endParaRPr lang="zh-CN" altLang="en-US"/>
          </a:p>
          <a:p>
            <a:pPr marL="914400" lvl="2" indent="0">
              <a:buNone/>
            </a:pPr>
            <a:r>
              <a:rPr lang="zh-CN" altLang="en-US"/>
              <a:t> 优点：</a:t>
            </a:r>
            <a:endParaRPr lang="zh-CN" altLang="en-US"/>
          </a:p>
          <a:p>
            <a:pPr lvl="2"/>
            <a:r>
              <a:rPr lang="zh-CN" altLang="en-US"/>
              <a:t> 相比于</a:t>
            </a:r>
            <a:r>
              <a:rPr lang="en-US" altLang="zh-CN"/>
              <a:t>Sigmoid</a:t>
            </a:r>
            <a:r>
              <a:rPr lang="zh-CN" altLang="en-US"/>
              <a:t>和</a:t>
            </a:r>
            <a:r>
              <a:rPr lang="en-US" altLang="zh-CN"/>
              <a:t>Tanh</a:t>
            </a:r>
            <a:r>
              <a:rPr lang="zh-CN" altLang="en-US"/>
              <a:t>，提升收敛速度</a:t>
            </a:r>
            <a:endParaRPr lang="zh-CN" altLang="en-US"/>
          </a:p>
          <a:p>
            <a:pPr lvl="2"/>
            <a:r>
              <a:rPr lang="zh-CN" altLang="en-US"/>
              <a:t> 梯度求解公式简单，不会产生梯度消失和梯度爆炸</a:t>
            </a:r>
            <a:endParaRPr lang="zh-CN" altLang="en-US"/>
          </a:p>
        </p:txBody>
      </p:sp>
      <p:pic>
        <p:nvPicPr>
          <p:cNvPr id="5" name="图片 4"/>
          <p:cNvPicPr>
            <a:picLocks noChangeAspect="1"/>
          </p:cNvPicPr>
          <p:nvPr/>
        </p:nvPicPr>
        <p:blipFill>
          <a:blip r:embed="rId1"/>
          <a:stretch>
            <a:fillRect/>
          </a:stretch>
        </p:blipFill>
        <p:spPr>
          <a:xfrm>
            <a:off x="8256905" y="829945"/>
            <a:ext cx="3848100" cy="2962910"/>
          </a:xfrm>
          <a:prstGeom prst="rect">
            <a:avLst/>
          </a:prstGeom>
        </p:spPr>
      </p:pic>
      <p:graphicFrame>
        <p:nvGraphicFramePr>
          <p:cNvPr id="6" name="对象 5">
            <a:hlinkClick r:id="" action="ppaction://ole?verb="/>
          </p:cNvPr>
          <p:cNvGraphicFramePr>
            <a:graphicFrameLocks noChangeAspect="1"/>
          </p:cNvGraphicFramePr>
          <p:nvPr/>
        </p:nvGraphicFramePr>
        <p:xfrm>
          <a:off x="1022985" y="5979160"/>
          <a:ext cx="3279140" cy="449580"/>
        </p:xfrm>
        <a:graphic>
          <a:graphicData uri="http://schemas.openxmlformats.org/presentationml/2006/ole">
            <mc:AlternateContent xmlns:mc="http://schemas.openxmlformats.org/markup-compatibility/2006">
              <mc:Choice xmlns:v="urn:schemas-microsoft-com:vml" Requires="v">
                <p:oleObj spid="_x0000_s3073" name="" r:id="rId2" imgW="1574800" imgH="215900" progId="Equation.KSEE3">
                  <p:embed/>
                </p:oleObj>
              </mc:Choice>
              <mc:Fallback>
                <p:oleObj name="" r:id="rId2" imgW="1574800" imgH="215900" progId="Equation.KSEE3">
                  <p:embed/>
                  <p:pic>
                    <p:nvPicPr>
                      <p:cNvPr id="0" name="图片 3072"/>
                      <p:cNvPicPr/>
                      <p:nvPr/>
                    </p:nvPicPr>
                    <p:blipFill>
                      <a:blip r:embed="rId3"/>
                      <a:stretch>
                        <a:fillRect/>
                      </a:stretch>
                    </p:blipFill>
                    <p:spPr>
                      <a:xfrm>
                        <a:off x="1022985" y="5979160"/>
                        <a:ext cx="3279140" cy="44958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4429125" y="5704840"/>
          <a:ext cx="2216785" cy="997585"/>
        </p:xfrm>
        <a:graphic>
          <a:graphicData uri="http://schemas.openxmlformats.org/presentationml/2006/ole">
            <mc:AlternateContent xmlns:mc="http://schemas.openxmlformats.org/markup-compatibility/2006">
              <mc:Choice xmlns:v="urn:schemas-microsoft-com:vml" Requires="v">
                <p:oleObj spid="_x0000_s3074" name="" r:id="rId4" imgW="1016000" imgH="457200" progId="Equation.KSEE3">
                  <p:embed/>
                </p:oleObj>
              </mc:Choice>
              <mc:Fallback>
                <p:oleObj name="" r:id="rId4" imgW="1016000" imgH="457200" progId="Equation.KSEE3">
                  <p:embed/>
                  <p:pic>
                    <p:nvPicPr>
                      <p:cNvPr id="0" name="图片 3073"/>
                      <p:cNvPicPr/>
                      <p:nvPr/>
                    </p:nvPicPr>
                    <p:blipFill>
                      <a:blip r:embed="rId5"/>
                      <a:stretch>
                        <a:fillRect/>
                      </a:stretch>
                    </p:blipFill>
                    <p:spPr>
                      <a:xfrm>
                        <a:off x="4429125" y="5704840"/>
                        <a:ext cx="2216785" cy="997585"/>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8409940" y="3792855"/>
            <a:ext cx="3327400" cy="2690495"/>
          </a:xfrm>
          <a:prstGeom prst="rect">
            <a:avLst/>
          </a:prstGeom>
        </p:spPr>
      </p:pic>
      <p:sp>
        <p:nvSpPr>
          <p:cNvPr id="2" name="标题 2"/>
          <p:cNvSpPr>
            <a:spLocks noGrp="1"/>
          </p:cNvSpPr>
          <p:nvPr/>
        </p:nvSpPr>
        <p:spPr>
          <a:xfrm>
            <a:off x="1656715" y="168910"/>
            <a:ext cx="8229600" cy="7524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卷积神经网络</a:t>
            </a:r>
            <a:r>
              <a:rPr lang="en-US" altLang="zh-CN" dirty="0"/>
              <a:t>-</a:t>
            </a:r>
            <a:r>
              <a:rPr lang="zh-CN" altLang="en-US" dirty="0"/>
              <a:t>激活函数</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120775"/>
            <a:ext cx="11178540" cy="5144770"/>
          </a:xfrm>
        </p:spPr>
        <p:txBody>
          <a:bodyPr/>
          <a:p>
            <a:r>
              <a:rPr lang="en-US" altLang="zh-CN"/>
              <a:t> ReLU</a:t>
            </a:r>
            <a:r>
              <a:rPr lang="zh-CN" altLang="en-US"/>
              <a:t>函数是从生物学角度，模拟出脑神经元接收信号更加准确的激活模型。</a:t>
            </a:r>
            <a:endParaRPr lang="zh-CN" altLang="en-US"/>
          </a:p>
          <a:p>
            <a:pPr lvl="1"/>
            <a:r>
              <a:rPr lang="zh-CN" altLang="en-US"/>
              <a:t> 相比于</a:t>
            </a:r>
            <a:r>
              <a:rPr lang="en-US" altLang="zh-CN"/>
              <a:t>Sigmoid</a:t>
            </a:r>
            <a:r>
              <a:rPr lang="zh-CN" altLang="en-US"/>
              <a:t>函数，具有以下优点：</a:t>
            </a:r>
            <a:endParaRPr lang="zh-CN" altLang="en-US"/>
          </a:p>
          <a:p>
            <a:pPr lvl="2"/>
            <a:r>
              <a:rPr lang="en-US" altLang="zh-CN"/>
              <a:t> 1. </a:t>
            </a:r>
            <a:r>
              <a:rPr lang="zh-CN" altLang="en-US" b="1"/>
              <a:t>单侧抑制</a:t>
            </a:r>
            <a:r>
              <a:rPr lang="zh-CN" altLang="en-US"/>
              <a:t>；</a:t>
            </a:r>
            <a:endParaRPr lang="zh-CN" altLang="en-US"/>
          </a:p>
          <a:p>
            <a:pPr lvl="2"/>
            <a:r>
              <a:rPr lang="en-US" altLang="zh-CN"/>
              <a:t> 2. </a:t>
            </a:r>
            <a:r>
              <a:rPr lang="zh-CN" altLang="en-US" b="1"/>
              <a:t>相对宽阔的兴奋边界</a:t>
            </a:r>
            <a:r>
              <a:rPr lang="zh-CN" altLang="en-US"/>
              <a:t>；</a:t>
            </a:r>
            <a:endParaRPr lang="zh-CN" altLang="en-US"/>
          </a:p>
          <a:p>
            <a:pPr lvl="2"/>
            <a:r>
              <a:rPr lang="en-US" altLang="zh-CN"/>
              <a:t> 3. </a:t>
            </a:r>
            <a:r>
              <a:rPr lang="zh-CN" altLang="en-US" b="1">
                <a:solidFill>
                  <a:srgbClr val="FF0000"/>
                </a:solidFill>
              </a:rPr>
              <a:t>稀疏激活性</a:t>
            </a:r>
            <a:r>
              <a:rPr lang="zh-CN" altLang="en-US"/>
              <a:t>；</a:t>
            </a:r>
            <a:endParaRPr lang="zh-CN" altLang="en-US"/>
          </a:p>
          <a:p>
            <a:pPr lvl="2"/>
            <a:r>
              <a:rPr lang="zh-CN" altLang="en-US"/>
              <a:t> </a:t>
            </a:r>
            <a:r>
              <a:rPr lang="en-US" altLang="zh-CN"/>
              <a:t>4. </a:t>
            </a:r>
            <a:r>
              <a:rPr lang="zh-CN" altLang="en-US" b="1"/>
              <a:t>更快的收敛速度</a:t>
            </a:r>
            <a:r>
              <a:rPr lang="zh-CN" altLang="en-US"/>
              <a:t>；</a:t>
            </a:r>
            <a:endParaRPr lang="zh-CN" altLang="en-US"/>
          </a:p>
        </p:txBody>
      </p:sp>
      <p:sp>
        <p:nvSpPr>
          <p:cNvPr id="4" name="标题 3"/>
          <p:cNvSpPr>
            <a:spLocks noGrp="1"/>
          </p:cNvSpPr>
          <p:nvPr>
            <p:ph type="title"/>
          </p:nvPr>
        </p:nvSpPr>
        <p:spPr/>
        <p:txBody>
          <a:bodyPr>
            <a:normAutofit/>
          </a:bodyPr>
          <a:p>
            <a:r>
              <a:rPr lang="zh-CN" altLang="en-US" dirty="0">
                <a:sym typeface="+mn-ea"/>
              </a:rPr>
              <a:t>卷积神经网络</a:t>
            </a:r>
            <a:r>
              <a:rPr lang="en-US" altLang="zh-CN" dirty="0">
                <a:sym typeface="+mn-ea"/>
              </a:rPr>
              <a:t>-ReLU Layer</a:t>
            </a:r>
            <a:endParaRPr lang="zh-CN" altLang="en-US"/>
          </a:p>
        </p:txBody>
      </p:sp>
      <p:pic>
        <p:nvPicPr>
          <p:cNvPr id="5" name="图片 4"/>
          <p:cNvPicPr>
            <a:picLocks noChangeAspect="1"/>
          </p:cNvPicPr>
          <p:nvPr/>
        </p:nvPicPr>
        <p:blipFill>
          <a:blip r:embed="rId1"/>
          <a:stretch>
            <a:fillRect/>
          </a:stretch>
        </p:blipFill>
        <p:spPr>
          <a:xfrm>
            <a:off x="6203950" y="2048510"/>
            <a:ext cx="5564505" cy="41363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stretch>
            <a:fillRect/>
          </a:stretch>
        </p:blipFill>
        <p:spPr>
          <a:xfrm>
            <a:off x="6463030" y="2609850"/>
            <a:ext cx="5248275" cy="4055745"/>
          </a:xfrm>
          <a:prstGeom prst="rect">
            <a:avLst/>
          </a:prstGeom>
        </p:spPr>
      </p:pic>
      <p:sp>
        <p:nvSpPr>
          <p:cNvPr id="3" name="内容占位符 2"/>
          <p:cNvSpPr>
            <a:spLocks noGrp="1"/>
          </p:cNvSpPr>
          <p:nvPr>
            <p:ph idx="13"/>
          </p:nvPr>
        </p:nvSpPr>
        <p:spPr>
          <a:xfrm>
            <a:off x="533400" y="1014095"/>
            <a:ext cx="11424285" cy="5251450"/>
          </a:xfrm>
        </p:spPr>
        <p:txBody>
          <a:bodyPr/>
          <a:p>
            <a:r>
              <a:rPr lang="en-US" altLang="zh-CN"/>
              <a:t> Leaky ReLU</a:t>
            </a:r>
            <a:r>
              <a:rPr lang="zh-CN" altLang="en-US"/>
              <a:t>激活函数：</a:t>
            </a:r>
            <a:endParaRPr lang="zh-CN" altLang="en-US"/>
          </a:p>
          <a:p>
            <a:pPr lvl="1"/>
            <a:r>
              <a:rPr lang="zh-CN" altLang="en-US"/>
              <a:t> 在</a:t>
            </a:r>
            <a:r>
              <a:rPr lang="en-US" altLang="zh-CN"/>
              <a:t>ReLU</a:t>
            </a:r>
            <a:r>
              <a:rPr lang="zh-CN" altLang="en-US"/>
              <a:t>函数的基础上，对</a:t>
            </a:r>
            <a:r>
              <a:rPr lang="en-US" altLang="zh-CN"/>
              <a:t>x</a:t>
            </a:r>
            <a:r>
              <a:rPr lang="en-US" altLang="zh-CN">
                <a:latin typeface="Arial" panose="020B0604020202020204" pitchFamily="34" charset="0"/>
                <a:cs typeface="Arial" panose="020B0604020202020204" pitchFamily="34" charset="0"/>
              </a:rPr>
              <a:t>≤0</a:t>
            </a:r>
            <a:r>
              <a:rPr lang="zh-CN" altLang="en-US">
                <a:latin typeface="Arial" panose="020B0604020202020204" pitchFamily="34" charset="0"/>
                <a:cs typeface="Arial" panose="020B0604020202020204" pitchFamily="34" charset="0"/>
              </a:rPr>
              <a:t>的部分进行修正；目的是为了解决</a:t>
            </a:r>
            <a:r>
              <a:rPr lang="en-US" altLang="zh-CN">
                <a:latin typeface="Arial" panose="020B0604020202020204" pitchFamily="34" charset="0"/>
                <a:cs typeface="Arial" panose="020B0604020202020204" pitchFamily="34" charset="0"/>
              </a:rPr>
              <a:t>ReLU</a:t>
            </a:r>
            <a:r>
              <a:rPr lang="zh-CN" altLang="en-US">
                <a:latin typeface="Arial" panose="020B0604020202020204" pitchFamily="34" charset="0"/>
                <a:cs typeface="Arial" panose="020B0604020202020204" pitchFamily="34" charset="0"/>
              </a:rPr>
              <a:t>激活函数中容易存在的</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死神经元</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情况的；不过实际场景中：效果不是太好。</a:t>
            </a:r>
            <a:endParaRPr lang="zh-CN" altLang="en-US">
              <a:latin typeface="Arial" panose="020B0604020202020204" pitchFamily="34" charset="0"/>
              <a:cs typeface="Arial" panose="020B0604020202020204" pitchFamily="34" charset="0"/>
            </a:endParaRPr>
          </a:p>
        </p:txBody>
      </p:sp>
      <p:sp>
        <p:nvSpPr>
          <p:cNvPr id="4" name="标题 3"/>
          <p:cNvSpPr>
            <a:spLocks noGrp="1"/>
          </p:cNvSpPr>
          <p:nvPr>
            <p:ph type="title"/>
          </p:nvPr>
        </p:nvSpPr>
        <p:spPr/>
        <p:txBody>
          <a:bodyPr>
            <a:normAutofit/>
          </a:bodyPr>
          <a:p>
            <a:r>
              <a:rPr lang="zh-CN" altLang="en-US" dirty="0">
                <a:sym typeface="+mn-ea"/>
              </a:rPr>
              <a:t>卷积神经网络</a:t>
            </a:r>
            <a:r>
              <a:rPr lang="en-US" altLang="zh-CN" dirty="0">
                <a:sym typeface="+mn-ea"/>
              </a:rPr>
              <a:t>-ReLU Layer</a:t>
            </a:r>
            <a:endParaRPr lang="zh-CN" altLang="en-US"/>
          </a:p>
        </p:txBody>
      </p:sp>
      <p:graphicFrame>
        <p:nvGraphicFramePr>
          <p:cNvPr id="6" name="对象 5">
            <a:hlinkClick r:id="" action="ppaction://ole?verb="/>
          </p:cNvPr>
          <p:cNvGraphicFramePr>
            <a:graphicFrameLocks noChangeAspect="1"/>
          </p:cNvGraphicFramePr>
          <p:nvPr/>
        </p:nvGraphicFramePr>
        <p:xfrm>
          <a:off x="1491615" y="3214370"/>
          <a:ext cx="4177030" cy="952500"/>
        </p:xfrm>
        <a:graphic>
          <a:graphicData uri="http://schemas.openxmlformats.org/presentationml/2006/ole">
            <mc:AlternateContent xmlns:mc="http://schemas.openxmlformats.org/markup-compatibility/2006">
              <mc:Choice xmlns:v="urn:schemas-microsoft-com:vml" Requires="v">
                <p:oleObj spid="_x0000_s3073" name="" r:id="rId2" imgW="2005965" imgH="457200" progId="Equation.KSEE3">
                  <p:embed/>
                </p:oleObj>
              </mc:Choice>
              <mc:Fallback>
                <p:oleObj name="" r:id="rId2" imgW="2005965" imgH="457200" progId="Equation.KSEE3">
                  <p:embed/>
                  <p:pic>
                    <p:nvPicPr>
                      <p:cNvPr id="0" name="图片 3072"/>
                      <p:cNvPicPr/>
                      <p:nvPr/>
                    </p:nvPicPr>
                    <p:blipFill>
                      <a:blip r:embed="rId3"/>
                      <a:stretch>
                        <a:fillRect/>
                      </a:stretch>
                    </p:blipFill>
                    <p:spPr>
                      <a:xfrm>
                        <a:off x="1491615" y="3214370"/>
                        <a:ext cx="4177030" cy="9525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2127250" y="4559300"/>
          <a:ext cx="2272665" cy="997585"/>
        </p:xfrm>
        <a:graphic>
          <a:graphicData uri="http://schemas.openxmlformats.org/presentationml/2006/ole">
            <mc:AlternateContent xmlns:mc="http://schemas.openxmlformats.org/markup-compatibility/2006">
              <mc:Choice xmlns:v="urn:schemas-microsoft-com:vml" Requires="v">
                <p:oleObj spid="_x0000_s3074" name="" r:id="rId4" imgW="1041400" imgH="457200" progId="Equation.KSEE3">
                  <p:embed/>
                </p:oleObj>
              </mc:Choice>
              <mc:Fallback>
                <p:oleObj name="" r:id="rId4" imgW="1041400" imgH="457200" progId="Equation.KSEE3">
                  <p:embed/>
                  <p:pic>
                    <p:nvPicPr>
                      <p:cNvPr id="0" name="图片 3073"/>
                      <p:cNvPicPr/>
                      <p:nvPr/>
                    </p:nvPicPr>
                    <p:blipFill>
                      <a:blip r:embed="rId5"/>
                      <a:stretch>
                        <a:fillRect/>
                      </a:stretch>
                    </p:blipFill>
                    <p:spPr>
                      <a:xfrm>
                        <a:off x="2127250" y="4559300"/>
                        <a:ext cx="2272665" cy="997585"/>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zh-CN" altLang="en-US" sz="2400" dirty="0"/>
              <a:t>卷积神经网络</a:t>
            </a:r>
            <a:r>
              <a:rPr lang="en-US" altLang="zh-CN" sz="2400" dirty="0"/>
              <a:t>(Convolutional Neural Networks</a:t>
            </a:r>
            <a:r>
              <a:rPr lang="zh-CN" altLang="en-US" sz="2400" dirty="0"/>
              <a:t>，</a:t>
            </a:r>
            <a:r>
              <a:rPr lang="en-US" altLang="zh-CN" sz="2400" dirty="0"/>
              <a:t>CNN)</a:t>
            </a:r>
            <a:r>
              <a:rPr lang="zh-CN" altLang="en-US" sz="2400" dirty="0"/>
              <a:t>，</a:t>
            </a:r>
            <a:r>
              <a:rPr lang="en-US" altLang="zh-CN" sz="2400" dirty="0"/>
              <a:t>CNN</a:t>
            </a:r>
            <a:r>
              <a:rPr lang="zh-CN" altLang="en-US" sz="2400" dirty="0"/>
              <a:t>可以有效的降低</a:t>
            </a:r>
            <a:r>
              <a:rPr lang="zh-CN" altLang="en-US" sz="2400" b="1" dirty="0">
                <a:solidFill>
                  <a:srgbClr val="FF0000"/>
                </a:solidFill>
              </a:rPr>
              <a:t>反馈神经网络</a:t>
            </a:r>
            <a:r>
              <a:rPr lang="en-US" altLang="zh-CN" sz="2400" dirty="0"/>
              <a:t>(</a:t>
            </a:r>
            <a:r>
              <a:rPr lang="zh-CN" altLang="en-US" sz="2400" dirty="0"/>
              <a:t>传统神经网络</a:t>
            </a:r>
            <a:r>
              <a:rPr lang="en-US" altLang="zh-CN" sz="2400" dirty="0"/>
              <a:t>)</a:t>
            </a:r>
            <a:r>
              <a:rPr lang="zh-CN" altLang="en-US" sz="2400" dirty="0"/>
              <a:t>的复杂性，常见的</a:t>
            </a:r>
            <a:r>
              <a:rPr lang="en-US" altLang="zh-CN" sz="2400" dirty="0"/>
              <a:t>CNN</a:t>
            </a:r>
            <a:r>
              <a:rPr lang="zh-CN" altLang="en-US" sz="2400" dirty="0"/>
              <a:t>结构有</a:t>
            </a:r>
            <a:r>
              <a:rPr lang="en-US" altLang="zh-CN" sz="2400" dirty="0"/>
              <a:t>LeNet-5</a:t>
            </a:r>
            <a:r>
              <a:rPr lang="zh-CN" altLang="en-US" sz="2400" dirty="0"/>
              <a:t>、</a:t>
            </a:r>
            <a:r>
              <a:rPr lang="en-US" altLang="zh-CN" sz="2400" dirty="0"/>
              <a:t>AlexNet</a:t>
            </a:r>
            <a:r>
              <a:rPr lang="zh-CN" altLang="en-US" sz="2400" dirty="0"/>
              <a:t>、</a:t>
            </a:r>
            <a:r>
              <a:rPr lang="en-US" altLang="zh-CN" sz="2400" dirty="0"/>
              <a:t>ZFNet</a:t>
            </a:r>
            <a:r>
              <a:rPr lang="zh-CN" altLang="en-US" sz="2400" dirty="0"/>
              <a:t>、</a:t>
            </a:r>
            <a:r>
              <a:rPr lang="en-US" altLang="zh-CN" sz="2400" dirty="0"/>
              <a:t>VGGNet</a:t>
            </a:r>
            <a:r>
              <a:rPr lang="zh-CN" altLang="en-US" sz="2400" dirty="0"/>
              <a:t>、</a:t>
            </a:r>
            <a:r>
              <a:rPr lang="en-US" altLang="zh-CN" sz="2400" dirty="0"/>
              <a:t>GoogleNet</a:t>
            </a:r>
            <a:r>
              <a:rPr lang="zh-CN" altLang="en-US" sz="2400" dirty="0"/>
              <a:t>、</a:t>
            </a:r>
            <a:r>
              <a:rPr lang="en-US" altLang="zh-CN" sz="2400" dirty="0"/>
              <a:t>ResNet</a:t>
            </a:r>
            <a:r>
              <a:rPr lang="zh-CN" altLang="en-US" sz="2400" dirty="0"/>
              <a:t>等等，其中在</a:t>
            </a:r>
            <a:r>
              <a:rPr lang="en-US" altLang="zh-CN" sz="2400" dirty="0"/>
              <a:t>LVSVRC2015</a:t>
            </a:r>
            <a:r>
              <a:rPr lang="zh-CN" altLang="en-US" sz="2400" dirty="0"/>
              <a:t>冠军</a:t>
            </a:r>
            <a:r>
              <a:rPr lang="en-US" altLang="zh-CN" sz="2400" dirty="0"/>
              <a:t>ResNet</a:t>
            </a:r>
            <a:r>
              <a:rPr lang="zh-CN" altLang="en-US" sz="2400" dirty="0">
                <a:solidFill>
                  <a:srgbClr val="FF0000"/>
                </a:solidFill>
              </a:rPr>
              <a:t>网络深度</a:t>
            </a:r>
            <a:r>
              <a:rPr lang="zh-CN" altLang="en-US" sz="2400" dirty="0"/>
              <a:t>是</a:t>
            </a:r>
            <a:r>
              <a:rPr lang="en-US" altLang="zh-CN" sz="2400" dirty="0"/>
              <a:t>AlexNet</a:t>
            </a:r>
            <a:r>
              <a:rPr lang="zh-CN" altLang="en-US" sz="2400" dirty="0"/>
              <a:t>的</a:t>
            </a:r>
            <a:r>
              <a:rPr lang="en-US" altLang="zh-CN" sz="2400" dirty="0"/>
              <a:t>20</a:t>
            </a:r>
            <a:r>
              <a:rPr lang="zh-CN" altLang="en-US" sz="2400" dirty="0"/>
              <a:t>多倍，是</a:t>
            </a:r>
            <a:r>
              <a:rPr lang="en-US" altLang="zh-CN" sz="2400" dirty="0"/>
              <a:t>VGGNet</a:t>
            </a:r>
            <a:r>
              <a:rPr lang="zh-CN" altLang="en-US" sz="2400" dirty="0"/>
              <a:t>的</a:t>
            </a:r>
            <a:r>
              <a:rPr lang="en-US" altLang="zh-CN" sz="2400" dirty="0"/>
              <a:t>8</a:t>
            </a:r>
            <a:r>
              <a:rPr lang="zh-CN" altLang="en-US" sz="2400" dirty="0"/>
              <a:t>倍；从这些结构来讲</a:t>
            </a:r>
            <a:r>
              <a:rPr lang="en-US" altLang="zh-CN" sz="2400" dirty="0"/>
              <a:t>CNN</a:t>
            </a:r>
            <a:r>
              <a:rPr lang="zh-CN" altLang="en-US" sz="2400" dirty="0"/>
              <a:t>发展的一个方向就是层次的增加，通过这种方式可以利用增加的非线性得出目标函数的近似结构，同时得出更好的特征表达，但是这种方式导致了网络整体复杂性的增加，使网络更加</a:t>
            </a:r>
            <a:r>
              <a:rPr lang="zh-CN" altLang="en-US" sz="2400" dirty="0">
                <a:solidFill>
                  <a:srgbClr val="FF0000"/>
                </a:solidFill>
              </a:rPr>
              <a:t>难以优化，很容易过拟合或模型退化</a:t>
            </a:r>
            <a:r>
              <a:rPr lang="zh-CN" altLang="en-US" sz="2400" dirty="0"/>
              <a:t>。</a:t>
            </a:r>
            <a:endParaRPr lang="zh-CN" altLang="en-US" sz="2400" dirty="0"/>
          </a:p>
          <a:p>
            <a:pPr>
              <a:lnSpc>
                <a:spcPct val="150000"/>
              </a:lnSpc>
            </a:pPr>
            <a:r>
              <a:rPr lang="en-US" altLang="zh-CN" sz="2400" dirty="0">
                <a:solidFill>
                  <a:schemeClr val="tx1"/>
                </a:solidFill>
              </a:rPr>
              <a:t>CNN</a:t>
            </a:r>
            <a:r>
              <a:rPr lang="zh-CN" altLang="en-US" sz="2400" dirty="0">
                <a:solidFill>
                  <a:schemeClr val="tx1"/>
                </a:solidFill>
              </a:rPr>
              <a:t>的应用主要是在</a:t>
            </a:r>
            <a:r>
              <a:rPr lang="zh-CN" altLang="en-US" sz="2400" b="1" dirty="0">
                <a:solidFill>
                  <a:srgbClr val="FF0000"/>
                </a:solidFill>
              </a:rPr>
              <a:t>图像分类</a:t>
            </a:r>
            <a:r>
              <a:rPr lang="zh-CN" altLang="en-US" sz="2400" dirty="0">
                <a:solidFill>
                  <a:schemeClr val="tx1"/>
                </a:solidFill>
              </a:rPr>
              <a:t>和物体</a:t>
            </a:r>
            <a:r>
              <a:rPr lang="zh-CN" altLang="en-US" sz="2400" b="1" dirty="0">
                <a:solidFill>
                  <a:srgbClr val="FF0000"/>
                </a:solidFill>
              </a:rPr>
              <a:t>识别、语义</a:t>
            </a:r>
            <a:r>
              <a:rPr lang="zh-CN" altLang="en-US" sz="2400" b="1" u="heavy" dirty="0">
                <a:solidFill>
                  <a:srgbClr val="FF0000"/>
                </a:solidFill>
              </a:rPr>
              <a:t>分割等</a:t>
            </a:r>
            <a:r>
              <a:rPr lang="zh-CN" altLang="en-US" sz="2400" dirty="0">
                <a:solidFill>
                  <a:schemeClr val="tx1"/>
                </a:solidFill>
              </a:rPr>
              <a:t>应用比较多</a:t>
            </a:r>
            <a:endParaRPr lang="zh-CN" altLang="en-US" sz="2400" dirty="0">
              <a:solidFill>
                <a:schemeClr val="tx1"/>
              </a:solidFill>
            </a:endParaRPr>
          </a:p>
        </p:txBody>
      </p:sp>
      <p:sp>
        <p:nvSpPr>
          <p:cNvPr id="3" name="标题 2"/>
          <p:cNvSpPr>
            <a:spLocks noGrp="1"/>
          </p:cNvSpPr>
          <p:nvPr>
            <p:ph type="title"/>
          </p:nvPr>
        </p:nvSpPr>
        <p:spPr/>
        <p:txBody>
          <a:bodyPr/>
          <a:lstStyle/>
          <a:p>
            <a:r>
              <a:rPr lang="zh-CN" altLang="en-US" dirty="0"/>
              <a:t>卷积神经网络</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944245"/>
            <a:ext cx="11178540" cy="5321300"/>
          </a:xfrm>
        </p:spPr>
        <p:txBody>
          <a:bodyPr/>
          <a:p>
            <a:r>
              <a:rPr lang="en-US" altLang="zh-CN"/>
              <a:t> ELU</a:t>
            </a:r>
            <a:r>
              <a:rPr lang="zh-CN" altLang="en-US"/>
              <a:t>激活函数：</a:t>
            </a:r>
            <a:endParaRPr lang="zh-CN" altLang="en-US"/>
          </a:p>
          <a:p>
            <a:pPr lvl="1"/>
            <a:r>
              <a:rPr lang="zh-CN" altLang="en-US"/>
              <a:t> 指数线性激活函数，同样属于对</a:t>
            </a:r>
            <a:r>
              <a:rPr lang="en-US" altLang="zh-CN"/>
              <a:t>ReLU</a:t>
            </a:r>
            <a:r>
              <a:rPr lang="zh-CN" altLang="en-US"/>
              <a:t>激活函数的</a:t>
            </a:r>
            <a:r>
              <a:rPr lang="en-US" altLang="zh-CN"/>
              <a:t>x</a:t>
            </a:r>
            <a:r>
              <a:rPr lang="en-US" altLang="zh-CN">
                <a:latin typeface="Arial" panose="020B0604020202020204" pitchFamily="34" charset="0"/>
                <a:cs typeface="Arial" panose="020B0604020202020204" pitchFamily="34" charset="0"/>
              </a:rPr>
              <a:t>≤0</a:t>
            </a:r>
            <a:r>
              <a:rPr lang="zh-CN" altLang="en-US">
                <a:latin typeface="Arial" panose="020B0604020202020204" pitchFamily="34" charset="0"/>
                <a:cs typeface="Arial" panose="020B0604020202020204" pitchFamily="34" charset="0"/>
              </a:rPr>
              <a:t>部分的转换进行指数修正，而不是和</a:t>
            </a:r>
            <a:r>
              <a:rPr lang="en-US" altLang="zh-CN">
                <a:latin typeface="Arial" panose="020B0604020202020204" pitchFamily="34" charset="0"/>
                <a:cs typeface="Arial" panose="020B0604020202020204" pitchFamily="34" charset="0"/>
              </a:rPr>
              <a:t>Leaky ReLU</a:t>
            </a:r>
            <a:r>
              <a:rPr lang="zh-CN" altLang="en-US">
                <a:latin typeface="Arial" panose="020B0604020202020204" pitchFamily="34" charset="0"/>
                <a:cs typeface="Arial" panose="020B0604020202020204" pitchFamily="34" charset="0"/>
              </a:rPr>
              <a:t>中的线性修正。</a:t>
            </a:r>
            <a:endParaRPr lang="zh-CN" altLang="en-US">
              <a:latin typeface="Arial" panose="020B0604020202020204" pitchFamily="34" charset="0"/>
              <a:cs typeface="Arial" panose="020B0604020202020204" pitchFamily="34" charset="0"/>
            </a:endParaRPr>
          </a:p>
        </p:txBody>
      </p:sp>
      <p:sp>
        <p:nvSpPr>
          <p:cNvPr id="4" name="标题 3"/>
          <p:cNvSpPr>
            <a:spLocks noGrp="1"/>
          </p:cNvSpPr>
          <p:nvPr>
            <p:ph type="title"/>
          </p:nvPr>
        </p:nvSpPr>
        <p:spPr/>
        <p:txBody>
          <a:bodyPr>
            <a:normAutofit/>
          </a:bodyPr>
          <a:p>
            <a:r>
              <a:rPr lang="zh-CN" altLang="en-US" dirty="0">
                <a:sym typeface="+mn-ea"/>
              </a:rPr>
              <a:t>卷积神经网络</a:t>
            </a:r>
            <a:r>
              <a:rPr lang="en-US" altLang="zh-CN" dirty="0">
                <a:sym typeface="+mn-ea"/>
              </a:rPr>
              <a:t>-ELU</a:t>
            </a:r>
            <a:endParaRPr lang="zh-CN" altLang="en-US"/>
          </a:p>
        </p:txBody>
      </p:sp>
      <p:graphicFrame>
        <p:nvGraphicFramePr>
          <p:cNvPr id="5" name="对象 4">
            <a:hlinkClick r:id="" action="ppaction://ole?verb="/>
          </p:cNvPr>
          <p:cNvGraphicFramePr>
            <a:graphicFrameLocks noChangeAspect="1"/>
          </p:cNvGraphicFramePr>
          <p:nvPr/>
        </p:nvGraphicFramePr>
        <p:xfrm>
          <a:off x="871220" y="3315970"/>
          <a:ext cx="3563620" cy="915035"/>
        </p:xfrm>
        <a:graphic>
          <a:graphicData uri="http://schemas.openxmlformats.org/presentationml/2006/ole">
            <mc:AlternateContent xmlns:mc="http://schemas.openxmlformats.org/markup-compatibility/2006">
              <mc:Choice xmlns:v="urn:schemas-microsoft-com:vml" Requires="v">
                <p:oleObj spid="_x0000_s5121" name="" r:id="rId1" imgW="1879600" imgH="482600" progId="Equation.KSEE3">
                  <p:embed/>
                </p:oleObj>
              </mc:Choice>
              <mc:Fallback>
                <p:oleObj name="" r:id="rId1" imgW="1879600" imgH="482600" progId="Equation.KSEE3">
                  <p:embed/>
                  <p:pic>
                    <p:nvPicPr>
                      <p:cNvPr id="0" name="图片 5120"/>
                      <p:cNvPicPr/>
                      <p:nvPr/>
                    </p:nvPicPr>
                    <p:blipFill>
                      <a:blip r:embed="rId2"/>
                      <a:stretch>
                        <a:fillRect/>
                      </a:stretch>
                    </p:blipFill>
                    <p:spPr>
                      <a:xfrm>
                        <a:off x="871220" y="3315970"/>
                        <a:ext cx="3563620" cy="91503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871220" y="4753610"/>
          <a:ext cx="2949575" cy="923925"/>
        </p:xfrm>
        <a:graphic>
          <a:graphicData uri="http://schemas.openxmlformats.org/presentationml/2006/ole">
            <mc:AlternateContent xmlns:mc="http://schemas.openxmlformats.org/markup-compatibility/2006">
              <mc:Choice xmlns:v="urn:schemas-microsoft-com:vml" Requires="v">
                <p:oleObj spid="_x0000_s5122" name="" r:id="rId3" imgW="1459865" imgH="457200" progId="Equation.KSEE3">
                  <p:embed/>
                </p:oleObj>
              </mc:Choice>
              <mc:Fallback>
                <p:oleObj name="" r:id="rId3" imgW="1459865" imgH="457200" progId="Equation.KSEE3">
                  <p:embed/>
                  <p:pic>
                    <p:nvPicPr>
                      <p:cNvPr id="0" name="图片 5121"/>
                      <p:cNvPicPr/>
                      <p:nvPr/>
                    </p:nvPicPr>
                    <p:blipFill>
                      <a:blip r:embed="rId4"/>
                      <a:stretch>
                        <a:fillRect/>
                      </a:stretch>
                    </p:blipFill>
                    <p:spPr>
                      <a:xfrm>
                        <a:off x="871220" y="4753610"/>
                        <a:ext cx="2949575" cy="923925"/>
                      </a:xfrm>
                      <a:prstGeom prst="rect">
                        <a:avLst/>
                      </a:prstGeom>
                    </p:spPr>
                  </p:pic>
                </p:oleObj>
              </mc:Fallback>
            </mc:AlternateContent>
          </a:graphicData>
        </a:graphic>
      </p:graphicFrame>
      <p:pic>
        <p:nvPicPr>
          <p:cNvPr id="7" name="图片 6"/>
          <p:cNvPicPr>
            <a:picLocks noChangeAspect="1"/>
          </p:cNvPicPr>
          <p:nvPr/>
        </p:nvPicPr>
        <p:blipFill>
          <a:blip r:embed="rId5"/>
          <a:stretch>
            <a:fillRect/>
          </a:stretch>
        </p:blipFill>
        <p:spPr>
          <a:xfrm>
            <a:off x="4949825" y="2703830"/>
            <a:ext cx="7112000" cy="37617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zh-CN" altLang="en-US" dirty="0">
                <a:sym typeface="+mn-ea"/>
              </a:rPr>
              <a:t>激活函数</a:t>
            </a:r>
            <a:r>
              <a:rPr lang="zh-CN" altLang="en-US" sz="2400" dirty="0">
                <a:solidFill>
                  <a:schemeClr val="tx1"/>
                </a:solidFill>
              </a:rPr>
              <a:t>建议</a:t>
            </a:r>
            <a:endParaRPr lang="zh-CN" altLang="en-US" sz="2400" dirty="0">
              <a:solidFill>
                <a:schemeClr val="tx1"/>
              </a:solidFill>
            </a:endParaRPr>
          </a:p>
          <a:p>
            <a:pPr lvl="1">
              <a:lnSpc>
                <a:spcPct val="150000"/>
              </a:lnSpc>
            </a:pPr>
            <a:r>
              <a:rPr lang="en-US" altLang="zh-CN" sz="2055" dirty="0">
                <a:solidFill>
                  <a:schemeClr val="tx1"/>
                </a:solidFill>
              </a:rPr>
              <a:t> CNN</a:t>
            </a:r>
            <a:r>
              <a:rPr lang="zh-CN" altLang="en-US" sz="2055" dirty="0">
                <a:solidFill>
                  <a:schemeClr val="tx1"/>
                </a:solidFill>
              </a:rPr>
              <a:t>隐藏层一般不使用</a:t>
            </a:r>
            <a:r>
              <a:rPr lang="en-US" altLang="zh-CN" sz="2055" dirty="0">
                <a:solidFill>
                  <a:schemeClr val="tx1"/>
                </a:solidFill>
              </a:rPr>
              <a:t>sigmoid</a:t>
            </a:r>
            <a:r>
              <a:rPr lang="zh-CN" altLang="en-US" sz="2055" dirty="0">
                <a:solidFill>
                  <a:schemeClr val="tx1"/>
                </a:solidFill>
              </a:rPr>
              <a:t>（</a:t>
            </a:r>
            <a:r>
              <a:rPr lang="zh-CN" altLang="en-US" sz="2055" dirty="0">
                <a:solidFill>
                  <a:srgbClr val="FF0000"/>
                </a:solidFill>
              </a:rPr>
              <a:t>排除做</a:t>
            </a:r>
            <a:r>
              <a:rPr lang="en-US" altLang="zh-CN" sz="2055" dirty="0">
                <a:solidFill>
                  <a:srgbClr val="FF0000"/>
                </a:solidFill>
              </a:rPr>
              <a:t>attention </a:t>
            </a:r>
            <a:r>
              <a:rPr lang="zh-CN" altLang="en-US" sz="2055" dirty="0">
                <a:solidFill>
                  <a:srgbClr val="FF0000"/>
                </a:solidFill>
              </a:rPr>
              <a:t>注意力用</a:t>
            </a:r>
            <a:r>
              <a:rPr lang="zh-CN" altLang="en-US" sz="2055" dirty="0">
                <a:solidFill>
                  <a:schemeClr val="tx1"/>
                </a:solidFill>
              </a:rPr>
              <a:t>），如果要使用，建议只在全连接层使用</a:t>
            </a:r>
            <a:endParaRPr lang="zh-CN" altLang="en-US" sz="2055" dirty="0">
              <a:solidFill>
                <a:schemeClr val="tx1"/>
              </a:solidFill>
            </a:endParaRPr>
          </a:p>
          <a:p>
            <a:pPr lvl="1">
              <a:lnSpc>
                <a:spcPct val="150000"/>
              </a:lnSpc>
            </a:pPr>
            <a:r>
              <a:rPr lang="zh-CN" altLang="en-US" sz="2055" dirty="0">
                <a:solidFill>
                  <a:schemeClr val="tx1"/>
                </a:solidFill>
              </a:rPr>
              <a:t> 首先使用</a:t>
            </a:r>
            <a:r>
              <a:rPr lang="en-US" altLang="zh-CN" sz="2055" dirty="0">
                <a:solidFill>
                  <a:schemeClr val="tx1"/>
                </a:solidFill>
              </a:rPr>
              <a:t>ReLU</a:t>
            </a:r>
            <a:r>
              <a:rPr lang="zh-CN" altLang="en-US" sz="2055" dirty="0">
                <a:solidFill>
                  <a:schemeClr val="tx1"/>
                </a:solidFill>
              </a:rPr>
              <a:t>，因为迭代速度快，但是有可能效果不佳</a:t>
            </a:r>
            <a:endParaRPr lang="zh-CN" altLang="en-US" sz="2055" dirty="0">
              <a:solidFill>
                <a:schemeClr val="tx1"/>
              </a:solidFill>
            </a:endParaRPr>
          </a:p>
          <a:p>
            <a:pPr lvl="1">
              <a:lnSpc>
                <a:spcPct val="150000"/>
              </a:lnSpc>
            </a:pPr>
            <a:r>
              <a:rPr lang="zh-CN" altLang="en-US" sz="2055" dirty="0">
                <a:solidFill>
                  <a:schemeClr val="tx1"/>
                </a:solidFill>
              </a:rPr>
              <a:t> 如果使用</a:t>
            </a:r>
            <a:r>
              <a:rPr lang="en-US" altLang="zh-CN" sz="2055" dirty="0">
                <a:solidFill>
                  <a:schemeClr val="tx1"/>
                </a:solidFill>
              </a:rPr>
              <a:t>ReLU</a:t>
            </a:r>
            <a:r>
              <a:rPr lang="zh-CN" altLang="en-US" sz="2055" dirty="0">
                <a:solidFill>
                  <a:schemeClr val="tx1"/>
                </a:solidFill>
              </a:rPr>
              <a:t>失效的情况下，考虑使用</a:t>
            </a:r>
            <a:r>
              <a:rPr lang="en-US" altLang="zh-CN" sz="2055" dirty="0">
                <a:solidFill>
                  <a:schemeClr val="tx1"/>
                </a:solidFill>
              </a:rPr>
              <a:t>Relu6  Leaky ReLu</a:t>
            </a:r>
            <a:r>
              <a:rPr lang="zh-CN" altLang="en-US" sz="2055" dirty="0">
                <a:solidFill>
                  <a:schemeClr val="tx1"/>
                </a:solidFill>
              </a:rPr>
              <a:t>或者</a:t>
            </a:r>
            <a:r>
              <a:rPr lang="en-US" altLang="zh-CN" sz="2055" dirty="0">
                <a:solidFill>
                  <a:schemeClr val="tx1"/>
                </a:solidFill>
              </a:rPr>
              <a:t>ELU</a:t>
            </a:r>
            <a:r>
              <a:rPr lang="zh-CN" altLang="en-US" sz="2055" dirty="0">
                <a:solidFill>
                  <a:schemeClr val="tx1"/>
                </a:solidFill>
              </a:rPr>
              <a:t>，此时一般情况都可以解决啦</a:t>
            </a:r>
            <a:endParaRPr lang="zh-CN" altLang="en-US" sz="2055" dirty="0">
              <a:solidFill>
                <a:schemeClr val="tx1"/>
              </a:solidFill>
            </a:endParaRPr>
          </a:p>
          <a:p>
            <a:pPr lvl="1">
              <a:lnSpc>
                <a:spcPct val="150000"/>
              </a:lnSpc>
            </a:pPr>
            <a:r>
              <a:rPr lang="en-US" altLang="zh-CN" sz="2055" dirty="0">
                <a:solidFill>
                  <a:schemeClr val="tx1"/>
                </a:solidFill>
              </a:rPr>
              <a:t> tanh</a:t>
            </a:r>
            <a:r>
              <a:rPr lang="zh-CN" altLang="en-US" sz="2055" dirty="0">
                <a:solidFill>
                  <a:schemeClr val="tx1"/>
                </a:solidFill>
              </a:rPr>
              <a:t>激活函数在某些情况下有比较好的效果，但是应用场景比较少</a:t>
            </a:r>
            <a:endParaRPr lang="zh-CN" altLang="en-US" sz="2055"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a:t>
            </a:r>
            <a:r>
              <a:rPr lang="zh-CN" altLang="en-US" dirty="0"/>
              <a:t>激活函数建议</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en-US" altLang="zh-CN" sz="2400" dirty="0">
                <a:solidFill>
                  <a:schemeClr val="tx1"/>
                </a:solidFill>
              </a:rPr>
              <a:t> </a:t>
            </a:r>
            <a:r>
              <a:rPr lang="zh-CN" altLang="en-US" sz="2400" dirty="0">
                <a:solidFill>
                  <a:schemeClr val="tx1"/>
                </a:solidFill>
              </a:rPr>
              <a:t>在连续的卷积层中间存在的就是池化层，主要功能是：通过逐步减小表征的空间尺寸来减小参数量和网络中的计算；池化层在每个特征图上独立操作。使用池化层替代卷积层可以达到压缩数据和参数的量，减小过拟合。</a:t>
            </a:r>
            <a:endParaRPr lang="zh-CN" altLang="en-US" sz="2400"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-Pooling Layer</a:t>
            </a:r>
            <a:endParaRPr lang="zh-CN" altLang="en-US" dirty="0"/>
          </a:p>
        </p:txBody>
      </p:sp>
      <p:pic>
        <p:nvPicPr>
          <p:cNvPr id="2" name="图片 1"/>
          <p:cNvPicPr>
            <a:picLocks noChangeAspect="1"/>
          </p:cNvPicPr>
          <p:nvPr/>
        </p:nvPicPr>
        <p:blipFill>
          <a:blip r:embed="rId1"/>
          <a:stretch>
            <a:fillRect/>
          </a:stretch>
        </p:blipFill>
        <p:spPr>
          <a:xfrm>
            <a:off x="3039745" y="2921000"/>
            <a:ext cx="4540250" cy="358584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zh-CN" altLang="en-US" sz="2400" dirty="0">
                <a:solidFill>
                  <a:schemeClr val="tx1"/>
                </a:solidFill>
              </a:rPr>
              <a:t>在池化层中，进行压缩减少特征数量的时候一般采用两种策略：</a:t>
            </a:r>
            <a:endParaRPr lang="zh-CN" altLang="en-US" sz="2400" dirty="0">
              <a:solidFill>
                <a:schemeClr val="tx1"/>
              </a:solidFill>
            </a:endParaRPr>
          </a:p>
          <a:p>
            <a:pPr lvl="1">
              <a:lnSpc>
                <a:spcPct val="150000"/>
              </a:lnSpc>
            </a:pPr>
            <a:r>
              <a:rPr lang="en-US" altLang="zh-CN" sz="2055" b="1" dirty="0">
                <a:solidFill>
                  <a:srgbClr val="FF0000"/>
                </a:solidFill>
              </a:rPr>
              <a:t>Max Pooling</a:t>
            </a:r>
            <a:r>
              <a:rPr lang="zh-CN" altLang="en-US" sz="2055" dirty="0">
                <a:solidFill>
                  <a:schemeClr val="tx1"/>
                </a:solidFill>
              </a:rPr>
              <a:t>：最大池化，一般采用该方式</a:t>
            </a:r>
            <a:endParaRPr lang="zh-CN" altLang="en-US" sz="2055" dirty="0">
              <a:solidFill>
                <a:schemeClr val="tx1"/>
              </a:solidFill>
            </a:endParaRPr>
          </a:p>
          <a:p>
            <a:pPr lvl="1">
              <a:lnSpc>
                <a:spcPct val="150000"/>
              </a:lnSpc>
            </a:pPr>
            <a:r>
              <a:rPr lang="en-US" altLang="zh-CN" sz="2055" b="1" dirty="0">
                <a:solidFill>
                  <a:srgbClr val="FF0000"/>
                </a:solidFill>
              </a:rPr>
              <a:t>Average Pooling</a:t>
            </a:r>
            <a:r>
              <a:rPr lang="zh-CN" altLang="en-US" sz="2055" dirty="0">
                <a:solidFill>
                  <a:schemeClr val="tx1"/>
                </a:solidFill>
              </a:rPr>
              <a:t>：平均池化</a:t>
            </a:r>
            <a:endParaRPr lang="en-US" altLang="zh-CN" sz="2055"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-Pooling Layer</a:t>
            </a:r>
            <a:endParaRPr lang="zh-CN" altLang="en-US" dirty="0"/>
          </a:p>
        </p:txBody>
      </p:sp>
      <p:pic>
        <p:nvPicPr>
          <p:cNvPr id="5" name="图片 4"/>
          <p:cNvPicPr>
            <a:picLocks noChangeAspect="1"/>
          </p:cNvPicPr>
          <p:nvPr/>
        </p:nvPicPr>
        <p:blipFill>
          <a:blip r:embed="rId1"/>
          <a:stretch>
            <a:fillRect/>
          </a:stretch>
        </p:blipFill>
        <p:spPr>
          <a:xfrm>
            <a:off x="1822450" y="3032125"/>
            <a:ext cx="7495540" cy="35045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647700" y="2360930"/>
            <a:ext cx="11178540" cy="1358265"/>
          </a:xfrm>
        </p:spPr>
        <p:txBody>
          <a:bodyPr>
            <a:noAutofit/>
          </a:bodyPr>
          <a:lstStyle/>
          <a:p>
            <a:pPr>
              <a:lnSpc>
                <a:spcPct val="150000"/>
              </a:lnSpc>
            </a:pPr>
            <a:r>
              <a:rPr lang="zh-CN" altLang="en-US" sz="2000" dirty="0">
                <a:solidFill>
                  <a:schemeClr val="tx1"/>
                </a:solidFill>
                <a:cs typeface="微软雅黑" panose="020B0503020204020204" pitchFamily="34" charset="-122"/>
              </a:rPr>
              <a:t>在池化层中，可以获得更大视野特征图。但又无需增加参数量（比如通过</a:t>
            </a:r>
            <a:r>
              <a:rPr lang="en-US" altLang="zh-CN" sz="2000" dirty="0">
                <a:solidFill>
                  <a:schemeClr val="tx1"/>
                </a:solidFill>
                <a:cs typeface="微软雅黑" panose="020B0503020204020204" pitchFamily="34" charset="-122"/>
              </a:rPr>
              <a:t>7*7</a:t>
            </a:r>
            <a:r>
              <a:rPr lang="zh-CN" altLang="en-US" sz="2000" dirty="0">
                <a:solidFill>
                  <a:schemeClr val="tx1"/>
                </a:solidFill>
                <a:cs typeface="微软雅黑" panose="020B0503020204020204" pitchFamily="34" charset="-122"/>
              </a:rPr>
              <a:t>获得同样特征图）</a:t>
            </a:r>
            <a:endParaRPr lang="zh-CN" altLang="en-US" sz="2000" dirty="0">
              <a:solidFill>
                <a:schemeClr val="tx1"/>
              </a:solidFill>
              <a:cs typeface="微软雅黑" panose="020B0503020204020204" pitchFamily="34" charset="-122"/>
            </a:endParaRPr>
          </a:p>
          <a:p>
            <a:pPr marL="0" indent="0">
              <a:lnSpc>
                <a:spcPct val="150000"/>
              </a:lnSpc>
              <a:buNone/>
            </a:pPr>
            <a:endParaRPr lang="zh-CN" altLang="en-US" sz="2000" dirty="0">
              <a:solidFill>
                <a:schemeClr val="tx1"/>
              </a:solidFill>
              <a:cs typeface="微软雅黑" panose="020B0503020204020204" pitchFamily="34" charset="-122"/>
            </a:endParaRPr>
          </a:p>
          <a:p>
            <a:pPr>
              <a:lnSpc>
                <a:spcPct val="150000"/>
              </a:lnSpc>
            </a:pPr>
            <a:r>
              <a:rPr lang="zh-CN" altLang="en-US" sz="2000" b="1" u="heavy" dirty="0">
                <a:solidFill>
                  <a:srgbClr val="FF0000"/>
                </a:solidFill>
                <a:cs typeface="微软雅黑" panose="020B0503020204020204" pitchFamily="34" charset="-122"/>
              </a:rPr>
              <a:t>画图</a:t>
            </a:r>
            <a:r>
              <a:rPr lang="zh-CN" altLang="en-US" sz="2000" u="heavy" dirty="0">
                <a:solidFill>
                  <a:schemeClr val="tx1"/>
                </a:solidFill>
                <a:cs typeface="微软雅黑" panose="020B0503020204020204" pitchFamily="34" charset="-122"/>
              </a:rPr>
              <a:t>，通过池化，图片缩小了，</a:t>
            </a:r>
            <a:r>
              <a:rPr lang="zh-CN" altLang="en-US" sz="2000" b="1" u="heavy" dirty="0">
                <a:solidFill>
                  <a:srgbClr val="FF0000"/>
                </a:solidFill>
                <a:cs typeface="微软雅黑" panose="020B0503020204020204" pitchFamily="34" charset="-122"/>
              </a:rPr>
              <a:t>获取更轮廓性的猫的特征。</a:t>
            </a:r>
            <a:endParaRPr lang="zh-CN" altLang="en-US" sz="2000" b="1" u="heavy" dirty="0">
              <a:solidFill>
                <a:srgbClr val="FF0000"/>
              </a:solidFill>
              <a:cs typeface="微软雅黑" panose="020B0503020204020204" pitchFamily="34" charset="-122"/>
            </a:endParaRPr>
          </a:p>
        </p:txBody>
      </p:sp>
      <p:sp>
        <p:nvSpPr>
          <p:cNvPr id="3" name="标题 2"/>
          <p:cNvSpPr>
            <a:spLocks noGrp="1"/>
          </p:cNvSpPr>
          <p:nvPr>
            <p:ph type="title"/>
          </p:nvPr>
        </p:nvSpPr>
        <p:spPr>
          <a:xfrm>
            <a:off x="1558290" y="411480"/>
            <a:ext cx="8229600" cy="752475"/>
          </a:xfrm>
        </p:spPr>
        <p:txBody>
          <a:bodyPr/>
          <a:lstStyle/>
          <a:p>
            <a:r>
              <a:rPr lang="en-US" altLang="zh-CN" dirty="0"/>
              <a:t>Pooling Layer</a:t>
            </a:r>
            <a:r>
              <a:rPr lang="zh-CN" altLang="en-US" dirty="0"/>
              <a:t>作用</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zh-CN" altLang="en-US" sz="2400" dirty="0">
                <a:solidFill>
                  <a:schemeClr val="tx1"/>
                </a:solidFill>
              </a:rPr>
              <a:t>类似传统神经网络中的结构，</a:t>
            </a:r>
            <a:r>
              <a:rPr lang="en-US" altLang="zh-CN" sz="2400" dirty="0">
                <a:solidFill>
                  <a:schemeClr val="tx1"/>
                </a:solidFill>
              </a:rPr>
              <a:t>FC</a:t>
            </a:r>
            <a:r>
              <a:rPr lang="zh-CN" altLang="en-US" sz="2400" dirty="0">
                <a:solidFill>
                  <a:schemeClr val="tx1"/>
                </a:solidFill>
              </a:rPr>
              <a:t>层中的神经元连接着之前层次的所有激活输出；换一句话来讲的话，就是两层之间所有神经元都有权重连接；通常情况下，在</a:t>
            </a:r>
            <a:r>
              <a:rPr lang="en-US" altLang="zh-CN" sz="2400" dirty="0">
                <a:solidFill>
                  <a:schemeClr val="tx1"/>
                </a:solidFill>
              </a:rPr>
              <a:t>CNN</a:t>
            </a:r>
            <a:r>
              <a:rPr lang="zh-CN" altLang="en-US" sz="2400" dirty="0">
                <a:solidFill>
                  <a:schemeClr val="tx1"/>
                </a:solidFill>
              </a:rPr>
              <a:t>中，</a:t>
            </a:r>
            <a:r>
              <a:rPr lang="en-US" altLang="zh-CN" sz="2400" dirty="0">
                <a:solidFill>
                  <a:schemeClr val="tx1"/>
                </a:solidFill>
              </a:rPr>
              <a:t>FC</a:t>
            </a:r>
            <a:r>
              <a:rPr lang="zh-CN" altLang="en-US" sz="2400" dirty="0">
                <a:solidFill>
                  <a:schemeClr val="tx1"/>
                </a:solidFill>
              </a:rPr>
              <a:t>层只会在尾部出现</a:t>
            </a:r>
            <a:endParaRPr lang="zh-CN" altLang="en-US" sz="2400" dirty="0">
              <a:solidFill>
                <a:schemeClr val="tx1"/>
              </a:solidFill>
            </a:endParaRPr>
          </a:p>
          <a:p>
            <a:pPr>
              <a:lnSpc>
                <a:spcPct val="150000"/>
              </a:lnSpc>
            </a:pPr>
            <a:r>
              <a:rPr lang="zh-CN" altLang="en-US" sz="2400" dirty="0">
                <a:solidFill>
                  <a:schemeClr val="tx1"/>
                </a:solidFill>
              </a:rPr>
              <a:t>一般的</a:t>
            </a:r>
            <a:r>
              <a:rPr lang="en-US" altLang="zh-CN" sz="2400" dirty="0">
                <a:solidFill>
                  <a:schemeClr val="tx1"/>
                </a:solidFill>
              </a:rPr>
              <a:t>CNN</a:t>
            </a:r>
            <a:r>
              <a:rPr lang="zh-CN" altLang="en-US" sz="2400" dirty="0">
                <a:solidFill>
                  <a:schemeClr val="tx1"/>
                </a:solidFill>
              </a:rPr>
              <a:t>结构依次为：</a:t>
            </a:r>
            <a:endParaRPr lang="zh-CN" altLang="en-US" sz="2400" dirty="0">
              <a:solidFill>
                <a:schemeClr val="tx1"/>
              </a:solidFill>
            </a:endParaRPr>
          </a:p>
          <a:p>
            <a:pPr lvl="1">
              <a:lnSpc>
                <a:spcPct val="150000"/>
              </a:lnSpc>
            </a:pPr>
            <a:r>
              <a:rPr lang="zh-CN" altLang="en-US" sz="2055" b="1" dirty="0">
                <a:solidFill>
                  <a:srgbClr val="FF0000"/>
                </a:solidFill>
              </a:rPr>
              <a:t>输入：</a:t>
            </a:r>
            <a:r>
              <a:rPr lang="en-US" altLang="zh-CN" sz="2055" b="1" dirty="0">
                <a:solidFill>
                  <a:srgbClr val="FF0000"/>
                </a:solidFill>
              </a:rPr>
              <a:t>INPUT</a:t>
            </a:r>
            <a:endParaRPr lang="en-US" altLang="zh-CN" sz="2055" b="1" dirty="0">
              <a:solidFill>
                <a:srgbClr val="FF0000"/>
              </a:solidFill>
            </a:endParaRPr>
          </a:p>
          <a:p>
            <a:pPr lvl="1">
              <a:lnSpc>
                <a:spcPct val="150000"/>
              </a:lnSpc>
            </a:pPr>
            <a:r>
              <a:rPr lang="zh-CN" altLang="en-US" sz="2055" b="1" dirty="0">
                <a:solidFill>
                  <a:srgbClr val="FF0000"/>
                </a:solidFill>
              </a:rPr>
              <a:t>卷积：</a:t>
            </a:r>
            <a:r>
              <a:rPr lang="en-US" altLang="zh-CN" sz="2055" b="1" dirty="0">
                <a:solidFill>
                  <a:srgbClr val="FF0000"/>
                </a:solidFill>
              </a:rPr>
              <a:t>[[CONV -&gt; RELU] * N -&gt; POOLing] * M</a:t>
            </a:r>
            <a:endParaRPr lang="en-US" altLang="zh-CN" sz="2055" b="1" dirty="0">
              <a:solidFill>
                <a:srgbClr val="FF0000"/>
              </a:solidFill>
            </a:endParaRPr>
          </a:p>
          <a:p>
            <a:pPr lvl="1">
              <a:lnSpc>
                <a:spcPct val="150000"/>
              </a:lnSpc>
            </a:pPr>
            <a:r>
              <a:rPr lang="zh-CN" altLang="en-US" sz="2055" b="1" dirty="0">
                <a:solidFill>
                  <a:srgbClr val="FF0000"/>
                </a:solidFill>
              </a:rPr>
              <a:t>拉平层：</a:t>
            </a:r>
            <a:r>
              <a:rPr lang="en-US" altLang="zh-CN" sz="2055" b="1" dirty="0">
                <a:solidFill>
                  <a:srgbClr val="FF0000"/>
                </a:solidFill>
              </a:rPr>
              <a:t>Flatten </a:t>
            </a:r>
            <a:r>
              <a:rPr lang="zh-CN" altLang="en-US" sz="2055" b="1" dirty="0">
                <a:solidFill>
                  <a:srgbClr val="FF0000"/>
                </a:solidFill>
              </a:rPr>
              <a:t>或 全局池化层</a:t>
            </a:r>
            <a:endParaRPr lang="en-US" altLang="zh-CN" sz="2055" b="1" dirty="0">
              <a:solidFill>
                <a:srgbClr val="FF0000"/>
              </a:solidFill>
            </a:endParaRPr>
          </a:p>
          <a:p>
            <a:pPr lvl="1">
              <a:lnSpc>
                <a:spcPct val="150000"/>
              </a:lnSpc>
            </a:pPr>
            <a:r>
              <a:rPr lang="zh-CN" altLang="en-US" sz="2055" b="1" dirty="0">
                <a:solidFill>
                  <a:srgbClr val="FF0000"/>
                </a:solidFill>
              </a:rPr>
              <a:t>全连接：</a:t>
            </a:r>
            <a:r>
              <a:rPr lang="en-US" altLang="zh-CN" sz="2055" b="1" dirty="0">
                <a:solidFill>
                  <a:srgbClr val="FF0000"/>
                </a:solidFill>
              </a:rPr>
              <a:t>[FC -&gt; RELU] * K</a:t>
            </a:r>
            <a:endParaRPr lang="en-US" altLang="zh-CN" sz="2055" b="1" dirty="0">
              <a:solidFill>
                <a:srgbClr val="FF0000"/>
              </a:solidFill>
            </a:endParaRPr>
          </a:p>
          <a:p>
            <a:pPr lvl="1">
              <a:lnSpc>
                <a:spcPct val="150000"/>
              </a:lnSpc>
            </a:pPr>
            <a:r>
              <a:rPr lang="zh-CN" altLang="en-US" sz="2055" b="1" dirty="0">
                <a:solidFill>
                  <a:srgbClr val="FF0000"/>
                </a:solidFill>
              </a:rPr>
              <a:t>输出层：</a:t>
            </a:r>
            <a:r>
              <a:rPr lang="en-US" altLang="zh-CN" sz="2055" b="1" dirty="0">
                <a:solidFill>
                  <a:srgbClr val="FF0000"/>
                </a:solidFill>
              </a:rPr>
              <a:t>FC </a:t>
            </a:r>
            <a:r>
              <a:rPr lang="en-US" altLang="zh-CN" sz="2050" b="1" dirty="0">
                <a:solidFill>
                  <a:srgbClr val="FF0000"/>
                </a:solidFill>
                <a:sym typeface="+mn-ea"/>
              </a:rPr>
              <a:t> -&gt; </a:t>
            </a:r>
            <a:r>
              <a:rPr lang="zh-CN" altLang="en-US" sz="2050" b="1" dirty="0">
                <a:solidFill>
                  <a:srgbClr val="FF0000"/>
                </a:solidFill>
                <a:sym typeface="+mn-ea"/>
              </a:rPr>
              <a:t>激活函数</a:t>
            </a:r>
            <a:endParaRPr lang="zh-CN" altLang="en-US" sz="2050" b="1" dirty="0">
              <a:solidFill>
                <a:srgbClr val="FF0000"/>
              </a:solidFill>
              <a:sym typeface="+mn-ea"/>
            </a:endParaRPr>
          </a:p>
        </p:txBody>
      </p:sp>
      <p:sp>
        <p:nvSpPr>
          <p:cNvPr id="3" name="标题 2"/>
          <p:cNvSpPr>
            <a:spLocks noGrp="1"/>
          </p:cNvSpPr>
          <p:nvPr>
            <p:ph type="title"/>
          </p:nvPr>
        </p:nvSpPr>
        <p:spPr>
          <a:xfrm>
            <a:off x="3498850" y="232410"/>
            <a:ext cx="5104130" cy="752475"/>
          </a:xfrm>
        </p:spPr>
        <p:txBody>
          <a:bodyPr/>
          <a:lstStyle/>
          <a:p>
            <a:r>
              <a:rPr lang="zh-CN" altLang="en-US" dirty="0"/>
              <a:t>卷积神经网络</a:t>
            </a:r>
            <a:r>
              <a:rPr lang="en-US" altLang="zh-CN" dirty="0"/>
              <a:t>-</a:t>
            </a:r>
            <a:r>
              <a:rPr lang="en-US" altLang="zh-CN" dirty="0">
                <a:solidFill>
                  <a:srgbClr val="C00000"/>
                </a:solidFill>
              </a:rPr>
              <a:t>CNN</a:t>
            </a:r>
            <a:r>
              <a:rPr lang="zh-CN" altLang="en-US" dirty="0">
                <a:solidFill>
                  <a:srgbClr val="C00000"/>
                </a:solidFill>
              </a:rPr>
              <a:t>结构总结</a:t>
            </a:r>
            <a:endParaRPr lang="zh-CN" altLang="en-US" dirty="0">
              <a:solidFill>
                <a:srgbClr val="C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Batch Normalization Layer(BN Layer)</a:t>
            </a:r>
            <a:r>
              <a:rPr lang="zh-CN" altLang="en-US"/>
              <a:t>是期望我们的结果是服从高斯分布的，所以对神经元的输出进行一下修正，一般放到卷积层</a:t>
            </a:r>
            <a:r>
              <a:rPr lang="en-US" altLang="zh-CN"/>
              <a:t>/FC</a:t>
            </a:r>
            <a:r>
              <a:rPr lang="zh-CN" altLang="en-US"/>
              <a:t>层后，池化层前。</a:t>
            </a:r>
            <a:endParaRPr lang="zh-CN" altLang="en-US"/>
          </a:p>
          <a:p>
            <a:r>
              <a:rPr lang="zh-CN" altLang="en-US"/>
              <a:t> 论文：Batch Normalization: Accelerating Deep Network Training by Reducing </a:t>
            </a:r>
            <a:r>
              <a:rPr lang="zh-CN" altLang="en-US" b="1">
                <a:solidFill>
                  <a:srgbClr val="C00000"/>
                </a:solidFill>
              </a:rPr>
              <a:t>Internal Covariate Shift；</a:t>
            </a:r>
            <a:endParaRPr lang="zh-CN" altLang="en-US"/>
          </a:p>
          <a:p>
            <a:r>
              <a:rPr lang="zh-CN" altLang="en-US"/>
              <a:t> 论文链接：</a:t>
            </a:r>
            <a:r>
              <a:rPr lang="zh-CN" altLang="en-US">
                <a:hlinkClick r:id="rId1" action="ppaction://hlinkfile"/>
              </a:rPr>
              <a:t>https://arxiv.org/pdf/1502.03167v3.pdf</a:t>
            </a:r>
            <a:endParaRPr lang="zh-CN" altLang="en-US"/>
          </a:p>
        </p:txBody>
      </p:sp>
      <p:sp>
        <p:nvSpPr>
          <p:cNvPr id="4" name="标题 3"/>
          <p:cNvSpPr>
            <a:spLocks noGrp="1"/>
          </p:cNvSpPr>
          <p:nvPr>
            <p:ph type="title"/>
          </p:nvPr>
        </p:nvSpPr>
        <p:spPr/>
        <p:txBody>
          <a:bodyPr/>
          <a:p>
            <a:r>
              <a:rPr lang="zh-CN" altLang="en-US"/>
              <a:t>卷积神经网络</a:t>
            </a:r>
            <a:r>
              <a:rPr lang="en-US" altLang="zh-CN"/>
              <a:t>-Batch Normalization Layer</a:t>
            </a:r>
            <a:endParaRPr lang="en-US" altLang="zh-CN"/>
          </a:p>
        </p:txBody>
      </p:sp>
      <p:pic>
        <p:nvPicPr>
          <p:cNvPr id="5" name="图片 4"/>
          <p:cNvPicPr>
            <a:picLocks noChangeAspect="1"/>
          </p:cNvPicPr>
          <p:nvPr/>
        </p:nvPicPr>
        <p:blipFill>
          <a:blip r:embed="rId2"/>
          <a:stretch>
            <a:fillRect/>
          </a:stretch>
        </p:blipFill>
        <p:spPr>
          <a:xfrm>
            <a:off x="2949575" y="4604385"/>
            <a:ext cx="4857115" cy="15430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b="1">
                <a:solidFill>
                  <a:srgbClr val="FF0000"/>
                </a:solidFill>
              </a:rPr>
              <a:t>问题</a:t>
            </a:r>
            <a:r>
              <a:rPr lang="en-US" altLang="zh-CN" b="1">
                <a:solidFill>
                  <a:srgbClr val="FF0000"/>
                </a:solidFill>
              </a:rPr>
              <a:t>1</a:t>
            </a:r>
            <a:r>
              <a:rPr lang="zh-CN" altLang="en-US" b="1">
                <a:solidFill>
                  <a:srgbClr val="FF0000"/>
                </a:solidFill>
              </a:rPr>
              <a:t>：</a:t>
            </a:r>
            <a:r>
              <a:rPr lang="en-US" altLang="zh-CN"/>
              <a:t>K</a:t>
            </a:r>
            <a:r>
              <a:rPr lang="zh-CN" altLang="en-US"/>
              <a:t>是哪个维度，即批归一化是在哪个维度上进行？</a:t>
            </a:r>
            <a:endParaRPr lang="zh-CN" altLang="en-US"/>
          </a:p>
          <a:p>
            <a:r>
              <a:rPr lang="zh-CN" altLang="en-US"/>
              <a:t>         若：</a:t>
            </a:r>
            <a:r>
              <a:rPr lang="en-US" altLang="zh-CN"/>
              <a:t>NHWC  N-batch_size   H-height   W-width  C-channel</a:t>
            </a:r>
            <a:endParaRPr lang="zh-CN" altLang="en-US" b="1">
              <a:solidFill>
                <a:srgbClr val="FF0000"/>
              </a:solidFill>
            </a:endParaRPr>
          </a:p>
          <a:p>
            <a:r>
              <a:rPr lang="zh-CN" altLang="en-US" b="1">
                <a:solidFill>
                  <a:srgbClr val="FF0000"/>
                </a:solidFill>
              </a:rPr>
              <a:t>     问题</a:t>
            </a:r>
            <a:r>
              <a:rPr lang="en-US" altLang="zh-CN" b="1">
                <a:solidFill>
                  <a:srgbClr val="FF0000"/>
                </a:solidFill>
              </a:rPr>
              <a:t>2</a:t>
            </a:r>
            <a:r>
              <a:rPr lang="zh-CN" altLang="en-US" b="1">
                <a:solidFill>
                  <a:srgbClr val="FF0000"/>
                </a:solidFill>
              </a:rPr>
              <a:t>：</a:t>
            </a:r>
            <a:r>
              <a:rPr lang="en-US" altLang="zh-CN" b="1">
                <a:solidFill>
                  <a:srgbClr val="FF0000"/>
                </a:solidFill>
              </a:rPr>
              <a:t>BN</a:t>
            </a:r>
            <a:r>
              <a:rPr lang="zh-CN" altLang="en-US" b="1">
                <a:solidFill>
                  <a:srgbClr val="FF0000"/>
                </a:solidFill>
              </a:rPr>
              <a:t>作用？</a:t>
            </a:r>
            <a:endParaRPr lang="zh-CN" altLang="en-US" b="1">
              <a:solidFill>
                <a:srgbClr val="FF0000"/>
              </a:solidFill>
            </a:endParaRPr>
          </a:p>
        </p:txBody>
      </p:sp>
      <p:sp>
        <p:nvSpPr>
          <p:cNvPr id="4" name="标题 3"/>
          <p:cNvSpPr>
            <a:spLocks noGrp="1"/>
          </p:cNvSpPr>
          <p:nvPr>
            <p:ph type="title"/>
          </p:nvPr>
        </p:nvSpPr>
        <p:spPr/>
        <p:txBody>
          <a:bodyPr/>
          <a:p>
            <a:r>
              <a:rPr lang="zh-CN" altLang="en-US"/>
              <a:t>卷积神经网络</a:t>
            </a:r>
            <a:r>
              <a:rPr lang="en-US" altLang="zh-CN"/>
              <a:t>-Batch Normalization Layer</a:t>
            </a:r>
            <a:endParaRPr lang="en-US" altLang="zh-CN"/>
          </a:p>
        </p:txBody>
      </p:sp>
      <p:pic>
        <p:nvPicPr>
          <p:cNvPr id="2" name="图片 1"/>
          <p:cNvPicPr>
            <a:picLocks noChangeAspect="1"/>
          </p:cNvPicPr>
          <p:nvPr/>
        </p:nvPicPr>
        <p:blipFill>
          <a:blip r:embed="rId1"/>
          <a:stretch>
            <a:fillRect/>
          </a:stretch>
        </p:blipFill>
        <p:spPr>
          <a:xfrm>
            <a:off x="3244215" y="4089400"/>
            <a:ext cx="4857115" cy="15430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a:t>如果输出的是</a:t>
            </a:r>
            <a:r>
              <a:rPr lang="en-US" altLang="zh-CN"/>
              <a:t>N*D</a:t>
            </a:r>
            <a:r>
              <a:rPr lang="zh-CN" altLang="en-US"/>
              <a:t>的结果，对</a:t>
            </a:r>
            <a:r>
              <a:rPr lang="en-US" altLang="zh-CN"/>
              <a:t>D</a:t>
            </a:r>
            <a:r>
              <a:rPr lang="zh-CN" altLang="en-US"/>
              <a:t>个维度每个维度求解均值和方差。</a:t>
            </a:r>
            <a:endParaRPr lang="zh-CN" altLang="en-US"/>
          </a:p>
          <a:p>
            <a:r>
              <a:rPr lang="zh-CN" altLang="en-US"/>
              <a:t> 根据均值和方差做归一化。</a:t>
            </a:r>
            <a:endParaRPr lang="zh-CN" altLang="en-US"/>
          </a:p>
        </p:txBody>
      </p:sp>
      <p:sp>
        <p:nvSpPr>
          <p:cNvPr id="4" name="标题 3"/>
          <p:cNvSpPr>
            <a:spLocks noGrp="1"/>
          </p:cNvSpPr>
          <p:nvPr>
            <p:ph type="title"/>
          </p:nvPr>
        </p:nvSpPr>
        <p:spPr/>
        <p:txBody>
          <a:bodyPr>
            <a:normAutofit/>
          </a:bodyPr>
          <a:p>
            <a:r>
              <a:rPr lang="zh-CN" altLang="en-US">
                <a:sym typeface="+mn-ea"/>
              </a:rPr>
              <a:t>卷积神经网络</a:t>
            </a:r>
            <a:r>
              <a:rPr lang="en-US" altLang="zh-CN">
                <a:sym typeface="+mn-ea"/>
              </a:rPr>
              <a:t>-Batch Normalization Layer</a:t>
            </a:r>
            <a:endParaRPr lang="zh-CN" altLang="en-US"/>
          </a:p>
        </p:txBody>
      </p:sp>
      <p:pic>
        <p:nvPicPr>
          <p:cNvPr id="5" name="图片 4"/>
          <p:cNvPicPr>
            <a:picLocks noChangeAspect="1"/>
          </p:cNvPicPr>
          <p:nvPr/>
        </p:nvPicPr>
        <p:blipFill>
          <a:blip r:embed="rId1"/>
          <a:stretch>
            <a:fillRect/>
          </a:stretch>
        </p:blipFill>
        <p:spPr>
          <a:xfrm>
            <a:off x="8075295" y="2112010"/>
            <a:ext cx="3275965" cy="3323590"/>
          </a:xfrm>
          <a:prstGeom prst="rect">
            <a:avLst/>
          </a:prstGeom>
        </p:spPr>
      </p:pic>
      <p:pic>
        <p:nvPicPr>
          <p:cNvPr id="6" name="图片 5"/>
          <p:cNvPicPr>
            <a:picLocks noChangeAspect="1"/>
          </p:cNvPicPr>
          <p:nvPr/>
        </p:nvPicPr>
        <p:blipFill>
          <a:blip r:embed="rId2"/>
          <a:stretch>
            <a:fillRect/>
          </a:stretch>
        </p:blipFill>
        <p:spPr>
          <a:xfrm>
            <a:off x="1673860" y="3347720"/>
            <a:ext cx="4857115" cy="15430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a:t>强制的进行归一化操作可能存在一些问题，</a:t>
            </a:r>
            <a:r>
              <a:rPr lang="en-US" altLang="zh-CN"/>
              <a:t>eg: </a:t>
            </a:r>
            <a:r>
              <a:rPr lang="zh-CN" altLang="en-US"/>
              <a:t>方差为</a:t>
            </a:r>
            <a:r>
              <a:rPr lang="en-US" altLang="zh-CN"/>
              <a:t>1</a:t>
            </a:r>
            <a:r>
              <a:rPr lang="zh-CN" altLang="en-US"/>
              <a:t>等</a:t>
            </a:r>
            <a:endParaRPr lang="zh-CN" altLang="en-US"/>
          </a:p>
        </p:txBody>
      </p:sp>
      <p:sp>
        <p:nvSpPr>
          <p:cNvPr id="4" name="标题 3"/>
          <p:cNvSpPr>
            <a:spLocks noGrp="1"/>
          </p:cNvSpPr>
          <p:nvPr>
            <p:ph type="title"/>
          </p:nvPr>
        </p:nvSpPr>
        <p:spPr/>
        <p:txBody>
          <a:bodyPr>
            <a:normAutofit/>
          </a:bodyPr>
          <a:p>
            <a:r>
              <a:rPr lang="zh-CN" altLang="en-US">
                <a:sym typeface="+mn-ea"/>
              </a:rPr>
              <a:t>卷积神经网络</a:t>
            </a:r>
            <a:r>
              <a:rPr lang="en-US" altLang="zh-CN">
                <a:sym typeface="+mn-ea"/>
              </a:rPr>
              <a:t>-Batch Normalization Layer</a:t>
            </a:r>
            <a:endParaRPr lang="zh-CN" altLang="en-US"/>
          </a:p>
        </p:txBody>
      </p:sp>
      <p:pic>
        <p:nvPicPr>
          <p:cNvPr id="5" name="图片 4"/>
          <p:cNvPicPr>
            <a:picLocks noChangeAspect="1"/>
          </p:cNvPicPr>
          <p:nvPr/>
        </p:nvPicPr>
        <p:blipFill>
          <a:blip r:embed="rId1"/>
          <a:stretch>
            <a:fillRect/>
          </a:stretch>
        </p:blipFill>
        <p:spPr>
          <a:xfrm>
            <a:off x="2226945" y="2056130"/>
            <a:ext cx="5761990" cy="4209415"/>
          </a:xfrm>
          <a:prstGeom prst="rect">
            <a:avLst/>
          </a:prstGeom>
        </p:spPr>
      </p:pic>
      <p:pic>
        <p:nvPicPr>
          <p:cNvPr id="6" name="图片 5"/>
          <p:cNvPicPr>
            <a:picLocks noChangeAspect="1"/>
          </p:cNvPicPr>
          <p:nvPr/>
        </p:nvPicPr>
        <p:blipFill>
          <a:blip r:embed="rId2"/>
          <a:stretch>
            <a:fillRect/>
          </a:stretch>
        </p:blipFill>
        <p:spPr>
          <a:xfrm>
            <a:off x="9090660" y="1646555"/>
            <a:ext cx="2162175" cy="46189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015365"/>
            <a:ext cx="11178540" cy="5250180"/>
          </a:xfrm>
        </p:spPr>
        <p:txBody>
          <a:bodyPr/>
          <a:p>
            <a:r>
              <a:rPr lang="en-US" altLang="zh-CN"/>
              <a:t> </a:t>
            </a:r>
            <a:r>
              <a:rPr lang="zh-CN" altLang="en-US"/>
              <a:t>保持了层级网络结构</a:t>
            </a:r>
            <a:endParaRPr lang="zh-CN" altLang="en-US"/>
          </a:p>
          <a:p>
            <a:r>
              <a:rPr lang="zh-CN" altLang="en-US"/>
              <a:t> 不同层次使用不同的形式</a:t>
            </a:r>
            <a:r>
              <a:rPr lang="en-US" altLang="zh-CN"/>
              <a:t>(</a:t>
            </a:r>
            <a:r>
              <a:rPr lang="zh-CN" altLang="en-US" b="1">
                <a:solidFill>
                  <a:srgbClr val="FF0000"/>
                </a:solidFill>
              </a:rPr>
              <a:t>运算</a:t>
            </a:r>
            <a:r>
              <a:rPr lang="en-US" altLang="zh-CN"/>
              <a:t>)</a:t>
            </a:r>
            <a:r>
              <a:rPr lang="zh-CN" altLang="en-US"/>
              <a:t>与</a:t>
            </a:r>
            <a:r>
              <a:rPr lang="zh-CN" altLang="en-US" b="1">
                <a:solidFill>
                  <a:srgbClr val="FF0000"/>
                </a:solidFill>
              </a:rPr>
              <a:t>功能</a:t>
            </a:r>
            <a:endParaRPr lang="zh-CN" altLang="en-US" b="1">
              <a:solidFill>
                <a:srgbClr val="FF0000"/>
              </a:solidFill>
            </a:endParaRPr>
          </a:p>
        </p:txBody>
      </p:sp>
      <p:sp>
        <p:nvSpPr>
          <p:cNvPr id="4" name="标题 3"/>
          <p:cNvSpPr>
            <a:spLocks noGrp="1"/>
          </p:cNvSpPr>
          <p:nvPr>
            <p:ph type="title"/>
          </p:nvPr>
        </p:nvSpPr>
        <p:spPr/>
        <p:txBody>
          <a:bodyPr/>
          <a:p>
            <a:r>
              <a:rPr lang="zh-CN" altLang="en-US"/>
              <a:t>卷积神经网络层级结构</a:t>
            </a:r>
            <a:endParaRPr lang="zh-CN" altLang="en-US"/>
          </a:p>
        </p:txBody>
      </p:sp>
      <p:pic>
        <p:nvPicPr>
          <p:cNvPr id="6" name="图片 5"/>
          <p:cNvPicPr>
            <a:picLocks noChangeAspect="1"/>
          </p:cNvPicPr>
          <p:nvPr/>
        </p:nvPicPr>
        <p:blipFill>
          <a:blip r:embed="rId1"/>
          <a:stretch>
            <a:fillRect/>
          </a:stretch>
        </p:blipFill>
        <p:spPr>
          <a:xfrm>
            <a:off x="1558290" y="2496820"/>
            <a:ext cx="8275320" cy="39687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3934966" y="189434"/>
            <a:ext cx="3759430" cy="810958"/>
          </a:xfrm>
          <a:prstGeom prst="rect">
            <a:avLst/>
          </a:prstGeom>
        </p:spPr>
        <p:txBody>
          <a:bodyPr>
            <a:normAutofit fontScale="62500" lnSpcReduction="20000"/>
          </a:bodyPr>
          <a:lstStyle/>
          <a:p>
            <a:pPr algn="ctr">
              <a:lnSpc>
                <a:spcPct val="110000"/>
              </a:lnSpc>
              <a:buNone/>
            </a:pPr>
            <a:r>
              <a:rPr lang="zh-CN" altLang="en-US" sz="4000" b="1" dirty="0" smtClean="0">
                <a:solidFill>
                  <a:schemeClr val="tx1"/>
                </a:solidFill>
                <a:latin typeface="微软雅黑" panose="020B0503020204020204" pitchFamily="34" charset="-122"/>
                <a:ea typeface="微软雅黑" panose="020B0503020204020204" pitchFamily="34" charset="-122"/>
              </a:rPr>
              <a:t>批归一化</a:t>
            </a:r>
            <a:r>
              <a:rPr lang="en-US" altLang="zh-CN" sz="4000" b="1" dirty="0" smtClean="0">
                <a:solidFill>
                  <a:schemeClr val="tx1"/>
                </a:solidFill>
                <a:latin typeface="微软雅黑" panose="020B0503020204020204" pitchFamily="34" charset="-122"/>
                <a:ea typeface="微软雅黑" panose="020B0503020204020204" pitchFamily="34" charset="-122"/>
              </a:rPr>
              <a:t>BN-</a:t>
            </a:r>
            <a:r>
              <a:rPr lang="zh-CN" altLang="en-US" sz="4000" b="1" dirty="0" smtClean="0">
                <a:solidFill>
                  <a:schemeClr val="tx1"/>
                </a:solidFill>
                <a:latin typeface="微软雅黑" panose="020B0503020204020204" pitchFamily="34" charset="-122"/>
                <a:ea typeface="微软雅黑" panose="020B0503020204020204" pitchFamily="34" charset="-122"/>
              </a:rPr>
              <a:t>缩放和位移</a:t>
            </a:r>
            <a:endParaRPr lang="zh-CN" altLang="en-US" sz="4000" b="1" dirty="0" smtClean="0">
              <a:solidFill>
                <a:schemeClr val="tx1"/>
              </a:solidFill>
              <a:latin typeface="微软雅黑" panose="020B0503020204020204" pitchFamily="34" charset="-122"/>
              <a:ea typeface="微软雅黑" panose="020B0503020204020204" pitchFamily="34" charset="-122"/>
            </a:endParaRPr>
          </a:p>
        </p:txBody>
      </p:sp>
      <p:pic>
        <p:nvPicPr>
          <p:cNvPr id="46082" name="Picture 2" descr="E:\BeiFeng\beifeng\应俊_ibf_深度学习课件\05Gans\BN\1538133263034264d5727a8.jpg"/>
          <p:cNvPicPr>
            <a:picLocks noChangeAspect="1" noChangeArrowheads="1"/>
          </p:cNvPicPr>
          <p:nvPr/>
        </p:nvPicPr>
        <p:blipFill>
          <a:blip r:embed="rId1" cstate="print"/>
          <a:srcRect/>
          <a:stretch>
            <a:fillRect/>
          </a:stretch>
        </p:blipFill>
        <p:spPr bwMode="auto">
          <a:xfrm>
            <a:off x="550590" y="1557586"/>
            <a:ext cx="5120569" cy="2232248"/>
          </a:xfrm>
          <a:prstGeom prst="rect">
            <a:avLst/>
          </a:prstGeom>
          <a:noFill/>
        </p:spPr>
      </p:pic>
      <p:pic>
        <p:nvPicPr>
          <p:cNvPr id="46083" name="Picture 3" descr="E:\BeiFeng\beifeng\应俊_ibf_深度学习课件\05Gans\BN\1538133263298bdfd45e196.jpg"/>
          <p:cNvPicPr>
            <a:picLocks noChangeAspect="1" noChangeArrowheads="1"/>
          </p:cNvPicPr>
          <p:nvPr/>
        </p:nvPicPr>
        <p:blipFill>
          <a:blip r:embed="rId2" cstate="print"/>
          <a:srcRect/>
          <a:stretch>
            <a:fillRect/>
          </a:stretch>
        </p:blipFill>
        <p:spPr bwMode="auto">
          <a:xfrm>
            <a:off x="6023198" y="1557586"/>
            <a:ext cx="5541377" cy="1922165"/>
          </a:xfrm>
          <a:prstGeom prst="rect">
            <a:avLst/>
          </a:prstGeom>
          <a:noFill/>
        </p:spPr>
      </p:pic>
      <p:sp>
        <p:nvSpPr>
          <p:cNvPr id="17" name="副标题 2"/>
          <p:cNvSpPr txBox="1"/>
          <p:nvPr/>
        </p:nvSpPr>
        <p:spPr>
          <a:xfrm>
            <a:off x="1269365" y="4438015"/>
            <a:ext cx="9233535" cy="1296035"/>
          </a:xfrm>
          <a:prstGeom prst="rect">
            <a:avLst/>
          </a:prstGeom>
        </p:spPr>
        <p:txBody>
          <a:bodyPr vert="horz" lIns="91440" tIns="45720" rIns="91440" bIns="45720" rtlCol="0">
            <a:normAutofit fontScale="80000"/>
          </a:bodyPr>
          <a:lstStyle/>
          <a:p>
            <a:pPr marL="228600" lvl="0" indent="-228600" defTabSz="914400">
              <a:lnSpc>
                <a:spcPct val="110000"/>
              </a:lnSpc>
              <a:spcBef>
                <a:spcPts val="1000"/>
              </a:spcBef>
            </a:pPr>
            <a:r>
              <a:rPr lang="zh-CN" altLang="en-US" sz="2400" dirty="0" smtClean="0">
                <a:solidFill>
                  <a:schemeClr val="tx1"/>
                </a:solidFill>
                <a:latin typeface="微软雅黑" panose="020B0503020204020204" pitchFamily="34" charset="-122"/>
                <a:ea typeface="微软雅黑" panose="020B0503020204020204" pitchFamily="34" charset="-122"/>
              </a:rPr>
              <a:t>若仅做归一化，而不重新缩放和位移</a:t>
            </a:r>
            <a:r>
              <a:rPr lang="en-US" altLang="zh-CN" sz="2400" dirty="0" smtClean="0">
                <a:solidFill>
                  <a:schemeClr val="tx1"/>
                </a:solidFill>
                <a:latin typeface="微软雅黑" panose="020B0503020204020204" pitchFamily="34" charset="-122"/>
                <a:ea typeface="微软雅黑" panose="020B0503020204020204" pitchFamily="34" charset="-122"/>
              </a:rPr>
              <a:t>(BN)</a:t>
            </a:r>
            <a:r>
              <a:rPr lang="zh-CN" altLang="en-US" sz="2400" dirty="0" smtClean="0">
                <a:solidFill>
                  <a:schemeClr val="tx1"/>
                </a:solidFill>
                <a:latin typeface="微软雅黑" panose="020B0503020204020204" pitchFamily="34" charset="-122"/>
                <a:ea typeface="微软雅黑" panose="020B0503020204020204" pitchFamily="34" charset="-122"/>
              </a:rPr>
              <a:t>，则模型会不学习。</a:t>
            </a:r>
            <a:endParaRPr lang="zh-CN" altLang="en-US" sz="2400" dirty="0" smtClean="0">
              <a:solidFill>
                <a:schemeClr val="tx1"/>
              </a:solidFill>
              <a:latin typeface="微软雅黑" panose="020B0503020204020204" pitchFamily="34" charset="-122"/>
              <a:ea typeface="微软雅黑" panose="020B0503020204020204" pitchFamily="34" charset="-122"/>
            </a:endParaRPr>
          </a:p>
          <a:p>
            <a:pPr marL="228600" lvl="0" indent="-228600" defTabSz="914400">
              <a:lnSpc>
                <a:spcPct val="110000"/>
              </a:lnSpc>
              <a:spcBef>
                <a:spcPts val="1000"/>
              </a:spcBef>
            </a:pPr>
            <a:r>
              <a:rPr lang="zh-CN" altLang="en-US" sz="2400" dirty="0" smtClean="0">
                <a:solidFill>
                  <a:schemeClr val="tx1"/>
                </a:solidFill>
                <a:latin typeface="微软雅黑" panose="020B0503020204020204" pitchFamily="34" charset="-122"/>
                <a:ea typeface="微软雅黑" panose="020B0503020204020204" pitchFamily="34" charset="-122"/>
              </a:rPr>
              <a:t>如</a:t>
            </a:r>
            <a:r>
              <a:rPr lang="en-US" altLang="zh-CN" sz="2400" dirty="0" smtClean="0">
                <a:solidFill>
                  <a:schemeClr val="tx1"/>
                </a:solidFill>
                <a:latin typeface="微软雅黑" panose="020B0503020204020204" pitchFamily="34" charset="-122"/>
                <a:ea typeface="微软雅黑" panose="020B0503020204020204" pitchFamily="34" charset="-122"/>
              </a:rPr>
              <a:t>Sigmoid</a:t>
            </a:r>
            <a:r>
              <a:rPr lang="zh-CN" altLang="en-US" sz="2400" dirty="0" smtClean="0">
                <a:solidFill>
                  <a:schemeClr val="tx1"/>
                </a:solidFill>
                <a:latin typeface="微软雅黑" panose="020B0503020204020204" pitchFamily="34" charset="-122"/>
                <a:ea typeface="微软雅黑" panose="020B0503020204020204" pitchFamily="34" charset="-122"/>
              </a:rPr>
              <a:t>激活函数。这个函数在</a:t>
            </a:r>
            <a:r>
              <a:rPr lang="en-US" altLang="zh-CN" sz="2400" dirty="0" smtClean="0">
                <a:solidFill>
                  <a:schemeClr val="tx1"/>
                </a:solidFill>
                <a:latin typeface="微软雅黑" panose="020B0503020204020204" pitchFamily="34" charset="-122"/>
                <a:ea typeface="微软雅黑" panose="020B0503020204020204" pitchFamily="34" charset="-122"/>
              </a:rPr>
              <a:t>-1~1</a:t>
            </a:r>
            <a:r>
              <a:rPr lang="zh-CN" altLang="en-US" sz="2400" dirty="0" smtClean="0">
                <a:solidFill>
                  <a:schemeClr val="tx1"/>
                </a:solidFill>
                <a:latin typeface="微软雅黑" panose="020B0503020204020204" pitchFamily="34" charset="-122"/>
                <a:ea typeface="微软雅黑" panose="020B0503020204020204" pitchFamily="34" charset="-122"/>
              </a:rPr>
              <a:t>之间的梯度变化不大，可以近视为线性函数</a:t>
            </a:r>
            <a:endParaRPr kumimoji="0" lang="zh-CN" altLang="en-US" sz="2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3934966" y="189434"/>
            <a:ext cx="3759430" cy="810958"/>
          </a:xfrm>
          <a:prstGeom prst="rect">
            <a:avLst/>
          </a:prstGeom>
        </p:spPr>
        <p:txBody>
          <a:bodyPr>
            <a:normAutofit fontScale="62500" lnSpcReduction="20000"/>
          </a:bodyPr>
          <a:lstStyle/>
          <a:p>
            <a:pPr algn="ctr">
              <a:lnSpc>
                <a:spcPct val="110000"/>
              </a:lnSpc>
              <a:buNone/>
            </a:pPr>
            <a:r>
              <a:rPr lang="zh-CN" altLang="en-US" sz="4000" b="1" dirty="0" smtClean="0">
                <a:solidFill>
                  <a:schemeClr val="tx2"/>
                </a:solidFill>
                <a:latin typeface="微软雅黑" panose="020B0503020204020204" pitchFamily="34" charset="-122"/>
                <a:ea typeface="微软雅黑" panose="020B0503020204020204" pitchFamily="34" charset="-122"/>
              </a:rPr>
              <a:t>批归一化</a:t>
            </a:r>
            <a:r>
              <a:rPr lang="en-US" altLang="zh-CN" sz="4000" b="1" dirty="0" smtClean="0">
                <a:solidFill>
                  <a:schemeClr val="tx2"/>
                </a:solidFill>
                <a:latin typeface="微软雅黑" panose="020B0503020204020204" pitchFamily="34" charset="-122"/>
                <a:ea typeface="微软雅黑" panose="020B0503020204020204" pitchFamily="34" charset="-122"/>
              </a:rPr>
              <a:t>BN-</a:t>
            </a:r>
            <a:r>
              <a:rPr lang="zh-CN" altLang="en-US" sz="4000" b="1" dirty="0" smtClean="0">
                <a:solidFill>
                  <a:schemeClr val="tx2"/>
                </a:solidFill>
                <a:latin typeface="微软雅黑" panose="020B0503020204020204" pitchFamily="34" charset="-122"/>
                <a:ea typeface="微软雅黑" panose="020B0503020204020204" pitchFamily="34" charset="-122"/>
              </a:rPr>
              <a:t>缩放和位移</a:t>
            </a:r>
            <a:endParaRPr lang="en-US" altLang="zh-CN" sz="4000" b="1" dirty="0">
              <a:solidFill>
                <a:schemeClr val="tx2"/>
              </a:solidFill>
              <a:latin typeface="微软雅黑" panose="020B0503020204020204" pitchFamily="34" charset="-122"/>
              <a:ea typeface="微软雅黑" panose="020B0503020204020204" pitchFamily="34" charset="-122"/>
            </a:endParaRPr>
          </a:p>
        </p:txBody>
      </p:sp>
      <p:sp>
        <p:nvSpPr>
          <p:cNvPr id="17" name="副标题 2"/>
          <p:cNvSpPr txBox="1"/>
          <p:nvPr/>
        </p:nvSpPr>
        <p:spPr>
          <a:xfrm>
            <a:off x="2317750" y="4509770"/>
            <a:ext cx="6586220" cy="1584325"/>
          </a:xfrm>
          <a:prstGeom prst="rect">
            <a:avLst/>
          </a:prstGeom>
        </p:spPr>
        <p:txBody>
          <a:bodyPr vert="horz" lIns="91440" tIns="45720" rIns="91440" bIns="45720" rtlCol="0">
            <a:noAutofit/>
          </a:bodyPr>
          <a:lstStyle/>
          <a:p>
            <a:pPr marL="228600" lvl="0" indent="-228600" defTabSz="914400">
              <a:lnSpc>
                <a:spcPct val="110000"/>
              </a:lnSpc>
              <a:spcBef>
                <a:spcPts val="1000"/>
              </a:spcBef>
            </a:pPr>
            <a:r>
              <a:rPr lang="en-US" altLang="zh-CN" sz="2000" dirty="0" err="1" smtClean="0">
                <a:solidFill>
                  <a:schemeClr val="tx1"/>
                </a:solidFill>
                <a:latin typeface="微软雅黑" panose="020B0503020204020204" pitchFamily="34" charset="-122"/>
                <a:ea typeface="微软雅黑" panose="020B0503020204020204" pitchFamily="34" charset="-122"/>
              </a:rPr>
              <a:t>Tanh</a:t>
            </a:r>
            <a:r>
              <a:rPr lang="zh-CN" altLang="en-US" sz="2000" dirty="0" smtClean="0">
                <a:solidFill>
                  <a:schemeClr val="tx1"/>
                </a:solidFill>
                <a:latin typeface="微软雅黑" panose="020B0503020204020204" pitchFamily="34" charset="-122"/>
                <a:ea typeface="微软雅黑" panose="020B0503020204020204" pitchFamily="34" charset="-122"/>
              </a:rPr>
              <a:t>函数在</a:t>
            </a:r>
            <a:r>
              <a:rPr lang="en-US" altLang="zh-CN" sz="2000" dirty="0" smtClean="0">
                <a:solidFill>
                  <a:schemeClr val="tx1"/>
                </a:solidFill>
                <a:latin typeface="微软雅黑" panose="020B0503020204020204" pitchFamily="34" charset="-122"/>
                <a:ea typeface="微软雅黑" panose="020B0503020204020204" pitchFamily="34" charset="-122"/>
              </a:rPr>
              <a:t>0</a:t>
            </a:r>
            <a:r>
              <a:rPr lang="zh-CN" altLang="en-US" sz="2000" dirty="0" smtClean="0">
                <a:solidFill>
                  <a:schemeClr val="tx1"/>
                </a:solidFill>
                <a:latin typeface="微软雅黑" panose="020B0503020204020204" pitchFamily="34" charset="-122"/>
                <a:ea typeface="微软雅黑" panose="020B0503020204020204" pitchFamily="34" charset="-122"/>
              </a:rPr>
              <a:t>附近也近视线性函数。</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228600" lvl="0" indent="-228600" defTabSz="914400">
              <a:lnSpc>
                <a:spcPct val="110000"/>
              </a:lnSpc>
              <a:spcBef>
                <a:spcPts val="1000"/>
              </a:spcBef>
            </a:pPr>
            <a:r>
              <a:rPr lang="zh-CN" altLang="en-US" sz="2000" dirty="0" smtClean="0">
                <a:solidFill>
                  <a:schemeClr val="tx1"/>
                </a:solidFill>
                <a:latin typeface="微软雅黑" panose="020B0503020204020204" pitchFamily="34" charset="-122"/>
                <a:ea typeface="微软雅黑" panose="020B0503020204020204" pitchFamily="34" charset="-122"/>
              </a:rPr>
              <a:t>所以需要转换才能将分布从</a:t>
            </a:r>
            <a:r>
              <a:rPr lang="en-US" altLang="zh-CN" sz="2000" dirty="0" smtClean="0">
                <a:solidFill>
                  <a:schemeClr val="tx1"/>
                </a:solidFill>
                <a:latin typeface="微软雅黑" panose="020B0503020204020204" pitchFamily="34" charset="-122"/>
                <a:ea typeface="微软雅黑" panose="020B0503020204020204" pitchFamily="34" charset="-122"/>
              </a:rPr>
              <a:t>0</a:t>
            </a:r>
            <a:r>
              <a:rPr lang="zh-CN" altLang="en-US" sz="2000" dirty="0" smtClean="0">
                <a:solidFill>
                  <a:schemeClr val="tx1"/>
                </a:solidFill>
                <a:latin typeface="微软雅黑" panose="020B0503020204020204" pitchFamily="34" charset="-122"/>
                <a:ea typeface="微软雅黑" panose="020B0503020204020204" pitchFamily="34" charset="-122"/>
              </a:rPr>
              <a:t>移开，</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marL="228600" lvl="0" indent="-228600" defTabSz="914400">
              <a:lnSpc>
                <a:spcPct val="110000"/>
              </a:lnSpc>
              <a:spcBef>
                <a:spcPts val="1000"/>
              </a:spcBef>
            </a:pPr>
            <a:r>
              <a:rPr lang="zh-CN" altLang="en-US" sz="2000" dirty="0" smtClean="0">
                <a:solidFill>
                  <a:schemeClr val="tx1"/>
                </a:solidFill>
                <a:latin typeface="微软雅黑" panose="020B0503020204020204" pitchFamily="34" charset="-122"/>
                <a:ea typeface="微软雅黑" panose="020B0503020204020204" pitchFamily="34" charset="-122"/>
              </a:rPr>
              <a:t>使用缩放因子</a:t>
            </a:r>
            <a:r>
              <a:rPr lang="el-GR" altLang="zh-CN" sz="2000" dirty="0" smtClean="0">
                <a:solidFill>
                  <a:schemeClr val="tx1"/>
                </a:solidFill>
                <a:latin typeface="微软雅黑" panose="020B0503020204020204" pitchFamily="34" charset="-122"/>
                <a:ea typeface="微软雅黑" panose="020B0503020204020204" pitchFamily="34" charset="-122"/>
              </a:rPr>
              <a:t>γ</a:t>
            </a:r>
            <a:r>
              <a:rPr lang="zh-CN" altLang="en-US" sz="2000" dirty="0" smtClean="0">
                <a:solidFill>
                  <a:schemeClr val="tx1"/>
                </a:solidFill>
                <a:latin typeface="微软雅黑" panose="020B0503020204020204" pitchFamily="34" charset="-122"/>
                <a:ea typeface="微软雅黑" panose="020B0503020204020204" pitchFamily="34" charset="-122"/>
              </a:rPr>
              <a:t>和移位因子</a:t>
            </a:r>
            <a:r>
              <a:rPr lang="el-GR" altLang="zh-CN" sz="2000" dirty="0" smtClean="0">
                <a:solidFill>
                  <a:schemeClr val="tx1"/>
                </a:solidFill>
                <a:latin typeface="微软雅黑" panose="020B0503020204020204" pitchFamily="34" charset="-122"/>
                <a:ea typeface="微软雅黑" panose="020B0503020204020204" pitchFamily="34" charset="-122"/>
              </a:rPr>
              <a:t>β</a:t>
            </a:r>
            <a:r>
              <a:rPr lang="zh-CN" altLang="en-US" sz="2000" dirty="0" smtClean="0">
                <a:solidFill>
                  <a:schemeClr val="tx1"/>
                </a:solidFill>
                <a:latin typeface="微软雅黑" panose="020B0503020204020204" pitchFamily="34" charset="-122"/>
                <a:ea typeface="微软雅黑" panose="020B0503020204020204" pitchFamily="34" charset="-122"/>
              </a:rPr>
              <a:t>（学习的参数）来执行此操作</a:t>
            </a:r>
            <a:endParaRPr kumimoji="0" lang="zh-CN" altLang="en-US" sz="20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p:txBody>
      </p:sp>
      <p:pic>
        <p:nvPicPr>
          <p:cNvPr id="47106" name="Picture 2" descr="E:\BeiFeng\beifeng\应俊_ibf_深度学习课件\05Gans\BN\1538133262149b5b0510f08.jpg"/>
          <p:cNvPicPr>
            <a:picLocks noChangeAspect="1" noChangeArrowheads="1"/>
          </p:cNvPicPr>
          <p:nvPr/>
        </p:nvPicPr>
        <p:blipFill>
          <a:blip r:embed="rId1" cstate="print"/>
          <a:srcRect/>
          <a:stretch>
            <a:fillRect/>
          </a:stretch>
        </p:blipFill>
        <p:spPr bwMode="auto">
          <a:xfrm>
            <a:off x="334566" y="1413570"/>
            <a:ext cx="5328592" cy="2219325"/>
          </a:xfrm>
          <a:prstGeom prst="rect">
            <a:avLst/>
          </a:prstGeom>
          <a:noFill/>
        </p:spPr>
      </p:pic>
      <p:pic>
        <p:nvPicPr>
          <p:cNvPr id="47107" name="Picture 3" descr="E:\BeiFeng\beifeng\应俊_ibf_深度学习课件\05Gans\BN\15381334704401a20952d80.jpg"/>
          <p:cNvPicPr>
            <a:picLocks noChangeAspect="1" noChangeArrowheads="1"/>
          </p:cNvPicPr>
          <p:nvPr/>
        </p:nvPicPr>
        <p:blipFill>
          <a:blip r:embed="rId2" cstate="print"/>
          <a:srcRect/>
          <a:stretch>
            <a:fillRect/>
          </a:stretch>
        </p:blipFill>
        <p:spPr bwMode="auto">
          <a:xfrm>
            <a:off x="6383238" y="1413570"/>
            <a:ext cx="5256584" cy="2232248"/>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2661920" y="394335"/>
            <a:ext cx="6690360" cy="810895"/>
          </a:xfrm>
          <a:prstGeom prst="rect">
            <a:avLst/>
          </a:prstGeom>
        </p:spPr>
        <p:txBody>
          <a:bodyPr>
            <a:normAutofit fontScale="62500" lnSpcReduction="20000"/>
          </a:bodyPr>
          <a:lstStyle/>
          <a:p>
            <a:pPr algn="ctr">
              <a:lnSpc>
                <a:spcPct val="110000"/>
              </a:lnSpc>
              <a:buNone/>
            </a:pPr>
            <a:r>
              <a:rPr lang="zh-CN" altLang="en-US" sz="4000" b="1" dirty="0" smtClean="0">
                <a:solidFill>
                  <a:schemeClr val="tx2"/>
                </a:solidFill>
                <a:latin typeface="微软雅黑" panose="020B0503020204020204" pitchFamily="34" charset="-122"/>
                <a:ea typeface="微软雅黑" panose="020B0503020204020204" pitchFamily="34" charset="-122"/>
              </a:rPr>
              <a:t>批归一化</a:t>
            </a:r>
            <a:r>
              <a:rPr lang="en-US" altLang="zh-CN" sz="4000" b="1" dirty="0" smtClean="0">
                <a:solidFill>
                  <a:schemeClr val="tx2"/>
                </a:solidFill>
                <a:latin typeface="微软雅黑" panose="020B0503020204020204" pitchFamily="34" charset="-122"/>
                <a:ea typeface="微软雅黑" panose="020B0503020204020204" pitchFamily="34" charset="-122"/>
              </a:rPr>
              <a:t>BN</a:t>
            </a:r>
            <a:r>
              <a:rPr lang="zh-CN" altLang="en-US" sz="4000" b="1" dirty="0" smtClean="0">
                <a:solidFill>
                  <a:schemeClr val="tx2"/>
                </a:solidFill>
                <a:latin typeface="微软雅黑" panose="020B0503020204020204" pitchFamily="34" charset="-122"/>
                <a:ea typeface="微软雅黑" panose="020B0503020204020204" pitchFamily="34" charset="-122"/>
              </a:rPr>
              <a:t>原理</a:t>
            </a:r>
            <a:r>
              <a:rPr lang="en-US" altLang="zh-CN" sz="4000" b="1" dirty="0" smtClean="0">
                <a:solidFill>
                  <a:schemeClr val="tx2"/>
                </a:solidFill>
                <a:latin typeface="微软雅黑" panose="020B0503020204020204" pitchFamily="34" charset="-122"/>
                <a:ea typeface="微软雅黑" panose="020B0503020204020204" pitchFamily="34" charset="-122"/>
              </a:rPr>
              <a:t>--</a:t>
            </a:r>
            <a:r>
              <a:rPr lang="zh-CN" altLang="en-US" sz="3800" b="1" dirty="0" smtClean="0">
                <a:solidFill>
                  <a:srgbClr val="FF0000"/>
                </a:solidFill>
                <a:latin typeface="微软雅黑" panose="020B0503020204020204" pitchFamily="34" charset="-122"/>
                <a:ea typeface="微软雅黑" panose="020B0503020204020204" pitchFamily="34" charset="-122"/>
              </a:rPr>
              <a:t>平滑了损失函数超平面</a:t>
            </a:r>
            <a:endParaRPr lang="en-US" altLang="zh-CN" sz="4000" b="1" dirty="0">
              <a:solidFill>
                <a:srgbClr val="FF0000"/>
              </a:solidFill>
              <a:latin typeface="微软雅黑" panose="020B0503020204020204" pitchFamily="34" charset="-122"/>
              <a:ea typeface="微软雅黑" panose="020B0503020204020204" pitchFamily="34" charset="-122"/>
            </a:endParaRPr>
          </a:p>
        </p:txBody>
      </p:sp>
      <p:pic>
        <p:nvPicPr>
          <p:cNvPr id="48130" name="Picture 2" descr="E:\BeiFeng\beifeng\应俊_ibf_深度学习课件\05Gans\BN\微信图片_20190622103117.png"/>
          <p:cNvPicPr>
            <a:picLocks noChangeAspect="1" noChangeArrowheads="1"/>
          </p:cNvPicPr>
          <p:nvPr/>
        </p:nvPicPr>
        <p:blipFill>
          <a:blip r:embed="rId1" cstate="print"/>
          <a:srcRect/>
          <a:stretch>
            <a:fillRect/>
          </a:stretch>
        </p:blipFill>
        <p:spPr bwMode="auto">
          <a:xfrm>
            <a:off x="622598" y="1485578"/>
            <a:ext cx="4104456" cy="3361821"/>
          </a:xfrm>
          <a:prstGeom prst="rect">
            <a:avLst/>
          </a:prstGeom>
          <a:noFill/>
        </p:spPr>
      </p:pic>
      <p:pic>
        <p:nvPicPr>
          <p:cNvPr id="48131" name="Picture 3" descr="E:\BeiFeng\beifeng\应俊_ibf_深度学习课件\05Gans\BN\微信图片_20190622103121.png"/>
          <p:cNvPicPr>
            <a:picLocks noChangeAspect="1" noChangeArrowheads="1"/>
          </p:cNvPicPr>
          <p:nvPr/>
        </p:nvPicPr>
        <p:blipFill>
          <a:blip r:embed="rId2" cstate="print"/>
          <a:srcRect/>
          <a:stretch>
            <a:fillRect/>
          </a:stretch>
        </p:blipFill>
        <p:spPr bwMode="auto">
          <a:xfrm>
            <a:off x="6959302" y="1989634"/>
            <a:ext cx="4623101" cy="2566367"/>
          </a:xfrm>
          <a:prstGeom prst="rect">
            <a:avLst/>
          </a:prstGeom>
          <a:noFill/>
        </p:spPr>
      </p:pic>
      <p:sp>
        <p:nvSpPr>
          <p:cNvPr id="8" name="右箭头 7"/>
          <p:cNvSpPr/>
          <p:nvPr/>
        </p:nvSpPr>
        <p:spPr>
          <a:xfrm>
            <a:off x="5087094" y="3141762"/>
            <a:ext cx="151216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副标题 2"/>
          <p:cNvSpPr txBox="1"/>
          <p:nvPr/>
        </p:nvSpPr>
        <p:spPr>
          <a:xfrm>
            <a:off x="4799062" y="2781722"/>
            <a:ext cx="2016224" cy="288032"/>
          </a:xfrm>
          <a:prstGeom prst="rect">
            <a:avLst/>
          </a:prstGeom>
        </p:spPr>
        <p:txBody>
          <a:bodyPr vert="horz" lIns="91440" tIns="45720" rIns="91440" bIns="45720" rtlCol="0">
            <a:normAutofit fontScale="70000" lnSpcReduction="20000"/>
          </a:bodyPr>
          <a:lstStyle/>
          <a:p>
            <a:pPr marL="228600" marR="0" lvl="0" indent="-22860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zh-CN" altLang="en-US" sz="2000"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n-cs"/>
              </a:rPr>
              <a:t>批归一化</a:t>
            </a:r>
            <a:endParaRPr kumimoji="0" lang="en-US" altLang="zh-CN" sz="20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0" name="副标题 2"/>
          <p:cNvSpPr txBox="1"/>
          <p:nvPr/>
        </p:nvSpPr>
        <p:spPr>
          <a:xfrm>
            <a:off x="1558702" y="5013970"/>
            <a:ext cx="2016224" cy="288032"/>
          </a:xfrm>
          <a:prstGeom prst="rect">
            <a:avLst/>
          </a:prstGeom>
        </p:spPr>
        <p:txBody>
          <a:bodyPr vert="horz" lIns="91440" tIns="45720" rIns="91440" bIns="45720" rtlCol="0">
            <a:normAutofit fontScale="62500" lnSpcReduction="20000"/>
          </a:bodyPr>
          <a:lstStyle/>
          <a:p>
            <a:pPr marL="228600" marR="0" lvl="0" indent="-22860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zh-CN" altLang="en-US" sz="2000"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批归一化之前的损失函数</a:t>
            </a:r>
            <a:endParaRPr kumimoji="0" lang="en-US"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1" name="副标题 2"/>
          <p:cNvSpPr txBox="1"/>
          <p:nvPr/>
        </p:nvSpPr>
        <p:spPr>
          <a:xfrm>
            <a:off x="8183438" y="5013717"/>
            <a:ext cx="2016224" cy="288032"/>
          </a:xfrm>
          <a:prstGeom prst="rect">
            <a:avLst/>
          </a:prstGeom>
        </p:spPr>
        <p:txBody>
          <a:bodyPr vert="horz" lIns="91440" tIns="45720" rIns="91440" bIns="45720" rtlCol="0">
            <a:normAutofit fontScale="62500" lnSpcReduction="20000"/>
          </a:bodyPr>
          <a:lstStyle/>
          <a:p>
            <a:pPr marL="228600" marR="0" lvl="0" indent="-228600" algn="ctr" defTabSz="914400" rtl="0" eaLnBrk="1" fontAlgn="auto" latinLnBrk="0" hangingPunct="1">
              <a:lnSpc>
                <a:spcPct val="110000"/>
              </a:lnSpc>
              <a:spcBef>
                <a:spcPts val="1000"/>
              </a:spcBef>
              <a:spcAft>
                <a:spcPts val="0"/>
              </a:spcAft>
              <a:buClrTx/>
              <a:buSzTx/>
              <a:buFont typeface="Arial" panose="020B0604020202020204" pitchFamily="34" charset="0"/>
              <a:buNone/>
              <a:defRPr/>
            </a:pPr>
            <a:r>
              <a:rPr kumimoji="0" lang="zh-CN" altLang="en-US" sz="2000"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批归一化之后的损失函数</a:t>
            </a:r>
            <a:endParaRPr kumimoji="0" lang="en-US"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3934966" y="189434"/>
            <a:ext cx="3759430" cy="810958"/>
          </a:xfrm>
          <a:prstGeom prst="rect">
            <a:avLst/>
          </a:prstGeom>
        </p:spPr>
        <p:txBody>
          <a:bodyPr>
            <a:normAutofit/>
          </a:bodyPr>
          <a:lstStyle/>
          <a:p>
            <a:pPr algn="ctr">
              <a:lnSpc>
                <a:spcPct val="110000"/>
              </a:lnSpc>
              <a:buNone/>
            </a:pPr>
            <a:r>
              <a:rPr lang="zh-CN" altLang="en-US" sz="4000" b="1" dirty="0" smtClean="0">
                <a:solidFill>
                  <a:schemeClr val="tx2"/>
                </a:solidFill>
                <a:latin typeface="微软雅黑" panose="020B0503020204020204" pitchFamily="34" charset="-122"/>
                <a:ea typeface="微软雅黑" panose="020B0503020204020204" pitchFamily="34" charset="-122"/>
              </a:rPr>
              <a:t>批归一化作用</a:t>
            </a:r>
            <a:endParaRPr lang="en-US" altLang="zh-CN" sz="4000" b="1" dirty="0">
              <a:solidFill>
                <a:srgbClr val="FF0000"/>
              </a:solidFill>
              <a:latin typeface="微软雅黑" panose="020B0503020204020204" pitchFamily="34" charset="-122"/>
              <a:ea typeface="微软雅黑" panose="020B0503020204020204" pitchFamily="34" charset="-122"/>
            </a:endParaRPr>
          </a:p>
        </p:txBody>
      </p:sp>
      <p:sp>
        <p:nvSpPr>
          <p:cNvPr id="12" name="副标题 2"/>
          <p:cNvSpPr txBox="1"/>
          <p:nvPr/>
        </p:nvSpPr>
        <p:spPr>
          <a:xfrm>
            <a:off x="572135" y="1210945"/>
            <a:ext cx="11045190" cy="5256530"/>
          </a:xfrm>
          <a:prstGeom prst="rect">
            <a:avLst/>
          </a:prstGeom>
        </p:spPr>
        <p:txBody>
          <a:bodyPr vert="horz" lIns="91440" tIns="45720" rIns="91440" bIns="45720" rtlCol="0">
            <a:normAutofit fontScale="40000" lnSpcReduction="20000"/>
          </a:bodyPr>
          <a:lstStyle/>
          <a:p>
            <a:pPr marL="228600" lvl="0" indent="-228600" defTabSz="914400">
              <a:lnSpc>
                <a:spcPct val="110000"/>
              </a:lnSpc>
              <a:spcBef>
                <a:spcPts val="1000"/>
              </a:spcBef>
            </a:pPr>
            <a:r>
              <a:rPr lang="en-US" altLang="zh-CN" sz="4000" dirty="0" smtClean="0">
                <a:solidFill>
                  <a:schemeClr val="tx1"/>
                </a:solidFill>
                <a:latin typeface="微软雅黑" panose="020B0503020204020204" pitchFamily="34" charset="-122"/>
                <a:ea typeface="微软雅黑" panose="020B0503020204020204" pitchFamily="34" charset="-122"/>
              </a:rPr>
              <a:t>1. **</a:t>
            </a:r>
            <a:r>
              <a:rPr lang="zh-CN" altLang="en-US" sz="4000" dirty="0" smtClean="0">
                <a:solidFill>
                  <a:schemeClr val="tx1"/>
                </a:solidFill>
                <a:latin typeface="微软雅黑" panose="020B0503020204020204" pitchFamily="34" charset="-122"/>
                <a:ea typeface="微软雅黑" panose="020B0503020204020204" pitchFamily="34" charset="-122"/>
              </a:rPr>
              <a:t>网络训练更快** </a:t>
            </a:r>
            <a:r>
              <a:rPr lang="en-US" altLang="zh-CN" sz="4000" dirty="0" smtClean="0">
                <a:solidFill>
                  <a:schemeClr val="tx1"/>
                </a:solidFill>
                <a:latin typeface="微软雅黑" panose="020B0503020204020204" pitchFamily="34" charset="-122"/>
                <a:ea typeface="微软雅黑" panose="020B0503020204020204" pitchFamily="34" charset="-122"/>
              </a:rPr>
              <a:t>– </a:t>
            </a:r>
            <a:r>
              <a:rPr lang="zh-CN" altLang="en-US" sz="4000" dirty="0" smtClean="0">
                <a:solidFill>
                  <a:schemeClr val="tx1"/>
                </a:solidFill>
                <a:latin typeface="微软雅黑" panose="020B0503020204020204" pitchFamily="34" charset="-122"/>
                <a:ea typeface="微软雅黑" panose="020B0503020204020204" pitchFamily="34" charset="-122"/>
              </a:rPr>
              <a:t>神经网络每一次迭代都会做大量的计算（正向和反向，以及调整超参数），导致很慢。如果能够更快的收敛，那么整体训练速度自然要快很多。</a:t>
            </a:r>
            <a:endParaRPr lang="zh-CN" altLang="en-US" sz="4000" dirty="0" smtClean="0">
              <a:solidFill>
                <a:schemeClr val="tx1"/>
              </a:solidFill>
              <a:latin typeface="微软雅黑" panose="020B0503020204020204" pitchFamily="34" charset="-122"/>
              <a:ea typeface="微软雅黑" panose="020B0503020204020204" pitchFamily="34" charset="-122"/>
            </a:endParaRPr>
          </a:p>
          <a:p>
            <a:pPr marL="228600" lvl="0" indent="-228600" defTabSz="914400">
              <a:lnSpc>
                <a:spcPct val="110000"/>
              </a:lnSpc>
              <a:spcBef>
                <a:spcPts val="1000"/>
              </a:spcBef>
            </a:pPr>
            <a:r>
              <a:rPr lang="en-US" altLang="zh-CN" sz="4000" dirty="0" smtClean="0">
                <a:solidFill>
                  <a:schemeClr val="tx1"/>
                </a:solidFill>
                <a:latin typeface="微软雅黑" panose="020B0503020204020204" pitchFamily="34" charset="-122"/>
                <a:ea typeface="微软雅黑" panose="020B0503020204020204" pitchFamily="34" charset="-122"/>
              </a:rPr>
              <a:t>2. **</a:t>
            </a:r>
            <a:r>
              <a:rPr lang="zh-CN" altLang="en-US" sz="4000" dirty="0" smtClean="0">
                <a:solidFill>
                  <a:schemeClr val="tx1"/>
                </a:solidFill>
                <a:latin typeface="微软雅黑" panose="020B0503020204020204" pitchFamily="34" charset="-122"/>
                <a:ea typeface="微软雅黑" panose="020B0503020204020204" pitchFamily="34" charset="-122"/>
              </a:rPr>
              <a:t>允许更大的学习率** </a:t>
            </a:r>
            <a:r>
              <a:rPr lang="en-US" altLang="zh-CN" sz="4000" dirty="0" smtClean="0">
                <a:solidFill>
                  <a:schemeClr val="tx1"/>
                </a:solidFill>
                <a:latin typeface="微软雅黑" panose="020B0503020204020204" pitchFamily="34" charset="-122"/>
                <a:ea typeface="微软雅黑" panose="020B0503020204020204" pitchFamily="34" charset="-122"/>
              </a:rPr>
              <a:t>– </a:t>
            </a:r>
            <a:r>
              <a:rPr lang="zh-CN" altLang="en-US" sz="4000" dirty="0" smtClean="0">
                <a:solidFill>
                  <a:schemeClr val="tx1"/>
                </a:solidFill>
                <a:latin typeface="微软雅黑" panose="020B0503020204020204" pitchFamily="34" charset="-122"/>
                <a:ea typeface="微软雅黑" panose="020B0503020204020204" pitchFamily="34" charset="-122"/>
              </a:rPr>
              <a:t>梯度下降算法要求使用非常小的学习率，网络才能收敛。网络越深，反向传播的梯度也会越小，就需要更多的迭代来学习。批归一化允许我们使用相对来说大一些的学习率，可以加速网络训练。</a:t>
            </a:r>
            <a:endParaRPr lang="zh-CN" altLang="en-US" sz="4000" dirty="0" smtClean="0">
              <a:solidFill>
                <a:schemeClr val="tx1"/>
              </a:solidFill>
              <a:latin typeface="微软雅黑" panose="020B0503020204020204" pitchFamily="34" charset="-122"/>
              <a:ea typeface="微软雅黑" panose="020B0503020204020204" pitchFamily="34" charset="-122"/>
            </a:endParaRPr>
          </a:p>
          <a:p>
            <a:pPr marL="228600" lvl="0" indent="-228600" defTabSz="914400">
              <a:lnSpc>
                <a:spcPct val="110000"/>
              </a:lnSpc>
              <a:spcBef>
                <a:spcPts val="1000"/>
              </a:spcBef>
            </a:pPr>
            <a:r>
              <a:rPr lang="en-US" altLang="zh-CN" sz="4000" dirty="0" smtClean="0">
                <a:solidFill>
                  <a:schemeClr val="tx1"/>
                </a:solidFill>
                <a:latin typeface="微软雅黑" panose="020B0503020204020204" pitchFamily="34" charset="-122"/>
                <a:ea typeface="微软雅黑" panose="020B0503020204020204" pitchFamily="34" charset="-122"/>
              </a:rPr>
              <a:t>3. **</a:t>
            </a:r>
            <a:r>
              <a:rPr lang="zh-CN" altLang="en-US" sz="4000" dirty="0" smtClean="0">
                <a:solidFill>
                  <a:schemeClr val="tx1"/>
                </a:solidFill>
                <a:latin typeface="微软雅黑" panose="020B0503020204020204" pitchFamily="34" charset="-122"/>
                <a:ea typeface="微软雅黑" panose="020B0503020204020204" pitchFamily="34" charset="-122"/>
              </a:rPr>
              <a:t>权重初始化更容易** </a:t>
            </a:r>
            <a:r>
              <a:rPr lang="en-US" altLang="zh-CN" sz="4000" dirty="0" smtClean="0">
                <a:solidFill>
                  <a:schemeClr val="tx1"/>
                </a:solidFill>
                <a:latin typeface="微软雅黑" panose="020B0503020204020204" pitchFamily="34" charset="-122"/>
                <a:ea typeface="微软雅黑" panose="020B0503020204020204" pitchFamily="34" charset="-122"/>
              </a:rPr>
              <a:t>– </a:t>
            </a:r>
            <a:r>
              <a:rPr lang="zh-CN" altLang="en-US" sz="4000" dirty="0" smtClean="0">
                <a:solidFill>
                  <a:schemeClr val="tx1"/>
                </a:solidFill>
                <a:latin typeface="微软雅黑" panose="020B0503020204020204" pitchFamily="34" charset="-122"/>
                <a:ea typeface="微软雅黑" panose="020B0503020204020204" pitchFamily="34" charset="-122"/>
              </a:rPr>
              <a:t>权重初始化是很难的，特别是当网络越来越来深。批归一化允许我们不用过分关心权重初始化的值。 </a:t>
            </a:r>
            <a:endParaRPr lang="zh-CN" altLang="en-US" sz="4000" dirty="0" smtClean="0">
              <a:solidFill>
                <a:schemeClr val="tx1"/>
              </a:solidFill>
              <a:latin typeface="微软雅黑" panose="020B0503020204020204" pitchFamily="34" charset="-122"/>
              <a:ea typeface="微软雅黑" panose="020B0503020204020204" pitchFamily="34" charset="-122"/>
            </a:endParaRPr>
          </a:p>
          <a:p>
            <a:pPr marL="228600" lvl="0" indent="-228600" defTabSz="914400">
              <a:lnSpc>
                <a:spcPct val="110000"/>
              </a:lnSpc>
              <a:spcBef>
                <a:spcPts val="1000"/>
              </a:spcBef>
            </a:pPr>
            <a:r>
              <a:rPr lang="en-US" altLang="zh-CN" sz="4000" dirty="0" smtClean="0">
                <a:solidFill>
                  <a:schemeClr val="tx1"/>
                </a:solidFill>
                <a:latin typeface="微软雅黑" panose="020B0503020204020204" pitchFamily="34" charset="-122"/>
                <a:ea typeface="微软雅黑" panose="020B0503020204020204" pitchFamily="34" charset="-122"/>
              </a:rPr>
              <a:t>4. **</a:t>
            </a:r>
            <a:r>
              <a:rPr lang="zh-CN" altLang="en-US" sz="4000" dirty="0" smtClean="0">
                <a:solidFill>
                  <a:schemeClr val="tx1"/>
                </a:solidFill>
                <a:latin typeface="微软雅黑" panose="020B0503020204020204" pitchFamily="34" charset="-122"/>
                <a:ea typeface="微软雅黑" panose="020B0503020204020204" pitchFamily="34" charset="-122"/>
              </a:rPr>
              <a:t>使激活函数有更多选择** </a:t>
            </a:r>
            <a:r>
              <a:rPr lang="en-US" altLang="zh-CN" sz="4000" dirty="0" smtClean="0">
                <a:solidFill>
                  <a:schemeClr val="tx1"/>
                </a:solidFill>
                <a:latin typeface="微软雅黑" panose="020B0503020204020204" pitchFamily="34" charset="-122"/>
                <a:ea typeface="微软雅黑" panose="020B0503020204020204" pitchFamily="34" charset="-122"/>
              </a:rPr>
              <a:t>– </a:t>
            </a:r>
            <a:r>
              <a:rPr lang="zh-CN" altLang="en-US" sz="4000" dirty="0" smtClean="0">
                <a:solidFill>
                  <a:schemeClr val="tx1"/>
                </a:solidFill>
                <a:latin typeface="微软雅黑" panose="020B0503020204020204" pitchFamily="34" charset="-122"/>
                <a:ea typeface="微软雅黑" panose="020B0503020204020204" pitchFamily="34" charset="-122"/>
              </a:rPr>
              <a:t>部分激活函数有使用条件限定。</a:t>
            </a:r>
            <a:r>
              <a:rPr lang="en-US" altLang="zh-CN" sz="4000" dirty="0" err="1" smtClean="0">
                <a:solidFill>
                  <a:schemeClr val="tx1"/>
                </a:solidFill>
                <a:latin typeface="微软雅黑" panose="020B0503020204020204" pitchFamily="34" charset="-122"/>
                <a:ea typeface="微软雅黑" panose="020B0503020204020204" pitchFamily="34" charset="-122"/>
              </a:rPr>
              <a:t>Sigmoid</a:t>
            </a:r>
            <a:r>
              <a:rPr lang="zh-CN" altLang="en-US" sz="4000" dirty="0" smtClean="0">
                <a:solidFill>
                  <a:schemeClr val="tx1"/>
                </a:solidFill>
                <a:latin typeface="微软雅黑" panose="020B0503020204020204" pitchFamily="34" charset="-122"/>
                <a:ea typeface="微软雅黑" panose="020B0503020204020204" pitchFamily="34" charset="-122"/>
              </a:rPr>
              <a:t>不能用于深度网络中，因其丢失梯度过高。 </a:t>
            </a:r>
            <a:r>
              <a:rPr lang="en-US" altLang="zh-CN" sz="4000" dirty="0" err="1" smtClean="0">
                <a:solidFill>
                  <a:schemeClr val="tx1"/>
                </a:solidFill>
                <a:latin typeface="微软雅黑" panose="020B0503020204020204" pitchFamily="34" charset="-122"/>
                <a:ea typeface="微软雅黑" panose="020B0503020204020204" pitchFamily="34" charset="-122"/>
              </a:rPr>
              <a:t>ReLUs</a:t>
            </a:r>
            <a:r>
              <a:rPr lang="zh-CN" altLang="en-US" sz="4000" dirty="0" smtClean="0">
                <a:solidFill>
                  <a:schemeClr val="tx1"/>
                </a:solidFill>
                <a:latin typeface="微软雅黑" panose="020B0503020204020204" pitchFamily="34" charset="-122"/>
                <a:ea typeface="微软雅黑" panose="020B0503020204020204" pitchFamily="34" charset="-122"/>
              </a:rPr>
              <a:t>经常会梯度消失而导致网络完全停止学习，所以非常小心值域范围（读入激活函数的）。但批归一化对任何进入激活函数的值都做了规范，所以之前在深度网络中表现不好的非线性函数也可以作为备选项了。</a:t>
            </a:r>
            <a:endParaRPr lang="zh-CN" altLang="en-US" sz="4000" dirty="0" smtClean="0">
              <a:solidFill>
                <a:schemeClr val="tx1"/>
              </a:solidFill>
              <a:latin typeface="微软雅黑" panose="020B0503020204020204" pitchFamily="34" charset="-122"/>
              <a:ea typeface="微软雅黑" panose="020B0503020204020204" pitchFamily="34" charset="-122"/>
            </a:endParaRPr>
          </a:p>
          <a:p>
            <a:pPr marL="228600" lvl="0" indent="-228600" defTabSz="914400">
              <a:lnSpc>
                <a:spcPct val="110000"/>
              </a:lnSpc>
              <a:spcBef>
                <a:spcPts val="1000"/>
              </a:spcBef>
            </a:pPr>
            <a:r>
              <a:rPr lang="en-US" altLang="zh-CN" sz="4000" dirty="0" smtClean="0">
                <a:solidFill>
                  <a:schemeClr val="tx1"/>
                </a:solidFill>
                <a:latin typeface="微软雅黑" panose="020B0503020204020204" pitchFamily="34" charset="-122"/>
                <a:ea typeface="微软雅黑" panose="020B0503020204020204" pitchFamily="34" charset="-122"/>
              </a:rPr>
              <a:t>5. **</a:t>
            </a:r>
            <a:r>
              <a:rPr lang="zh-CN" altLang="en-US" sz="4000" dirty="0" smtClean="0">
                <a:solidFill>
                  <a:schemeClr val="tx1"/>
                </a:solidFill>
                <a:latin typeface="微软雅黑" panose="020B0503020204020204" pitchFamily="34" charset="-122"/>
                <a:ea typeface="微软雅黑" panose="020B0503020204020204" pitchFamily="34" charset="-122"/>
              </a:rPr>
              <a:t>创建深度网络更简单** </a:t>
            </a:r>
            <a:r>
              <a:rPr lang="en-US" altLang="zh-CN" sz="4000" dirty="0" smtClean="0">
                <a:solidFill>
                  <a:schemeClr val="tx1"/>
                </a:solidFill>
                <a:latin typeface="微软雅黑" panose="020B0503020204020204" pitchFamily="34" charset="-122"/>
                <a:ea typeface="微软雅黑" panose="020B0503020204020204" pitchFamily="34" charset="-122"/>
              </a:rPr>
              <a:t>– </a:t>
            </a:r>
            <a:r>
              <a:rPr lang="zh-CN" altLang="en-US" sz="4000" dirty="0" smtClean="0">
                <a:solidFill>
                  <a:schemeClr val="tx1"/>
                </a:solidFill>
                <a:latin typeface="微软雅黑" panose="020B0503020204020204" pitchFamily="34" charset="-122"/>
                <a:ea typeface="微软雅黑" panose="020B0503020204020204" pitchFamily="34" charset="-122"/>
              </a:rPr>
              <a:t>基于</a:t>
            </a:r>
            <a:r>
              <a:rPr lang="en-US" altLang="zh-CN" sz="4000" dirty="0" smtClean="0">
                <a:solidFill>
                  <a:schemeClr val="tx1"/>
                </a:solidFill>
                <a:latin typeface="微软雅黑" panose="020B0503020204020204" pitchFamily="34" charset="-122"/>
                <a:ea typeface="微软雅黑" panose="020B0503020204020204" pitchFamily="34" charset="-122"/>
              </a:rPr>
              <a:t>1-4</a:t>
            </a:r>
            <a:r>
              <a:rPr lang="zh-CN" altLang="en-US" sz="4000" dirty="0" smtClean="0">
                <a:solidFill>
                  <a:schemeClr val="tx1"/>
                </a:solidFill>
                <a:latin typeface="微软雅黑" panose="020B0503020204020204" pitchFamily="34" charset="-122"/>
                <a:ea typeface="微软雅黑" panose="020B0503020204020204" pitchFamily="34" charset="-122"/>
              </a:rPr>
              <a:t>原因，使用批归一化创建并训练深度网络更简单。当然网络越深，一般而言，效果越好。</a:t>
            </a:r>
            <a:endParaRPr lang="zh-CN" altLang="en-US" sz="4000" dirty="0" smtClean="0">
              <a:solidFill>
                <a:schemeClr val="tx1"/>
              </a:solidFill>
              <a:latin typeface="微软雅黑" panose="020B0503020204020204" pitchFamily="34" charset="-122"/>
              <a:ea typeface="微软雅黑" panose="020B0503020204020204" pitchFamily="34" charset="-122"/>
            </a:endParaRPr>
          </a:p>
          <a:p>
            <a:pPr marL="228600" lvl="0" indent="-228600" defTabSz="914400">
              <a:lnSpc>
                <a:spcPct val="110000"/>
              </a:lnSpc>
              <a:spcBef>
                <a:spcPts val="1000"/>
              </a:spcBef>
            </a:pPr>
            <a:r>
              <a:rPr lang="en-US" altLang="zh-CN" sz="4000" dirty="0" smtClean="0">
                <a:solidFill>
                  <a:schemeClr val="tx1"/>
                </a:solidFill>
                <a:latin typeface="微软雅黑" panose="020B0503020204020204" pitchFamily="34" charset="-122"/>
                <a:ea typeface="微软雅黑" panose="020B0503020204020204" pitchFamily="34" charset="-122"/>
              </a:rPr>
              <a:t>6. **</a:t>
            </a:r>
            <a:r>
              <a:rPr lang="zh-CN" altLang="en-US" sz="4000" dirty="0" smtClean="0">
                <a:solidFill>
                  <a:schemeClr val="tx1"/>
                </a:solidFill>
                <a:latin typeface="微软雅黑" panose="020B0503020204020204" pitchFamily="34" charset="-122"/>
                <a:ea typeface="微软雅黑" panose="020B0503020204020204" pitchFamily="34" charset="-122"/>
              </a:rPr>
              <a:t>提供了一些正则化作用** </a:t>
            </a:r>
            <a:r>
              <a:rPr lang="en-US" altLang="zh-CN" sz="4000" dirty="0" smtClean="0">
                <a:solidFill>
                  <a:schemeClr val="tx1"/>
                </a:solidFill>
                <a:latin typeface="微软雅黑" panose="020B0503020204020204" pitchFamily="34" charset="-122"/>
                <a:ea typeface="微软雅黑" panose="020B0503020204020204" pitchFamily="34" charset="-122"/>
              </a:rPr>
              <a:t>– </a:t>
            </a:r>
            <a:r>
              <a:rPr lang="zh-CN" altLang="en-US" sz="4000" dirty="0" smtClean="0">
                <a:solidFill>
                  <a:schemeClr val="tx1"/>
                </a:solidFill>
                <a:latin typeface="微软雅黑" panose="020B0503020204020204" pitchFamily="34" charset="-122"/>
                <a:ea typeface="微软雅黑" panose="020B0503020204020204" pitchFamily="34" charset="-122"/>
              </a:rPr>
              <a:t>批归一化是在网络中增加了一些噪音。实际起了一定的</a:t>
            </a:r>
            <a:r>
              <a:rPr lang="en-US" altLang="zh-CN" sz="4000" dirty="0" smtClean="0">
                <a:solidFill>
                  <a:schemeClr val="tx1"/>
                </a:solidFill>
                <a:latin typeface="微软雅黑" panose="020B0503020204020204" pitchFamily="34" charset="-122"/>
                <a:ea typeface="微软雅黑" panose="020B0503020204020204" pitchFamily="34" charset="-122"/>
              </a:rPr>
              <a:t>dropout</a:t>
            </a:r>
            <a:r>
              <a:rPr lang="zh-CN" altLang="en-US" sz="4000" dirty="0" smtClean="0">
                <a:solidFill>
                  <a:schemeClr val="tx1"/>
                </a:solidFill>
                <a:latin typeface="微软雅黑" panose="020B0503020204020204" pitchFamily="34" charset="-122"/>
                <a:ea typeface="微软雅黑" panose="020B0503020204020204" pitchFamily="34" charset="-122"/>
              </a:rPr>
              <a:t>功能，所以在使用了批归一化网络中，可以考虑减少</a:t>
            </a:r>
            <a:r>
              <a:rPr lang="en-US" altLang="zh-CN" sz="4000" dirty="0" smtClean="0">
                <a:solidFill>
                  <a:schemeClr val="tx1"/>
                </a:solidFill>
                <a:latin typeface="微软雅黑" panose="020B0503020204020204" pitchFamily="34" charset="-122"/>
                <a:ea typeface="微软雅黑" panose="020B0503020204020204" pitchFamily="34" charset="-122"/>
              </a:rPr>
              <a:t>dropout</a:t>
            </a:r>
            <a:r>
              <a:rPr lang="zh-CN" altLang="en-US" sz="4000" dirty="0" smtClean="0">
                <a:solidFill>
                  <a:schemeClr val="tx1"/>
                </a:solidFill>
                <a:latin typeface="微软雅黑" panose="020B0503020204020204" pitchFamily="34" charset="-122"/>
                <a:ea typeface="微软雅黑" panose="020B0503020204020204" pitchFamily="34" charset="-122"/>
              </a:rPr>
              <a:t>的使用。</a:t>
            </a:r>
            <a:endParaRPr lang="zh-CN" altLang="en-US" sz="4000" dirty="0" smtClean="0">
              <a:solidFill>
                <a:schemeClr val="tx1"/>
              </a:solidFill>
              <a:latin typeface="微软雅黑" panose="020B0503020204020204" pitchFamily="34" charset="-122"/>
              <a:ea typeface="微软雅黑" panose="020B0503020204020204" pitchFamily="34" charset="-122"/>
            </a:endParaRPr>
          </a:p>
          <a:p>
            <a:pPr marL="228600" lvl="0" indent="-228600" defTabSz="914400">
              <a:lnSpc>
                <a:spcPct val="110000"/>
              </a:lnSpc>
              <a:spcBef>
                <a:spcPts val="1000"/>
              </a:spcBef>
            </a:pPr>
            <a:r>
              <a:rPr lang="en-US" altLang="zh-CN" sz="4000" dirty="0" smtClean="0">
                <a:solidFill>
                  <a:schemeClr val="tx1"/>
                </a:solidFill>
                <a:latin typeface="微软雅黑" panose="020B0503020204020204" pitchFamily="34" charset="-122"/>
                <a:ea typeface="微软雅黑" panose="020B0503020204020204" pitchFamily="34" charset="-122"/>
              </a:rPr>
              <a:t>7. **</a:t>
            </a:r>
            <a:r>
              <a:rPr lang="zh-CN" altLang="en-US" sz="4000" dirty="0" smtClean="0">
                <a:solidFill>
                  <a:schemeClr val="tx1"/>
                </a:solidFill>
                <a:latin typeface="微软雅黑" panose="020B0503020204020204" pitchFamily="34" charset="-122"/>
                <a:ea typeface="微软雅黑" panose="020B0503020204020204" pitchFamily="34" charset="-122"/>
              </a:rPr>
              <a:t>总之，让网络效果更佳** </a:t>
            </a:r>
            <a:r>
              <a:rPr lang="en-US" altLang="zh-CN" sz="4000" dirty="0" smtClean="0">
                <a:solidFill>
                  <a:schemeClr val="tx1"/>
                </a:solidFill>
                <a:latin typeface="微软雅黑" panose="020B0503020204020204" pitchFamily="34" charset="-122"/>
                <a:ea typeface="微软雅黑" panose="020B0503020204020204" pitchFamily="34" charset="-122"/>
              </a:rPr>
              <a:t>– </a:t>
            </a:r>
            <a:r>
              <a:rPr lang="zh-CN" altLang="en-US" sz="4000" dirty="0" smtClean="0">
                <a:solidFill>
                  <a:schemeClr val="tx1"/>
                </a:solidFill>
                <a:latin typeface="微软雅黑" panose="020B0503020204020204" pitchFamily="34" charset="-122"/>
                <a:ea typeface="微软雅黑" panose="020B0503020204020204" pitchFamily="34" charset="-122"/>
              </a:rPr>
              <a:t>有一些测试表明批归一化能够改进网络效果。</a:t>
            </a:r>
            <a:r>
              <a:rPr lang="en-US" altLang="zh-CN" sz="6000" b="1" dirty="0" smtClean="0">
                <a:solidFill>
                  <a:srgbClr val="C00000"/>
                </a:solidFill>
                <a:latin typeface="微软雅黑" panose="020B0503020204020204" pitchFamily="34" charset="-122"/>
                <a:ea typeface="微软雅黑" panose="020B0503020204020204" pitchFamily="34" charset="-122"/>
              </a:rPr>
              <a:t>BN</a:t>
            </a:r>
            <a:r>
              <a:rPr lang="zh-CN" altLang="en-US" sz="6000" b="1" dirty="0" smtClean="0">
                <a:solidFill>
                  <a:srgbClr val="C00000"/>
                </a:solidFill>
                <a:latin typeface="微软雅黑" panose="020B0503020204020204" pitchFamily="34" charset="-122"/>
                <a:ea typeface="微软雅黑" panose="020B0503020204020204" pitchFamily="34" charset="-122"/>
              </a:rPr>
              <a:t>是优化网络速度的手段，而不是提升网络精度的方法</a:t>
            </a:r>
            <a:r>
              <a:rPr lang="zh-CN" altLang="en-US" sz="6000" dirty="0" smtClean="0">
                <a:solidFill>
                  <a:schemeClr val="tx1"/>
                </a:solidFill>
                <a:latin typeface="微软雅黑" panose="020B0503020204020204" pitchFamily="34" charset="-122"/>
                <a:ea typeface="微软雅黑" panose="020B0503020204020204" pitchFamily="34" charset="-122"/>
              </a:rPr>
              <a:t>。</a:t>
            </a:r>
            <a:r>
              <a:rPr lang="zh-CN" altLang="en-US" sz="4000" dirty="0" smtClean="0">
                <a:solidFill>
                  <a:schemeClr val="tx1"/>
                </a:solidFill>
                <a:latin typeface="微软雅黑" panose="020B0503020204020204" pitchFamily="34" charset="-122"/>
                <a:ea typeface="微软雅黑" panose="020B0503020204020204" pitchFamily="34" charset="-122"/>
              </a:rPr>
              <a:t>显然，若你可以训练的更快，意味着你可以尝试更多网络设计方案，迭代更多次，也可以构建更深的网络（效果更佳）。最终你通过批归一化达到提升网络效果。</a:t>
            </a:r>
            <a:endParaRPr kumimoji="0" lang="zh-CN" altLang="en-US" sz="40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994410"/>
            <a:ext cx="11178540" cy="4984115"/>
          </a:xfrm>
        </p:spPr>
        <p:txBody>
          <a:bodyPr>
            <a:noAutofit/>
          </a:bodyPr>
          <a:p>
            <a:r>
              <a:rPr lang="en-US" altLang="zh-CN"/>
              <a:t> Batch Normalization</a:t>
            </a:r>
            <a:r>
              <a:rPr lang="zh-CN" altLang="en-US"/>
              <a:t>优点：</a:t>
            </a:r>
            <a:endParaRPr lang="zh-CN" altLang="en-US"/>
          </a:p>
          <a:p>
            <a:pPr lvl="1"/>
            <a:r>
              <a:rPr lang="zh-CN" altLang="en-US" sz="2400"/>
              <a:t> 梯度传递</a:t>
            </a:r>
            <a:r>
              <a:rPr lang="en-US" altLang="zh-CN" sz="2400"/>
              <a:t>(</a:t>
            </a:r>
            <a:r>
              <a:rPr lang="zh-CN" altLang="en-US" sz="2400"/>
              <a:t>计算</a:t>
            </a:r>
            <a:r>
              <a:rPr lang="en-US" altLang="zh-CN" sz="2400"/>
              <a:t>)</a:t>
            </a:r>
            <a:r>
              <a:rPr lang="zh-CN" altLang="en-US" sz="2400"/>
              <a:t>更加顺畅，不容易导致神经元饱和（防止梯度消失</a:t>
            </a:r>
            <a:r>
              <a:rPr lang="en-US" altLang="zh-CN" sz="2400"/>
              <a:t>(</a:t>
            </a:r>
            <a:r>
              <a:rPr lang="zh-CN" altLang="en-US" sz="2400"/>
              <a:t>梯度弥散</a:t>
            </a:r>
            <a:r>
              <a:rPr lang="en-US" altLang="zh-CN" sz="2400"/>
              <a:t>)/</a:t>
            </a:r>
            <a:r>
              <a:rPr lang="zh-CN" altLang="en-US" sz="2400"/>
              <a:t>梯度爆炸）</a:t>
            </a:r>
            <a:endParaRPr lang="zh-CN" altLang="en-US" sz="2400"/>
          </a:p>
          <a:p>
            <a:pPr lvl="1"/>
            <a:r>
              <a:rPr lang="zh-CN" altLang="en-US" sz="2400"/>
              <a:t> 学习率可以设置的大一点</a:t>
            </a:r>
            <a:endParaRPr lang="zh-CN" altLang="en-US" sz="2400"/>
          </a:p>
          <a:p>
            <a:pPr lvl="1"/>
            <a:r>
              <a:rPr lang="zh-CN" altLang="en-US" sz="2400"/>
              <a:t> 对于初始值的依赖减少</a:t>
            </a:r>
            <a:endParaRPr lang="zh-CN" altLang="en-US" sz="2400"/>
          </a:p>
          <a:p>
            <a:r>
              <a:rPr lang="zh-CN" altLang="en-US"/>
              <a:t> </a:t>
            </a:r>
            <a:r>
              <a:rPr lang="zh-CN" altLang="en-US">
                <a:sym typeface="+mn-ea"/>
              </a:rPr>
              <a:t> </a:t>
            </a:r>
            <a:r>
              <a:rPr lang="en-US" altLang="zh-CN">
                <a:sym typeface="+mn-ea"/>
              </a:rPr>
              <a:t>Batch Normalization</a:t>
            </a:r>
            <a:r>
              <a:rPr lang="zh-CN" altLang="en-US">
                <a:sym typeface="+mn-ea"/>
              </a:rPr>
              <a:t>缺点：</a:t>
            </a:r>
            <a:endParaRPr lang="zh-CN" altLang="en-US"/>
          </a:p>
          <a:p>
            <a:pPr lvl="1"/>
            <a:r>
              <a:rPr lang="zh-CN" altLang="en-US" sz="2400">
                <a:sym typeface="+mn-ea"/>
              </a:rPr>
              <a:t> 如果网络层次比较深，加</a:t>
            </a:r>
            <a:r>
              <a:rPr lang="en-US" altLang="zh-CN" sz="2400">
                <a:sym typeface="+mn-ea"/>
              </a:rPr>
              <a:t>BN</a:t>
            </a:r>
            <a:r>
              <a:rPr lang="zh-CN" altLang="en-US" sz="2400">
                <a:sym typeface="+mn-ea"/>
              </a:rPr>
              <a:t>层的话，可能会导致模型训练速度很慢。</a:t>
            </a:r>
            <a:endParaRPr lang="zh-CN" altLang="en-US" sz="2400"/>
          </a:p>
          <a:p>
            <a:r>
              <a:rPr lang="en-US" altLang="zh-CN"/>
              <a:t>  </a:t>
            </a:r>
            <a:r>
              <a:rPr lang="en-US" altLang="zh-CN">
                <a:solidFill>
                  <a:schemeClr val="tx1"/>
                </a:solidFill>
              </a:rPr>
              <a:t> </a:t>
            </a:r>
            <a:r>
              <a:rPr lang="zh-CN" altLang="en-US">
                <a:solidFill>
                  <a:schemeClr val="tx1"/>
                </a:solidFill>
              </a:rPr>
              <a:t>用的位置</a:t>
            </a:r>
            <a:r>
              <a:rPr lang="zh-CN" altLang="en-US" b="1">
                <a:solidFill>
                  <a:schemeClr val="tx1"/>
                </a:solidFill>
              </a:rPr>
              <a:t>：</a:t>
            </a:r>
            <a:r>
              <a:rPr lang="en-US" altLang="zh-CN" b="1">
                <a:solidFill>
                  <a:srgbClr val="FF0000"/>
                </a:solidFill>
              </a:rPr>
              <a:t>CNN</a:t>
            </a:r>
            <a:r>
              <a:rPr lang="zh-CN" altLang="en-US" b="1">
                <a:solidFill>
                  <a:srgbClr val="FF0000"/>
                </a:solidFill>
              </a:rPr>
              <a:t>中在激活函数之前使用，</a:t>
            </a:r>
            <a:r>
              <a:rPr lang="en-US" altLang="zh-CN" b="1">
                <a:solidFill>
                  <a:srgbClr val="FF0000"/>
                </a:solidFill>
              </a:rPr>
              <a:t>RNN</a:t>
            </a:r>
            <a:r>
              <a:rPr lang="zh-CN" altLang="en-US" b="1">
                <a:solidFill>
                  <a:srgbClr val="FF0000"/>
                </a:solidFill>
              </a:rPr>
              <a:t>在每层输入之前</a:t>
            </a:r>
            <a:r>
              <a:rPr lang="zh-CN" altLang="en-US">
                <a:solidFill>
                  <a:srgbClr val="FF0000"/>
                </a:solidFill>
              </a:rPr>
              <a:t>，</a:t>
            </a:r>
            <a:r>
              <a:rPr lang="zh-CN" altLang="en-US"/>
              <a:t>最后输出层都不加。</a:t>
            </a:r>
            <a:endParaRPr lang="zh-CN" altLang="en-US"/>
          </a:p>
        </p:txBody>
      </p:sp>
      <p:sp>
        <p:nvSpPr>
          <p:cNvPr id="4" name="标题 3"/>
          <p:cNvSpPr>
            <a:spLocks noGrp="1"/>
          </p:cNvSpPr>
          <p:nvPr>
            <p:ph type="title"/>
          </p:nvPr>
        </p:nvSpPr>
        <p:spPr/>
        <p:txBody>
          <a:bodyPr>
            <a:normAutofit/>
          </a:bodyPr>
          <a:p>
            <a:r>
              <a:rPr lang="zh-CN" altLang="en-US">
                <a:sym typeface="+mn-ea"/>
              </a:rPr>
              <a:t>卷积神经网络</a:t>
            </a:r>
            <a:r>
              <a:rPr lang="en-US" altLang="zh-CN">
                <a:sym typeface="+mn-ea"/>
              </a:rPr>
              <a:t>-Batch Normalization Layer</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095" y="848360"/>
            <a:ext cx="11178540" cy="5163185"/>
          </a:xfrm>
        </p:spPr>
        <p:txBody>
          <a:bodyPr>
            <a:normAutofit/>
          </a:bodyPr>
          <a:lstStyle/>
          <a:p>
            <a:pPr>
              <a:lnSpc>
                <a:spcPct val="150000"/>
              </a:lnSpc>
            </a:pPr>
            <a:r>
              <a:rPr lang="zh-CN" altLang="en-US" sz="2400" dirty="0">
                <a:sym typeface="+mn-ea"/>
              </a:rPr>
              <a:t>保存了层级的网络结构</a:t>
            </a:r>
            <a:endParaRPr lang="zh-CN" altLang="en-US" sz="2400" dirty="0"/>
          </a:p>
          <a:p>
            <a:pPr>
              <a:lnSpc>
                <a:spcPct val="150000"/>
              </a:lnSpc>
            </a:pPr>
            <a:r>
              <a:rPr lang="zh-CN" altLang="en-US" sz="2400" dirty="0">
                <a:sym typeface="+mn-ea"/>
              </a:rPr>
              <a:t>不同层次有不同的</a:t>
            </a:r>
            <a:r>
              <a:rPr lang="zh-CN" altLang="en-US" sz="2400" b="1" dirty="0">
                <a:solidFill>
                  <a:srgbClr val="FF0000"/>
                </a:solidFill>
                <a:sym typeface="+mn-ea"/>
              </a:rPr>
              <a:t>形式</a:t>
            </a:r>
            <a:r>
              <a:rPr lang="en-US" altLang="zh-CN" sz="2400" dirty="0">
                <a:sym typeface="+mn-ea"/>
              </a:rPr>
              <a:t>(</a:t>
            </a:r>
            <a:r>
              <a:rPr lang="zh-CN" altLang="en-US" sz="2400" b="1" dirty="0">
                <a:solidFill>
                  <a:srgbClr val="FF0000"/>
                </a:solidFill>
                <a:sym typeface="+mn-ea"/>
              </a:rPr>
              <a:t>运算</a:t>
            </a:r>
            <a:r>
              <a:rPr lang="en-US" altLang="zh-CN" sz="2400" dirty="0">
                <a:sym typeface="+mn-ea"/>
              </a:rPr>
              <a:t>)</a:t>
            </a:r>
            <a:r>
              <a:rPr lang="zh-CN" altLang="en-US" sz="2400" dirty="0">
                <a:sym typeface="+mn-ea"/>
              </a:rPr>
              <a:t>与</a:t>
            </a:r>
            <a:r>
              <a:rPr lang="zh-CN" altLang="en-US" sz="2400" b="1" dirty="0">
                <a:solidFill>
                  <a:srgbClr val="FF0000"/>
                </a:solidFill>
                <a:sym typeface="+mn-ea"/>
              </a:rPr>
              <a:t>功能</a:t>
            </a:r>
            <a:endParaRPr lang="zh-CN" altLang="en-US" sz="2400" b="1" dirty="0">
              <a:solidFill>
                <a:srgbClr val="FF0000"/>
              </a:solidFill>
            </a:endParaRPr>
          </a:p>
        </p:txBody>
      </p:sp>
      <p:sp>
        <p:nvSpPr>
          <p:cNvPr id="3" name="标题 2"/>
          <p:cNvSpPr>
            <a:spLocks noGrp="1"/>
          </p:cNvSpPr>
          <p:nvPr>
            <p:ph type="title"/>
          </p:nvPr>
        </p:nvSpPr>
        <p:spPr/>
        <p:txBody>
          <a:bodyPr/>
          <a:lstStyle/>
          <a:p>
            <a:r>
              <a:rPr lang="zh-CN" altLang="en-US" dirty="0"/>
              <a:t>卷积神经卷积神经网络可视化理解</a:t>
            </a:r>
            <a:endParaRPr lang="zh-CN" altLang="en-US" dirty="0"/>
          </a:p>
        </p:txBody>
      </p:sp>
      <p:pic>
        <p:nvPicPr>
          <p:cNvPr id="5" name="图片 4"/>
          <p:cNvPicPr>
            <a:picLocks noChangeAspect="1"/>
          </p:cNvPicPr>
          <p:nvPr/>
        </p:nvPicPr>
        <p:blipFill>
          <a:blip r:embed="rId1"/>
          <a:stretch>
            <a:fillRect/>
          </a:stretch>
        </p:blipFill>
        <p:spPr>
          <a:xfrm>
            <a:off x="1811020" y="2288540"/>
            <a:ext cx="8853805" cy="423989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卷积神经网络可视化理解</a:t>
            </a:r>
            <a:endParaRPr lang="en-US" altLang="zh-CN" dirty="0"/>
          </a:p>
        </p:txBody>
      </p:sp>
      <p:pic>
        <p:nvPicPr>
          <p:cNvPr id="7" name="内容占位符 6"/>
          <p:cNvPicPr>
            <a:picLocks noGrp="1" noChangeAspect="1"/>
          </p:cNvPicPr>
          <p:nvPr>
            <p:ph idx="13"/>
          </p:nvPr>
        </p:nvPicPr>
        <p:blipFill>
          <a:blip r:embed="rId1"/>
          <a:srcRect l="4126" t="3293" r="2327" b="4194"/>
          <a:stretch>
            <a:fillRect/>
          </a:stretch>
        </p:blipFill>
        <p:spPr>
          <a:xfrm>
            <a:off x="3450590" y="998220"/>
            <a:ext cx="5288280" cy="526288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卷积神经网络可视化理解</a:t>
            </a:r>
            <a:endParaRPr lang="en-US" altLang="zh-CN" dirty="0"/>
          </a:p>
        </p:txBody>
      </p:sp>
      <p:pic>
        <p:nvPicPr>
          <p:cNvPr id="4" name="内容占位符 3"/>
          <p:cNvPicPr>
            <a:picLocks noGrp="1" noChangeAspect="1"/>
          </p:cNvPicPr>
          <p:nvPr>
            <p:ph idx="13"/>
          </p:nvPr>
        </p:nvPicPr>
        <p:blipFill>
          <a:blip r:embed="rId1"/>
          <a:stretch>
            <a:fillRect/>
          </a:stretch>
        </p:blipFill>
        <p:spPr>
          <a:xfrm>
            <a:off x="969963" y="1422400"/>
            <a:ext cx="4533900" cy="4486275"/>
          </a:xfrm>
          <a:prstGeom prst="rect">
            <a:avLst/>
          </a:prstGeom>
        </p:spPr>
      </p:pic>
      <p:sp>
        <p:nvSpPr>
          <p:cNvPr id="7" name="文本框 6"/>
          <p:cNvSpPr txBox="1"/>
          <p:nvPr/>
        </p:nvSpPr>
        <p:spPr>
          <a:xfrm>
            <a:off x="2720975" y="5908675"/>
            <a:ext cx="1031875" cy="521970"/>
          </a:xfrm>
          <a:prstGeom prst="rect">
            <a:avLst/>
          </a:prstGeom>
          <a:noFill/>
        </p:spPr>
        <p:txBody>
          <a:bodyPr wrap="none" rtlCol="0">
            <a:spAutoFit/>
          </a:bodyPr>
          <a:lstStyle/>
          <a:p>
            <a:r>
              <a:rPr lang="en-US" altLang="zh-CN" sz="2800" b="1"/>
              <a:t>filters</a:t>
            </a:r>
            <a:endParaRPr lang="en-US" altLang="zh-CN" sz="2800" b="1"/>
          </a:p>
        </p:txBody>
      </p:sp>
      <p:grpSp>
        <p:nvGrpSpPr>
          <p:cNvPr id="9" name="组合 8"/>
          <p:cNvGrpSpPr/>
          <p:nvPr/>
        </p:nvGrpSpPr>
        <p:grpSpPr>
          <a:xfrm>
            <a:off x="6933565" y="1356360"/>
            <a:ext cx="4485640" cy="5140960"/>
            <a:chOff x="10919" y="2136"/>
            <a:chExt cx="7064" cy="8096"/>
          </a:xfrm>
        </p:grpSpPr>
        <p:pic>
          <p:nvPicPr>
            <p:cNvPr id="6" name="图片 5"/>
            <p:cNvPicPr>
              <a:picLocks noChangeAspect="1"/>
            </p:cNvPicPr>
            <p:nvPr/>
          </p:nvPicPr>
          <p:blipFill>
            <a:blip r:embed="rId2"/>
            <a:stretch>
              <a:fillRect/>
            </a:stretch>
          </p:blipFill>
          <p:spPr>
            <a:xfrm>
              <a:off x="10919" y="2136"/>
              <a:ext cx="7064" cy="7274"/>
            </a:xfrm>
            <a:prstGeom prst="rect">
              <a:avLst/>
            </a:prstGeom>
          </p:spPr>
        </p:pic>
        <p:sp>
          <p:nvSpPr>
            <p:cNvPr id="8" name="文本框 7"/>
            <p:cNvSpPr txBox="1"/>
            <p:nvPr/>
          </p:nvSpPr>
          <p:spPr>
            <a:xfrm>
              <a:off x="13789" y="9410"/>
              <a:ext cx="1323" cy="822"/>
            </a:xfrm>
            <a:prstGeom prst="rect">
              <a:avLst/>
            </a:prstGeom>
            <a:noFill/>
          </p:spPr>
          <p:txBody>
            <a:bodyPr wrap="none" rtlCol="0">
              <a:spAutoFit/>
            </a:bodyPr>
            <a:lstStyle/>
            <a:p>
              <a:r>
                <a:rPr lang="en-US" altLang="zh-CN" sz="2800" b="1"/>
                <a:t>data</a:t>
              </a:r>
              <a:endParaRPr lang="en-US" altLang="zh-CN" sz="2800" b="1"/>
            </a:p>
          </p:txBody>
        </p:sp>
      </p:grpSp>
      <p:pic>
        <p:nvPicPr>
          <p:cNvPr id="10" name="图片 9"/>
          <p:cNvPicPr>
            <a:picLocks noChangeAspect="1"/>
          </p:cNvPicPr>
          <p:nvPr/>
        </p:nvPicPr>
        <p:blipFill>
          <a:blip r:embed="rId3"/>
          <a:stretch>
            <a:fillRect/>
          </a:stretch>
        </p:blipFill>
        <p:spPr>
          <a:xfrm>
            <a:off x="425450" y="717550"/>
            <a:ext cx="3123565" cy="7048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卷积神经网络可视化理解</a:t>
            </a:r>
            <a:endParaRPr lang="en-US" altLang="zh-CN" dirty="0"/>
          </a:p>
        </p:txBody>
      </p:sp>
      <p:pic>
        <p:nvPicPr>
          <p:cNvPr id="4" name="内容占位符 3"/>
          <p:cNvPicPr>
            <a:picLocks noGrp="1" noChangeAspect="1"/>
          </p:cNvPicPr>
          <p:nvPr>
            <p:ph idx="13"/>
          </p:nvPr>
        </p:nvPicPr>
        <p:blipFill>
          <a:blip r:embed="rId1"/>
          <a:stretch>
            <a:fillRect/>
          </a:stretch>
        </p:blipFill>
        <p:spPr>
          <a:xfrm>
            <a:off x="958215" y="1490345"/>
            <a:ext cx="4705350" cy="4676775"/>
          </a:xfrm>
          <a:prstGeom prst="rect">
            <a:avLst/>
          </a:prstGeom>
        </p:spPr>
      </p:pic>
      <p:pic>
        <p:nvPicPr>
          <p:cNvPr id="6" name="图片 5"/>
          <p:cNvPicPr>
            <a:picLocks noChangeAspect="1"/>
          </p:cNvPicPr>
          <p:nvPr/>
        </p:nvPicPr>
        <p:blipFill>
          <a:blip r:embed="rId2"/>
          <a:stretch>
            <a:fillRect/>
          </a:stretch>
        </p:blipFill>
        <p:spPr>
          <a:xfrm>
            <a:off x="6549390" y="1533525"/>
            <a:ext cx="4542790" cy="4590415"/>
          </a:xfrm>
          <a:prstGeom prst="rect">
            <a:avLst/>
          </a:prstGeom>
        </p:spPr>
      </p:pic>
      <p:sp>
        <p:nvSpPr>
          <p:cNvPr id="7" name="文本框 6"/>
          <p:cNvSpPr txBox="1"/>
          <p:nvPr/>
        </p:nvSpPr>
        <p:spPr>
          <a:xfrm>
            <a:off x="2794635" y="5975350"/>
            <a:ext cx="1031875" cy="521970"/>
          </a:xfrm>
          <a:prstGeom prst="rect">
            <a:avLst/>
          </a:prstGeom>
          <a:noFill/>
        </p:spPr>
        <p:txBody>
          <a:bodyPr wrap="none" rtlCol="0">
            <a:spAutoFit/>
          </a:bodyPr>
          <a:lstStyle/>
          <a:p>
            <a:r>
              <a:rPr lang="en-US" altLang="zh-CN" sz="2800" b="1"/>
              <a:t>filters</a:t>
            </a:r>
            <a:endParaRPr lang="en-US" altLang="zh-CN" sz="2800" b="1"/>
          </a:p>
        </p:txBody>
      </p:sp>
      <p:sp>
        <p:nvSpPr>
          <p:cNvPr id="8" name="文本框 7"/>
          <p:cNvSpPr txBox="1"/>
          <p:nvPr/>
        </p:nvSpPr>
        <p:spPr>
          <a:xfrm>
            <a:off x="8756015" y="5975350"/>
            <a:ext cx="840105" cy="521970"/>
          </a:xfrm>
          <a:prstGeom prst="rect">
            <a:avLst/>
          </a:prstGeom>
          <a:noFill/>
        </p:spPr>
        <p:txBody>
          <a:bodyPr wrap="none" rtlCol="0">
            <a:spAutoFit/>
          </a:bodyPr>
          <a:lstStyle/>
          <a:p>
            <a:r>
              <a:rPr lang="en-US" altLang="zh-CN" sz="2800" b="1"/>
              <a:t>data</a:t>
            </a:r>
            <a:endParaRPr lang="en-US" altLang="zh-CN" sz="2800" b="1"/>
          </a:p>
        </p:txBody>
      </p:sp>
      <p:pic>
        <p:nvPicPr>
          <p:cNvPr id="9" name="图片 8"/>
          <p:cNvPicPr>
            <a:picLocks noChangeAspect="1"/>
          </p:cNvPicPr>
          <p:nvPr/>
        </p:nvPicPr>
        <p:blipFill>
          <a:blip r:embed="rId3"/>
          <a:stretch>
            <a:fillRect/>
          </a:stretch>
        </p:blipFill>
        <p:spPr>
          <a:xfrm>
            <a:off x="247650" y="795020"/>
            <a:ext cx="3295015" cy="6953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卷积神经网络可视化理解</a:t>
            </a:r>
            <a:endParaRPr lang="en-US" altLang="zh-CN" dirty="0"/>
          </a:p>
        </p:txBody>
      </p:sp>
      <p:pic>
        <p:nvPicPr>
          <p:cNvPr id="4" name="内容占位符 3"/>
          <p:cNvPicPr>
            <a:picLocks noGrp="1" noChangeAspect="1"/>
          </p:cNvPicPr>
          <p:nvPr>
            <p:ph idx="13"/>
          </p:nvPr>
        </p:nvPicPr>
        <p:blipFill>
          <a:blip r:embed="rId1"/>
          <a:stretch>
            <a:fillRect/>
          </a:stretch>
        </p:blipFill>
        <p:spPr>
          <a:xfrm>
            <a:off x="370840" y="1248410"/>
            <a:ext cx="11178540" cy="43630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lnSpcReduction="20000"/>
          </a:bodyPr>
          <a:lstStyle/>
          <a:p>
            <a:pPr>
              <a:lnSpc>
                <a:spcPct val="150000"/>
              </a:lnSpc>
            </a:pPr>
            <a:r>
              <a:rPr lang="en-US" altLang="zh-CN" sz="2400" dirty="0">
                <a:solidFill>
                  <a:schemeClr val="tx1"/>
                </a:solidFill>
              </a:rPr>
              <a:t> </a:t>
            </a:r>
            <a:r>
              <a:rPr lang="zh-CN" altLang="en-US" sz="2400" dirty="0">
                <a:solidFill>
                  <a:schemeClr val="tx1"/>
                </a:solidFill>
              </a:rPr>
              <a:t>数据输入层：</a:t>
            </a:r>
            <a:r>
              <a:rPr lang="en-US" altLang="zh-CN" sz="2400" b="1" dirty="0">
                <a:solidFill>
                  <a:srgbClr val="FF0000"/>
                </a:solidFill>
              </a:rPr>
              <a:t>Input Layer</a:t>
            </a:r>
            <a:endParaRPr lang="en-US" altLang="zh-CN" sz="2400" b="1" dirty="0">
              <a:solidFill>
                <a:srgbClr val="FF0000"/>
              </a:solidFill>
            </a:endParaRPr>
          </a:p>
          <a:p>
            <a:pPr>
              <a:lnSpc>
                <a:spcPct val="150000"/>
              </a:lnSpc>
            </a:pPr>
            <a:r>
              <a:rPr lang="zh-CN" altLang="en-US" sz="2400" dirty="0">
                <a:solidFill>
                  <a:schemeClr val="tx1"/>
                </a:solidFill>
              </a:rPr>
              <a:t> 卷积计算层：</a:t>
            </a:r>
            <a:r>
              <a:rPr lang="en-US" altLang="zh-CN" sz="2400" b="1" dirty="0">
                <a:solidFill>
                  <a:srgbClr val="FF0000"/>
                </a:solidFill>
              </a:rPr>
              <a:t>CONV Layer</a:t>
            </a:r>
            <a:endParaRPr lang="en-US" altLang="zh-CN" sz="2400" dirty="0">
              <a:solidFill>
                <a:schemeClr val="tx1"/>
              </a:solidFill>
            </a:endParaRPr>
          </a:p>
          <a:p>
            <a:pPr>
              <a:lnSpc>
                <a:spcPct val="150000"/>
              </a:lnSpc>
            </a:pPr>
            <a:r>
              <a:rPr lang="en-US" altLang="zh-CN" sz="2400" dirty="0">
                <a:solidFill>
                  <a:schemeClr val="tx1"/>
                </a:solidFill>
              </a:rPr>
              <a:t> ReLU</a:t>
            </a:r>
            <a:r>
              <a:rPr lang="zh-CN" altLang="en-US" sz="2400" dirty="0">
                <a:solidFill>
                  <a:schemeClr val="tx1"/>
                </a:solidFill>
              </a:rPr>
              <a:t>激励层：</a:t>
            </a:r>
            <a:r>
              <a:rPr lang="en-US" altLang="zh-CN" sz="2400" b="1" dirty="0">
                <a:solidFill>
                  <a:srgbClr val="FF0000"/>
                </a:solidFill>
              </a:rPr>
              <a:t>ReLU Incentive  Layer</a:t>
            </a:r>
            <a:endParaRPr lang="en-US" altLang="zh-CN" sz="2400" dirty="0">
              <a:solidFill>
                <a:schemeClr val="tx1"/>
              </a:solidFill>
            </a:endParaRPr>
          </a:p>
          <a:p>
            <a:pPr>
              <a:lnSpc>
                <a:spcPct val="150000"/>
              </a:lnSpc>
            </a:pPr>
            <a:r>
              <a:rPr lang="zh-CN" altLang="en-US" sz="2400" dirty="0">
                <a:solidFill>
                  <a:schemeClr val="tx1"/>
                </a:solidFill>
              </a:rPr>
              <a:t> 池化层：</a:t>
            </a:r>
            <a:r>
              <a:rPr lang="en-US" altLang="zh-CN" sz="2400" b="1" dirty="0">
                <a:solidFill>
                  <a:srgbClr val="FF0000"/>
                </a:solidFill>
              </a:rPr>
              <a:t>Pooling Layer</a:t>
            </a:r>
            <a:endParaRPr lang="en-US" altLang="zh-CN" sz="2400" dirty="0">
              <a:solidFill>
                <a:schemeClr val="tx1"/>
              </a:solidFill>
            </a:endParaRPr>
          </a:p>
          <a:p>
            <a:pPr>
              <a:lnSpc>
                <a:spcPct val="150000"/>
              </a:lnSpc>
            </a:pPr>
            <a:r>
              <a:rPr lang="zh-CN" altLang="en-US" dirty="0">
                <a:sym typeface="+mn-ea"/>
              </a:rPr>
              <a:t> 全连接层：</a:t>
            </a:r>
            <a:r>
              <a:rPr lang="en-US" altLang="zh-CN" b="1" dirty="0">
                <a:solidFill>
                  <a:srgbClr val="FF0000"/>
                </a:solidFill>
                <a:sym typeface="+mn-ea"/>
              </a:rPr>
              <a:t>FC Layer</a:t>
            </a:r>
            <a:endParaRPr lang="en-US" altLang="zh-CN" b="1" dirty="0">
              <a:solidFill>
                <a:srgbClr val="FF0000"/>
              </a:solidFill>
              <a:sym typeface="+mn-ea"/>
            </a:endParaRPr>
          </a:p>
          <a:p>
            <a:pPr>
              <a:lnSpc>
                <a:spcPct val="150000"/>
              </a:lnSpc>
            </a:pPr>
            <a:r>
              <a:rPr lang="en-US" altLang="zh-CN" sz="2400" dirty="0">
                <a:solidFill>
                  <a:schemeClr val="tx1"/>
                </a:solidFill>
              </a:rPr>
              <a:t> </a:t>
            </a:r>
            <a:r>
              <a:rPr lang="zh-CN" altLang="en-US" sz="2400" dirty="0">
                <a:solidFill>
                  <a:schemeClr val="tx1"/>
                </a:solidFill>
              </a:rPr>
              <a:t>备注：</a:t>
            </a:r>
            <a:r>
              <a:rPr lang="en-US" altLang="zh-CN" sz="2400" b="1" dirty="0">
                <a:solidFill>
                  <a:srgbClr val="FF0000"/>
                </a:solidFill>
              </a:rPr>
              <a:t>Batch Normalization Layer</a:t>
            </a:r>
            <a:r>
              <a:rPr lang="zh-CN" altLang="en-US" sz="2400" dirty="0">
                <a:solidFill>
                  <a:schemeClr val="tx1"/>
                </a:solidFill>
              </a:rPr>
              <a:t>（必备）</a:t>
            </a:r>
            <a:endParaRPr lang="zh-CN" altLang="en-US" sz="2400" dirty="0">
              <a:solidFill>
                <a:schemeClr val="tx1"/>
              </a:solidFill>
            </a:endParaRPr>
          </a:p>
          <a:p>
            <a:pPr>
              <a:lnSpc>
                <a:spcPct val="150000"/>
              </a:lnSpc>
            </a:pPr>
            <a:r>
              <a:rPr lang="zh-CN" altLang="en-US" sz="2400" dirty="0">
                <a:solidFill>
                  <a:schemeClr val="tx1"/>
                </a:solidFill>
              </a:rPr>
              <a:t>结构：输入层</a:t>
            </a:r>
            <a:r>
              <a:rPr lang="en-US" altLang="zh-CN" sz="2400" dirty="0">
                <a:solidFill>
                  <a:schemeClr val="tx1"/>
                </a:solidFill>
              </a:rPr>
              <a:t>--{[</a:t>
            </a:r>
            <a:r>
              <a:rPr lang="zh-CN" altLang="en-US" sz="2400" dirty="0">
                <a:solidFill>
                  <a:schemeClr val="tx1"/>
                </a:solidFill>
              </a:rPr>
              <a:t>卷积层</a:t>
            </a:r>
            <a:r>
              <a:rPr lang="en-US" altLang="zh-CN" sz="2400" dirty="0">
                <a:solidFill>
                  <a:schemeClr val="tx1"/>
                </a:solidFill>
              </a:rPr>
              <a:t>+</a:t>
            </a:r>
            <a:r>
              <a:rPr lang="zh-CN" altLang="en-US" sz="2400" dirty="0">
                <a:solidFill>
                  <a:schemeClr val="tx1"/>
                </a:solidFill>
              </a:rPr>
              <a:t>批归一化</a:t>
            </a:r>
            <a:r>
              <a:rPr lang="en-US" altLang="zh-CN" sz="2400" dirty="0">
                <a:solidFill>
                  <a:schemeClr val="tx1"/>
                </a:solidFill>
              </a:rPr>
              <a:t>+</a:t>
            </a:r>
            <a:r>
              <a:rPr lang="zh-CN" altLang="en-US" sz="2400" dirty="0">
                <a:solidFill>
                  <a:schemeClr val="tx1"/>
                </a:solidFill>
              </a:rPr>
              <a:t>激活函数</a:t>
            </a:r>
            <a:r>
              <a:rPr lang="en-US" altLang="zh-CN" sz="2400" dirty="0">
                <a:solidFill>
                  <a:schemeClr val="tx1"/>
                </a:solidFill>
              </a:rPr>
              <a:t>+dropout(</a:t>
            </a:r>
            <a:r>
              <a:rPr lang="zh-CN" altLang="en-US" sz="2400" dirty="0">
                <a:solidFill>
                  <a:srgbClr val="FF0000"/>
                </a:solidFill>
              </a:rPr>
              <a:t>可选</a:t>
            </a:r>
            <a:r>
              <a:rPr lang="en-US" altLang="zh-CN" sz="2400" dirty="0">
                <a:solidFill>
                  <a:schemeClr val="tx1"/>
                </a:solidFill>
              </a:rPr>
              <a:t>)]*N-</a:t>
            </a:r>
            <a:r>
              <a:rPr lang="zh-CN" altLang="en-US" sz="2400" dirty="0">
                <a:solidFill>
                  <a:schemeClr val="tx1"/>
                </a:solidFill>
              </a:rPr>
              <a:t>池化层</a:t>
            </a:r>
            <a:r>
              <a:rPr lang="en-US" altLang="zh-CN" sz="2400" dirty="0">
                <a:solidFill>
                  <a:schemeClr val="tx1"/>
                </a:solidFill>
              </a:rPr>
              <a:t>}*M--</a:t>
            </a:r>
            <a:r>
              <a:rPr lang="zh-CN" altLang="en-US" sz="2400" dirty="0">
                <a:solidFill>
                  <a:schemeClr val="tx1"/>
                </a:solidFill>
              </a:rPr>
              <a:t>拉平层</a:t>
            </a:r>
            <a:r>
              <a:rPr lang="en-US" altLang="zh-CN" sz="2400" dirty="0">
                <a:solidFill>
                  <a:schemeClr val="tx1"/>
                </a:solidFill>
              </a:rPr>
              <a:t>--[FC+</a:t>
            </a:r>
            <a:r>
              <a:rPr lang="zh-CN" altLang="en-US" sz="2400" dirty="0">
                <a:solidFill>
                  <a:schemeClr val="tx1"/>
                </a:solidFill>
              </a:rPr>
              <a:t>批归一化</a:t>
            </a:r>
            <a:r>
              <a:rPr lang="en-US" altLang="zh-CN" sz="2400" dirty="0">
                <a:solidFill>
                  <a:schemeClr val="tx1"/>
                </a:solidFill>
              </a:rPr>
              <a:t>+</a:t>
            </a:r>
            <a:r>
              <a:rPr lang="zh-CN" altLang="en-US" sz="2400" dirty="0">
                <a:solidFill>
                  <a:schemeClr val="tx1"/>
                </a:solidFill>
              </a:rPr>
              <a:t>激活</a:t>
            </a:r>
            <a:r>
              <a:rPr lang="en-US" altLang="zh-CN" sz="2400" dirty="0">
                <a:solidFill>
                  <a:schemeClr val="tx1"/>
                </a:solidFill>
              </a:rPr>
              <a:t>]*K--</a:t>
            </a:r>
            <a:r>
              <a:rPr lang="zh-CN" altLang="en-US" sz="2400" dirty="0">
                <a:solidFill>
                  <a:schemeClr val="tx1"/>
                </a:solidFill>
              </a:rPr>
              <a:t>输出层</a:t>
            </a:r>
            <a:r>
              <a:rPr lang="en-US" altLang="zh-CN" sz="2400" dirty="0">
                <a:solidFill>
                  <a:schemeClr val="tx1"/>
                </a:solidFill>
              </a:rPr>
              <a:t>--</a:t>
            </a:r>
            <a:r>
              <a:rPr lang="zh-CN" altLang="en-US" sz="2400" dirty="0">
                <a:solidFill>
                  <a:schemeClr val="tx1"/>
                </a:solidFill>
              </a:rPr>
              <a:t>激活函数</a:t>
            </a:r>
            <a:r>
              <a:rPr lang="en-US" altLang="zh-CN" sz="2400" dirty="0">
                <a:solidFill>
                  <a:schemeClr val="tx1"/>
                </a:solidFill>
              </a:rPr>
              <a:t>(</a:t>
            </a:r>
            <a:r>
              <a:rPr lang="zh-CN" altLang="en-US" sz="2400" dirty="0">
                <a:solidFill>
                  <a:schemeClr val="tx1"/>
                </a:solidFill>
              </a:rPr>
              <a:t>分类用</a:t>
            </a:r>
            <a:r>
              <a:rPr lang="en-US" altLang="zh-CN" sz="2400" dirty="0">
                <a:solidFill>
                  <a:schemeClr val="tx1"/>
                </a:solidFill>
              </a:rPr>
              <a:t>:softmax</a:t>
            </a:r>
            <a:r>
              <a:rPr lang="zh-CN" altLang="en-US" sz="2400" dirty="0">
                <a:solidFill>
                  <a:schemeClr val="tx1"/>
                </a:solidFill>
              </a:rPr>
              <a:t>或</a:t>
            </a:r>
            <a:r>
              <a:rPr lang="en-US" altLang="zh-CN" sz="2400" dirty="0">
                <a:solidFill>
                  <a:schemeClr val="tx1"/>
                </a:solidFill>
              </a:rPr>
              <a:t>sigmoid)</a:t>
            </a:r>
            <a:endParaRPr lang="en-US" altLang="zh-CN" sz="2400"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a:t>
            </a:r>
            <a:r>
              <a:rPr lang="zh-CN" altLang="en-US" dirty="0"/>
              <a:t>主要层次</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卷积神经网络优缺点</a:t>
            </a:r>
            <a:endParaRPr lang="en-US" altLang="zh-CN" dirty="0"/>
          </a:p>
        </p:txBody>
      </p:sp>
      <p:sp>
        <p:nvSpPr>
          <p:cNvPr id="2" name="内容占位符 1"/>
          <p:cNvSpPr>
            <a:spLocks noGrp="1"/>
          </p:cNvSpPr>
          <p:nvPr>
            <p:ph idx="13"/>
          </p:nvPr>
        </p:nvSpPr>
        <p:spPr/>
        <p:txBody>
          <a:bodyPr/>
          <a:lstStyle/>
          <a:p>
            <a:pPr>
              <a:lnSpc>
                <a:spcPct val="150000"/>
              </a:lnSpc>
            </a:pPr>
            <a:r>
              <a:rPr lang="zh-CN" altLang="en-US" sz="2400"/>
              <a:t>优点</a:t>
            </a:r>
            <a:endParaRPr lang="zh-CN" altLang="en-US" sz="2400"/>
          </a:p>
          <a:p>
            <a:pPr lvl="1">
              <a:lnSpc>
                <a:spcPct val="150000"/>
              </a:lnSpc>
            </a:pPr>
            <a:r>
              <a:rPr lang="zh-CN" altLang="en-US" sz="2060"/>
              <a:t> 共享卷积核</a:t>
            </a:r>
            <a:r>
              <a:rPr lang="en-US" altLang="zh-CN" sz="2060"/>
              <a:t>(</a:t>
            </a:r>
            <a:r>
              <a:rPr lang="zh-CN" altLang="en-US" sz="2060">
                <a:solidFill>
                  <a:srgbClr val="FF0000"/>
                </a:solidFill>
              </a:rPr>
              <a:t>共享参数</a:t>
            </a:r>
            <a:r>
              <a:rPr lang="en-US" altLang="zh-CN" sz="2060"/>
              <a:t>)</a:t>
            </a:r>
            <a:r>
              <a:rPr lang="zh-CN" altLang="en-US" sz="2060"/>
              <a:t>，对高维数据的处理没有压力</a:t>
            </a:r>
            <a:endParaRPr lang="zh-CN" altLang="en-US" sz="2060"/>
          </a:p>
          <a:p>
            <a:pPr lvl="1">
              <a:lnSpc>
                <a:spcPct val="150000"/>
              </a:lnSpc>
            </a:pPr>
            <a:r>
              <a:rPr lang="zh-CN" altLang="en-US" sz="2060"/>
              <a:t> </a:t>
            </a:r>
            <a:r>
              <a:rPr lang="zh-CN" altLang="en-US" sz="2060">
                <a:solidFill>
                  <a:srgbClr val="FF0000"/>
                </a:solidFill>
              </a:rPr>
              <a:t>无需选择特征属性</a:t>
            </a:r>
            <a:r>
              <a:rPr lang="zh-CN" altLang="en-US" sz="2060"/>
              <a:t>，只要训练好权重，即可得到特征值</a:t>
            </a:r>
            <a:endParaRPr lang="zh-CN" altLang="en-US" sz="2060"/>
          </a:p>
          <a:p>
            <a:pPr lvl="1">
              <a:lnSpc>
                <a:spcPct val="150000"/>
              </a:lnSpc>
            </a:pPr>
            <a:r>
              <a:rPr lang="zh-CN" altLang="en-US" sz="2060"/>
              <a:t> 深层次的网络抽取图像信息比较丰富，表达效果好</a:t>
            </a:r>
            <a:endParaRPr lang="zh-CN" altLang="en-US" sz="2400"/>
          </a:p>
          <a:p>
            <a:pPr>
              <a:lnSpc>
                <a:spcPct val="150000"/>
              </a:lnSpc>
            </a:pPr>
            <a:r>
              <a:rPr lang="zh-CN" altLang="en-US" sz="2400"/>
              <a:t>缺点</a:t>
            </a:r>
            <a:endParaRPr lang="zh-CN" altLang="en-US" sz="2400"/>
          </a:p>
          <a:p>
            <a:pPr lvl="1">
              <a:lnSpc>
                <a:spcPct val="150000"/>
              </a:lnSpc>
            </a:pPr>
            <a:r>
              <a:rPr lang="zh-CN" altLang="en-US" sz="2060"/>
              <a:t> 需要调参，需要大量样本，训练迭代次数比较多，最好使用GPU训练</a:t>
            </a:r>
            <a:endParaRPr lang="zh-CN" altLang="en-US" sz="2060"/>
          </a:p>
          <a:p>
            <a:pPr lvl="1">
              <a:lnSpc>
                <a:spcPct val="150000"/>
              </a:lnSpc>
            </a:pPr>
            <a:r>
              <a:rPr lang="zh-CN" altLang="en-US" sz="2060"/>
              <a:t> </a:t>
            </a:r>
            <a:r>
              <a:rPr lang="zh-CN" altLang="en-US" sz="2060">
                <a:solidFill>
                  <a:srgbClr val="FF0000"/>
                </a:solidFill>
              </a:rPr>
              <a:t>黑箱：</a:t>
            </a:r>
            <a:r>
              <a:rPr lang="zh-CN" altLang="en-US" sz="2060"/>
              <a:t>物理含义不明确，从每层输出中很难看出含义来</a:t>
            </a:r>
            <a:endParaRPr lang="zh-CN" altLang="en-US" sz="206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06095" y="1054100"/>
            <a:ext cx="11178540" cy="4984115"/>
          </a:xfrm>
        </p:spPr>
        <p:txBody>
          <a:bodyPr>
            <a:normAutofit fontScale="90000"/>
          </a:bodyPr>
          <a:p>
            <a:r>
              <a:rPr lang="en-US" altLang="zh-CN"/>
              <a:t> </a:t>
            </a:r>
            <a:r>
              <a:rPr lang="zh-CN" altLang="en-US"/>
              <a:t>在卷积神经网络中，可以看到神经元之间的连接是通过权重</a:t>
            </a:r>
            <a:r>
              <a:rPr lang="en-US" altLang="zh-CN"/>
              <a:t>w</a:t>
            </a:r>
            <a:r>
              <a:rPr lang="zh-CN" altLang="en-US"/>
              <a:t>以及偏置</a:t>
            </a:r>
            <a:r>
              <a:rPr lang="en-US" altLang="zh-CN"/>
              <a:t>b</a:t>
            </a:r>
            <a:r>
              <a:rPr lang="zh-CN" altLang="en-US"/>
              <a:t>实现的。在具体的神经网络之前，我们还有一个任务需要做，那就是初始化参数</a:t>
            </a:r>
            <a:endParaRPr lang="zh-CN" altLang="en-US"/>
          </a:p>
          <a:p>
            <a:pPr lvl="1"/>
            <a:r>
              <a:rPr lang="zh-CN" altLang="en-US"/>
              <a:t> 权重的初始化</a:t>
            </a:r>
            <a:endParaRPr lang="zh-CN" altLang="en-US"/>
          </a:p>
          <a:p>
            <a:pPr lvl="2"/>
            <a:r>
              <a:rPr lang="zh-CN" altLang="en-US" sz="2000"/>
              <a:t> 一般方式：很小的随机数</a:t>
            </a:r>
            <a:r>
              <a:rPr lang="en-US" altLang="zh-CN" sz="2000"/>
              <a:t>(</a:t>
            </a:r>
            <a:r>
              <a:rPr lang="zh-CN" altLang="en-US" sz="2000"/>
              <a:t>对于多层深度神经网络，太小的值会导致回传的梯度非常小</a:t>
            </a:r>
            <a:r>
              <a:rPr lang="en-US" altLang="zh-CN" sz="2000"/>
              <a:t>)</a:t>
            </a:r>
            <a:r>
              <a:rPr lang="zh-CN" altLang="en-US" sz="2000"/>
              <a:t>，一般随机数是服从均值为</a:t>
            </a:r>
            <a:r>
              <a:rPr lang="en-US" altLang="zh-CN" sz="2000"/>
              <a:t>0</a:t>
            </a:r>
            <a:r>
              <a:rPr lang="zh-CN" altLang="en-US" sz="2000"/>
              <a:t>，方差未知</a:t>
            </a:r>
            <a:r>
              <a:rPr lang="en-US" altLang="zh-CN" sz="2000"/>
              <a:t>(</a:t>
            </a:r>
            <a:r>
              <a:rPr lang="zh-CN" altLang="en-US" sz="2000">
                <a:hlinkClick r:id="rId1" action="ppaction://hlinkfile"/>
              </a:rPr>
              <a:t>建议：</a:t>
            </a:r>
            <a:r>
              <a:rPr lang="en-US" altLang="zh-CN" sz="2000">
                <a:hlinkClick r:id="rId1" action="ppaction://hlinkfile"/>
              </a:rPr>
              <a:t>2/n, n</a:t>
            </a:r>
            <a:r>
              <a:rPr lang="zh-CN" altLang="en-US" sz="2000">
                <a:hlinkClick r:id="rId1" action="ppaction://hlinkfile"/>
              </a:rPr>
              <a:t>为权重数量</a:t>
            </a:r>
            <a:r>
              <a:rPr lang="zh-CN" altLang="en-US" sz="2000"/>
              <a:t>，</a:t>
            </a:r>
            <a:r>
              <a:rPr lang="zh-CN" altLang="en-US">
                <a:sym typeface="+mn-ea"/>
              </a:rPr>
              <a:t>https://arxiv.org/pdf/1502.01852.pdf</a:t>
            </a:r>
            <a:r>
              <a:rPr lang="en-US" altLang="zh-CN" sz="2000"/>
              <a:t>)</a:t>
            </a:r>
            <a:r>
              <a:rPr lang="zh-CN" altLang="en-US" sz="2000"/>
              <a:t>的高斯分布随机数列。</a:t>
            </a:r>
            <a:endParaRPr lang="zh-CN" altLang="en-US" sz="2000"/>
          </a:p>
          <a:p>
            <a:pPr lvl="2"/>
            <a:r>
              <a:rPr lang="zh-CN" altLang="en-US" sz="2000"/>
              <a:t> 错误方式：全部初始化为</a:t>
            </a:r>
            <a:r>
              <a:rPr lang="en-US" altLang="zh-CN" sz="2000"/>
              <a:t>0</a:t>
            </a:r>
            <a:r>
              <a:rPr lang="zh-CN" altLang="en-US" sz="2000"/>
              <a:t>，全部设置为</a:t>
            </a:r>
            <a:r>
              <a:rPr lang="en-US" altLang="zh-CN" sz="2000"/>
              <a:t>0</a:t>
            </a:r>
            <a:r>
              <a:rPr lang="zh-CN" altLang="en-US" sz="2000"/>
              <a:t>，在反向传播的时候是一样的梯度值，那么这个网络的权重是没有办法差异化的，也就没有办法学习到东西。</a:t>
            </a:r>
            <a:endParaRPr lang="zh-CN" altLang="en-US"/>
          </a:p>
          <a:p>
            <a:pPr lvl="1"/>
            <a:r>
              <a:rPr lang="zh-CN" altLang="en-US"/>
              <a:t> 偏置项的初始化</a:t>
            </a:r>
            <a:endParaRPr lang="zh-CN" altLang="en-US"/>
          </a:p>
          <a:p>
            <a:pPr lvl="2"/>
            <a:r>
              <a:rPr lang="zh-CN" altLang="en-US"/>
              <a:t> 一般直接设置为</a:t>
            </a:r>
            <a:r>
              <a:rPr lang="en-US" altLang="zh-CN"/>
              <a:t>0</a:t>
            </a:r>
            <a:r>
              <a:rPr lang="zh-CN" altLang="en-US"/>
              <a:t>，在存在</a:t>
            </a:r>
            <a:r>
              <a:rPr lang="en-US" altLang="zh-CN"/>
              <a:t>ReLU</a:t>
            </a:r>
            <a:r>
              <a:rPr lang="zh-CN" altLang="en-US"/>
              <a:t>激活函数的网络中，也可以考虑设置为一个很小的数字</a:t>
            </a:r>
            <a:endParaRPr lang="zh-CN" altLang="en-US"/>
          </a:p>
        </p:txBody>
      </p:sp>
      <p:sp>
        <p:nvSpPr>
          <p:cNvPr id="4" name="标题 3"/>
          <p:cNvSpPr>
            <a:spLocks noGrp="1"/>
          </p:cNvSpPr>
          <p:nvPr>
            <p:ph type="title"/>
          </p:nvPr>
        </p:nvSpPr>
        <p:spPr>
          <a:xfrm>
            <a:off x="1558290" y="262255"/>
            <a:ext cx="8229600" cy="1019175"/>
          </a:xfrm>
        </p:spPr>
        <p:txBody>
          <a:bodyPr>
            <a:normAutofit/>
          </a:bodyPr>
          <a:p>
            <a:r>
              <a:rPr lang="zh-CN" altLang="en-US"/>
              <a:t>卷积神经网络</a:t>
            </a:r>
            <a:r>
              <a:rPr lang="en-US" altLang="zh-CN"/>
              <a:t>-</a:t>
            </a:r>
            <a:r>
              <a:rPr lang="zh-CN" altLang="en-US"/>
              <a:t>参数初始化</a:t>
            </a:r>
            <a:endParaRPr lang="en-US" altLang="zh-CN" sz="2000">
              <a:solidFill>
                <a:srgbClr val="FF0000"/>
              </a:solidFill>
            </a:endParaRPr>
          </a:p>
        </p:txBody>
      </p:sp>
      <p:sp>
        <p:nvSpPr>
          <p:cNvPr id="2" name="标题 3"/>
          <p:cNvSpPr>
            <a:spLocks noGrp="1"/>
          </p:cNvSpPr>
          <p:nvPr/>
        </p:nvSpPr>
        <p:spPr>
          <a:xfrm>
            <a:off x="8192770" y="6038215"/>
            <a:ext cx="3294380" cy="748665"/>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en-US" altLang="zh-CN" sz="2000">
                <a:solidFill>
                  <a:srgbClr val="FF0000"/>
                </a:solidFill>
              </a:rPr>
              <a:t>code:02 weight_initialization</a:t>
            </a:r>
            <a:endParaRPr lang="en-US" altLang="zh-CN" sz="200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卷积神经网络过拟合</a:t>
            </a:r>
            <a:endParaRPr lang="zh-CN" altLang="en-US"/>
          </a:p>
        </p:txBody>
      </p:sp>
      <p:pic>
        <p:nvPicPr>
          <p:cNvPr id="5" name="图片 4"/>
          <p:cNvPicPr>
            <a:picLocks noChangeAspect="1"/>
          </p:cNvPicPr>
          <p:nvPr/>
        </p:nvPicPr>
        <p:blipFill>
          <a:blip r:embed="rId1"/>
          <a:stretch>
            <a:fillRect/>
          </a:stretch>
        </p:blipFill>
        <p:spPr>
          <a:xfrm>
            <a:off x="652780" y="1543050"/>
            <a:ext cx="10630535" cy="37738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卷积神经网络正则化和</a:t>
            </a:r>
            <a:r>
              <a:rPr lang="en-US" altLang="zh-CN" dirty="0"/>
              <a:t>Dropout</a:t>
            </a:r>
            <a:endParaRPr lang="en-US" altLang="zh-CN" dirty="0"/>
          </a:p>
        </p:txBody>
      </p:sp>
      <p:sp>
        <p:nvSpPr>
          <p:cNvPr id="2" name="内容占位符 1"/>
          <p:cNvSpPr>
            <a:spLocks noGrp="1"/>
          </p:cNvSpPr>
          <p:nvPr>
            <p:ph idx="13"/>
          </p:nvPr>
        </p:nvSpPr>
        <p:spPr>
          <a:xfrm>
            <a:off x="608965" y="1206500"/>
            <a:ext cx="10889615" cy="5059045"/>
          </a:xfrm>
        </p:spPr>
        <p:txBody>
          <a:bodyPr>
            <a:normAutofit fontScale="90000"/>
          </a:bodyPr>
          <a:lstStyle/>
          <a:p>
            <a:pPr>
              <a:lnSpc>
                <a:spcPct val="150000"/>
              </a:lnSpc>
            </a:pPr>
            <a:r>
              <a:rPr lang="en-US" altLang="zh-CN" sz="2400"/>
              <a:t> </a:t>
            </a:r>
            <a:r>
              <a:rPr lang="zh-CN" altLang="en-US" sz="2400"/>
              <a:t>神经网络的学习能力受神经元数目以及神经网络层次的影响，神经元数目越大，神经网络层次越高，那么神经网络的学习能力越强，那么就有可能出现过拟合的问题；</a:t>
            </a:r>
            <a:r>
              <a:rPr lang="en-US" altLang="zh-CN" sz="2400"/>
              <a:t>(</a:t>
            </a:r>
            <a:r>
              <a:rPr lang="zh-CN" altLang="en-US" sz="2400"/>
              <a:t>通俗来讲：神经网络的空间表达能力变得更紧丰富了</a:t>
            </a:r>
            <a:r>
              <a:rPr lang="en-US" altLang="zh-CN" sz="2400"/>
              <a:t>)</a:t>
            </a:r>
            <a:endParaRPr lang="zh-CN" altLang="en-US" sz="2400"/>
          </a:p>
          <a:p>
            <a:pPr>
              <a:lnSpc>
                <a:spcPct val="150000"/>
              </a:lnSpc>
            </a:pPr>
            <a:r>
              <a:rPr lang="zh-CN" altLang="en-US" sz="2400" b="1">
                <a:solidFill>
                  <a:srgbClr val="FF0000"/>
                </a:solidFill>
              </a:rPr>
              <a:t> Regularization</a:t>
            </a:r>
            <a:r>
              <a:rPr lang="zh-CN" altLang="en-US" sz="2400"/>
              <a:t>：正则化，通过降低模型的复杂度，通过在</a:t>
            </a:r>
            <a:r>
              <a:rPr lang="en-US" altLang="zh-CN" sz="2400"/>
              <a:t>cost</a:t>
            </a:r>
            <a:r>
              <a:rPr lang="zh-CN" altLang="en-US" sz="2400"/>
              <a:t>函数上添加一个正则项的方式来降低</a:t>
            </a:r>
            <a:r>
              <a:rPr lang="en-US" altLang="zh-CN" sz="2400"/>
              <a:t>overfitting</a:t>
            </a:r>
            <a:r>
              <a:rPr lang="zh-CN" altLang="en-US" sz="2400"/>
              <a:t>，主要有</a:t>
            </a:r>
            <a:r>
              <a:rPr lang="en-US" altLang="zh-CN" sz="2400" b="1">
                <a:solidFill>
                  <a:srgbClr val="FF0000"/>
                </a:solidFill>
              </a:rPr>
              <a:t>L1</a:t>
            </a:r>
            <a:r>
              <a:rPr lang="zh-CN" altLang="en-US" sz="2400"/>
              <a:t>和</a:t>
            </a:r>
            <a:r>
              <a:rPr lang="en-US" altLang="zh-CN" sz="2400" b="1">
                <a:solidFill>
                  <a:srgbClr val="FF0000"/>
                </a:solidFill>
              </a:rPr>
              <a:t>L2</a:t>
            </a:r>
            <a:r>
              <a:rPr lang="zh-CN" altLang="en-US" sz="2400"/>
              <a:t>两种方式</a:t>
            </a:r>
            <a:endParaRPr lang="zh-CN" altLang="en-US" sz="2400"/>
          </a:p>
          <a:p>
            <a:pPr>
              <a:lnSpc>
                <a:spcPct val="150000"/>
              </a:lnSpc>
            </a:pPr>
            <a:r>
              <a:rPr lang="en-US" altLang="zh-CN" sz="2400" b="1">
                <a:solidFill>
                  <a:srgbClr val="FF0000"/>
                </a:solidFill>
              </a:rPr>
              <a:t> Dropout</a:t>
            </a:r>
            <a:r>
              <a:rPr lang="zh-CN" altLang="en-US" sz="2400"/>
              <a:t>：通过随机删除神经网络中的神经元来解决</a:t>
            </a:r>
            <a:r>
              <a:rPr lang="en-US" altLang="zh-CN" sz="2400"/>
              <a:t>overfitting</a:t>
            </a:r>
            <a:r>
              <a:rPr lang="zh-CN" altLang="en-US" sz="2400"/>
              <a:t>问题，在每次迭代的时候，只使用部分神经元训练模型获取</a:t>
            </a:r>
            <a:r>
              <a:rPr lang="en-US" altLang="zh-CN" sz="2400"/>
              <a:t>W</a:t>
            </a:r>
            <a:r>
              <a:rPr lang="zh-CN" altLang="en-US" sz="2400"/>
              <a:t>和</a:t>
            </a:r>
            <a:r>
              <a:rPr lang="en-US" altLang="zh-CN" sz="2400"/>
              <a:t>d</a:t>
            </a:r>
            <a:r>
              <a:rPr lang="zh-CN" altLang="en-US" sz="2400"/>
              <a:t>的值，参考：《</a:t>
            </a:r>
            <a:r>
              <a:rPr lang="en-US" altLang="zh-CN" sz="2400">
                <a:hlinkClick r:id="rId1"/>
              </a:rPr>
              <a:t>Dropout: A Simple Way to Prevent Neural Networks from Overfitting</a:t>
            </a:r>
            <a:r>
              <a:rPr lang="zh-CN" altLang="en-US" sz="2400"/>
              <a:t>》http://www.cs.toronto.edu/~rsalakhu/papers/srivastava14a.pdf</a:t>
            </a:r>
            <a:endParaRPr lang="zh-CN" altLang="en-US"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卷积神经网络正则化和</a:t>
            </a:r>
            <a:r>
              <a:rPr lang="en-US" altLang="zh-CN" dirty="0"/>
              <a:t>Dropout</a:t>
            </a:r>
            <a:endParaRPr lang="en-US" altLang="zh-CN" dirty="0"/>
          </a:p>
        </p:txBody>
      </p:sp>
      <p:sp>
        <p:nvSpPr>
          <p:cNvPr id="2" name="内容占位符 1"/>
          <p:cNvSpPr>
            <a:spLocks noGrp="1"/>
          </p:cNvSpPr>
          <p:nvPr>
            <p:ph idx="13"/>
          </p:nvPr>
        </p:nvSpPr>
        <p:spPr>
          <a:xfrm>
            <a:off x="426720" y="1206500"/>
            <a:ext cx="11452860" cy="5059045"/>
          </a:xfrm>
        </p:spPr>
        <p:txBody>
          <a:bodyPr>
            <a:normAutofit lnSpcReduction="10000"/>
          </a:bodyPr>
          <a:lstStyle/>
          <a:p>
            <a:pPr>
              <a:lnSpc>
                <a:spcPct val="150000"/>
              </a:lnSpc>
            </a:pPr>
            <a:r>
              <a:rPr lang="en-US" altLang="zh-CN" sz="2400" dirty="0"/>
              <a:t> </a:t>
            </a:r>
            <a:r>
              <a:rPr lang="zh-CN" altLang="en-US" sz="2400" dirty="0"/>
              <a:t>一般情况下，对于同一组训练数据，利用不同的神经网络训练之后，求其输出的平均值可以减少overfitting。Dropout就是利用这个原理，每次丢掉一半左右的隐藏层神经元，相当于在不同的神经网络上进行训练，这样就减少了神经元之间的依赖性，即每个神经元不能依赖于某几个其它的神经元（指层与层之间相连接的神经元），使神经网络更加能学习到与其它神经元之间的更加</a:t>
            </a:r>
            <a:r>
              <a:rPr lang="zh-CN" altLang="en-US" sz="2400"/>
              <a:t>健壮robust（鲁棒性）的</a:t>
            </a:r>
            <a:r>
              <a:rPr lang="zh-CN" altLang="en-US" sz="2400" dirty="0"/>
              <a:t>特征。另外Dropout不仅减少overfitting，还能提高</a:t>
            </a:r>
            <a:r>
              <a:rPr lang="zh-CN" altLang="en-US" sz="2400" b="1" dirty="0">
                <a:solidFill>
                  <a:srgbClr val="FF0000"/>
                </a:solidFill>
              </a:rPr>
              <a:t>测试集准确率。（训练数据集有时会降低）</a:t>
            </a:r>
            <a:endParaRPr lang="zh-CN" altLang="en-US" sz="2400" dirty="0"/>
          </a:p>
          <a:p>
            <a:pPr>
              <a:lnSpc>
                <a:spcPct val="150000"/>
              </a:lnSpc>
            </a:pPr>
            <a:r>
              <a:rPr lang="zh-CN" altLang="en-US" sz="2400" dirty="0"/>
              <a:t> 正则化是通过给</a:t>
            </a:r>
            <a:r>
              <a:rPr lang="en-US" altLang="zh-CN" sz="2400" dirty="0"/>
              <a:t>cost</a:t>
            </a:r>
            <a:r>
              <a:rPr lang="zh-CN" altLang="en-US" sz="2400" dirty="0"/>
              <a:t>函数添加正则项的方式来解决</a:t>
            </a:r>
            <a:r>
              <a:rPr lang="en-US" altLang="zh-CN" sz="2400" dirty="0"/>
              <a:t>overfitting</a:t>
            </a:r>
            <a:r>
              <a:rPr lang="zh-CN" altLang="en-US" sz="2400" dirty="0"/>
              <a:t>，</a:t>
            </a:r>
            <a:r>
              <a:rPr lang="en-US" altLang="zh-CN" sz="2400" dirty="0"/>
              <a:t>Dropout</a:t>
            </a:r>
            <a:r>
              <a:rPr lang="zh-CN" altLang="en-US" sz="2400" dirty="0"/>
              <a:t>是通过直接修改神经网络的结构来解决</a:t>
            </a:r>
            <a:r>
              <a:rPr lang="en-US" altLang="zh-CN" sz="2400" dirty="0"/>
              <a:t>overfitting</a:t>
            </a:r>
            <a:endParaRPr lang="en-US" altLang="zh-CN"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57985" y="5297805"/>
            <a:ext cx="8229600" cy="752475"/>
          </a:xfrm>
        </p:spPr>
        <p:txBody>
          <a:bodyPr>
            <a:noAutofit/>
          </a:bodyPr>
          <a:lstStyle/>
          <a:p>
            <a:pPr algn="l"/>
            <a:r>
              <a:rPr sz="1600" b="0" dirty="0"/>
              <a:t>1、让某个神经元以概率p，停止工作，其实就是让它的激活值以概率p变为0。比如我们某一层网络神经元的个数为1000个，其激活值为x1，x2……x1000，我们dropout比率0.4，那么这一层神经元经过drop后，x1……x1000神经元其中会有大约400个的值被置为0。</a:t>
            </a:r>
            <a:br>
              <a:rPr sz="1600" b="0" dirty="0"/>
            </a:br>
            <a:r>
              <a:rPr sz="1600" b="0" dirty="0"/>
              <a:t>2、经过step1后，我们还需要对向量x1……x1000进行rescale，乘以1/(1-p)</a:t>
            </a:r>
            <a:endParaRPr sz="1600" b="0" dirty="0"/>
          </a:p>
        </p:txBody>
      </p:sp>
      <p:pic>
        <p:nvPicPr>
          <p:cNvPr id="5" name="图片 4"/>
          <p:cNvPicPr>
            <a:picLocks noChangeAspect="1"/>
          </p:cNvPicPr>
          <p:nvPr/>
        </p:nvPicPr>
        <p:blipFill>
          <a:blip r:embed="rId1"/>
          <a:stretch>
            <a:fillRect/>
          </a:stretch>
        </p:blipFill>
        <p:spPr>
          <a:xfrm>
            <a:off x="1949450" y="808355"/>
            <a:ext cx="7647305" cy="4084955"/>
          </a:xfrm>
          <a:prstGeom prst="rect">
            <a:avLst/>
          </a:prstGeom>
        </p:spPr>
      </p:pic>
      <p:sp>
        <p:nvSpPr>
          <p:cNvPr id="2" name="标题 2"/>
          <p:cNvSpPr>
            <a:spLocks noGrp="1"/>
          </p:cNvSpPr>
          <p:nvPr/>
        </p:nvSpPr>
        <p:spPr>
          <a:xfrm>
            <a:off x="1657985" y="155575"/>
            <a:ext cx="8229600" cy="7524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卷积神经网络正则化和</a:t>
            </a:r>
            <a:r>
              <a:rPr lang="en-US" altLang="zh-CN" dirty="0"/>
              <a:t>Dropout</a:t>
            </a:r>
            <a:endParaRPr lang="en-US" altLang="zh-CN" dirty="0"/>
          </a:p>
        </p:txBody>
      </p:sp>
      <p:sp>
        <p:nvSpPr>
          <p:cNvPr id="4" name="标题 2"/>
          <p:cNvSpPr>
            <a:spLocks noGrp="1"/>
          </p:cNvSpPr>
          <p:nvPr/>
        </p:nvSpPr>
        <p:spPr>
          <a:xfrm>
            <a:off x="9596755" y="5857240"/>
            <a:ext cx="2365375" cy="7524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en-US" sz="2400" dirty="0">
                <a:solidFill>
                  <a:srgbClr val="FF0000"/>
                </a:solidFill>
              </a:rPr>
              <a:t>code3_relu_dropout</a:t>
            </a:r>
            <a:endParaRPr lang="en-US" sz="2400" dirty="0">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98575" y="245745"/>
            <a:ext cx="8229600" cy="752475"/>
          </a:xfrm>
        </p:spPr>
        <p:txBody>
          <a:bodyPr/>
          <a:lstStyle/>
          <a:p>
            <a:r>
              <a:rPr lang="zh-CN" altLang="en-US" dirty="0"/>
              <a:t>卷积神经网络正则化和</a:t>
            </a:r>
            <a:r>
              <a:rPr lang="en-US" altLang="zh-CN" dirty="0"/>
              <a:t>Dropout</a:t>
            </a:r>
            <a:endParaRPr lang="en-US" altLang="zh-CN" dirty="0"/>
          </a:p>
        </p:txBody>
      </p:sp>
      <p:pic>
        <p:nvPicPr>
          <p:cNvPr id="6" name="图片 5"/>
          <p:cNvPicPr>
            <a:picLocks noChangeAspect="1"/>
          </p:cNvPicPr>
          <p:nvPr/>
        </p:nvPicPr>
        <p:blipFill>
          <a:blip r:embed="rId1"/>
          <a:stretch>
            <a:fillRect/>
          </a:stretch>
        </p:blipFill>
        <p:spPr>
          <a:xfrm>
            <a:off x="327025" y="998220"/>
            <a:ext cx="6040755" cy="5538470"/>
          </a:xfrm>
          <a:prstGeom prst="rect">
            <a:avLst/>
          </a:prstGeom>
        </p:spPr>
      </p:pic>
      <p:pic>
        <p:nvPicPr>
          <p:cNvPr id="7" name="图片 6"/>
          <p:cNvPicPr>
            <a:picLocks noChangeAspect="1"/>
          </p:cNvPicPr>
          <p:nvPr/>
        </p:nvPicPr>
        <p:blipFill>
          <a:blip r:embed="rId2"/>
          <a:srcRect l="55555" b="8480"/>
          <a:stretch>
            <a:fillRect/>
          </a:stretch>
        </p:blipFill>
        <p:spPr>
          <a:xfrm>
            <a:off x="6837680" y="998220"/>
            <a:ext cx="5034915" cy="5538470"/>
          </a:xfrm>
          <a:prstGeom prst="rect">
            <a:avLst/>
          </a:prstGeom>
        </p:spPr>
      </p:pic>
      <p:sp>
        <p:nvSpPr>
          <p:cNvPr id="212" name=" 212"/>
          <p:cNvSpPr/>
          <p:nvPr/>
        </p:nvSpPr>
        <p:spPr>
          <a:xfrm>
            <a:off x="8272780" y="374015"/>
            <a:ext cx="581660" cy="49530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281430"/>
            <a:ext cx="11178540" cy="3755390"/>
          </a:xfrm>
        </p:spPr>
        <p:txBody>
          <a:bodyPr/>
          <a:p>
            <a:r>
              <a:rPr lang="en-US" altLang="zh-CN"/>
              <a:t> </a:t>
            </a:r>
            <a:r>
              <a:rPr lang="zh-CN" altLang="en-US">
                <a:solidFill>
                  <a:srgbClr val="FF0000"/>
                </a:solidFill>
              </a:rPr>
              <a:t>深度学习优先使用</a:t>
            </a:r>
            <a:r>
              <a:rPr lang="en-US" altLang="zh-CN">
                <a:solidFill>
                  <a:srgbClr val="FF0000"/>
                </a:solidFill>
              </a:rPr>
              <a:t>Dropout</a:t>
            </a:r>
            <a:r>
              <a:rPr lang="zh-CN" altLang="en-US">
                <a:solidFill>
                  <a:srgbClr val="FF0000"/>
                </a:solidFill>
              </a:rPr>
              <a:t>解决过拟合问题</a:t>
            </a:r>
            <a:endParaRPr lang="zh-CN" altLang="en-US"/>
          </a:p>
          <a:p>
            <a:r>
              <a:rPr lang="zh-CN" altLang="en-US"/>
              <a:t> 回归算法中使用</a:t>
            </a:r>
            <a:r>
              <a:rPr lang="en-US" altLang="zh-CN"/>
              <a:t>L2</a:t>
            </a:r>
            <a:r>
              <a:rPr lang="zh-CN" altLang="en-US"/>
              <a:t>范数相比于</a:t>
            </a:r>
            <a:r>
              <a:rPr lang="en-US" altLang="zh-CN"/>
              <a:t>Softmax</a:t>
            </a:r>
            <a:r>
              <a:rPr lang="zh-CN" altLang="en-US"/>
              <a:t>分类器，更加难以优化</a:t>
            </a:r>
            <a:endParaRPr lang="zh-CN" altLang="en-US"/>
          </a:p>
          <a:p>
            <a:r>
              <a:rPr lang="zh-CN" altLang="en-US"/>
              <a:t> 如果实在没法转化为分类问题的，那么使用</a:t>
            </a:r>
            <a:r>
              <a:rPr lang="en-US" altLang="zh-CN"/>
              <a:t>L2</a:t>
            </a:r>
            <a:r>
              <a:rPr lang="zh-CN" altLang="en-US"/>
              <a:t>范数的时候要非常小心，比如在</a:t>
            </a:r>
            <a:r>
              <a:rPr lang="en-US" altLang="zh-CN"/>
              <a:t>L2</a:t>
            </a:r>
            <a:r>
              <a:rPr lang="zh-CN" altLang="en-US"/>
              <a:t>范数之前不要使用</a:t>
            </a:r>
            <a:r>
              <a:rPr lang="en-US" altLang="zh-CN"/>
              <a:t>Dropout</a:t>
            </a:r>
            <a:r>
              <a:rPr lang="zh-CN" altLang="en-US"/>
              <a:t>。</a:t>
            </a:r>
            <a:endParaRPr lang="zh-CN" altLang="en-US"/>
          </a:p>
          <a:p>
            <a:r>
              <a:rPr lang="zh-CN" altLang="en-US"/>
              <a:t> 一般建议使用</a:t>
            </a:r>
            <a:r>
              <a:rPr lang="en-US" altLang="zh-CN"/>
              <a:t>L2</a:t>
            </a:r>
            <a:r>
              <a:rPr lang="zh-CN" altLang="en-US"/>
              <a:t>范数或者</a:t>
            </a:r>
            <a:r>
              <a:rPr lang="en-US" altLang="zh-CN"/>
              <a:t>Dropout</a:t>
            </a:r>
            <a:r>
              <a:rPr lang="zh-CN" altLang="en-US"/>
              <a:t>来减少神经网络的过拟合。</a:t>
            </a:r>
            <a:endParaRPr lang="zh-CN" altLang="en-US"/>
          </a:p>
        </p:txBody>
      </p:sp>
      <p:sp>
        <p:nvSpPr>
          <p:cNvPr id="4" name="标题 3"/>
          <p:cNvSpPr>
            <a:spLocks noGrp="1"/>
          </p:cNvSpPr>
          <p:nvPr>
            <p:ph type="title"/>
          </p:nvPr>
        </p:nvSpPr>
        <p:spPr/>
        <p:txBody>
          <a:bodyPr>
            <a:normAutofit/>
          </a:bodyPr>
          <a:p>
            <a:r>
              <a:rPr lang="zh-CN" altLang="en-US" dirty="0">
                <a:sym typeface="+mn-ea"/>
              </a:rPr>
              <a:t>卷积神经网络正则化和</a:t>
            </a:r>
            <a:r>
              <a:rPr lang="en-US" altLang="zh-CN" dirty="0">
                <a:sym typeface="+mn-ea"/>
              </a:rPr>
              <a:t>Dropout</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卷积神经网络训练算法</a:t>
            </a:r>
            <a:endParaRPr lang="en-US" altLang="zh-CN" dirty="0"/>
          </a:p>
        </p:txBody>
      </p:sp>
      <p:sp>
        <p:nvSpPr>
          <p:cNvPr id="2" name="内容占位符 1"/>
          <p:cNvSpPr>
            <a:spLocks noGrp="1"/>
          </p:cNvSpPr>
          <p:nvPr>
            <p:ph idx="13"/>
          </p:nvPr>
        </p:nvSpPr>
        <p:spPr>
          <a:xfrm>
            <a:off x="533400" y="1356360"/>
            <a:ext cx="11178540" cy="4909185"/>
          </a:xfrm>
        </p:spPr>
        <p:txBody>
          <a:bodyPr/>
          <a:lstStyle/>
          <a:p>
            <a:pPr>
              <a:lnSpc>
                <a:spcPct val="150000"/>
              </a:lnSpc>
            </a:pPr>
            <a:r>
              <a:rPr lang="en-US" altLang="zh-CN" sz="2400"/>
              <a:t> </a:t>
            </a:r>
            <a:r>
              <a:rPr lang="zh-CN" altLang="en-US" sz="2400"/>
              <a:t>和一般的机器学习算法一样，需要先定义</a:t>
            </a:r>
            <a:r>
              <a:rPr lang="en-US" altLang="zh-CN" sz="2400"/>
              <a:t>Loss Function,</a:t>
            </a:r>
            <a:r>
              <a:rPr lang="zh-CN" altLang="en-US" sz="2400"/>
              <a:t>衡量预测值和实际值之间的误差，一般使用平方和误差公式</a:t>
            </a:r>
            <a:endParaRPr lang="zh-CN" altLang="en-US" sz="2400"/>
          </a:p>
          <a:p>
            <a:pPr>
              <a:lnSpc>
                <a:spcPct val="150000"/>
              </a:lnSpc>
            </a:pPr>
            <a:r>
              <a:rPr lang="zh-CN" altLang="en-US" sz="2400"/>
              <a:t> 找到最小损失函数的</a:t>
            </a:r>
            <a:r>
              <a:rPr lang="en-US" altLang="zh-CN" sz="2400"/>
              <a:t>W</a:t>
            </a:r>
            <a:r>
              <a:rPr lang="zh-CN" altLang="en-US" sz="2400"/>
              <a:t>和</a:t>
            </a:r>
            <a:r>
              <a:rPr lang="en-US" altLang="zh-CN" sz="2400"/>
              <a:t>b</a:t>
            </a:r>
            <a:r>
              <a:rPr lang="zh-CN" altLang="en-US" sz="2400"/>
              <a:t>的值，</a:t>
            </a:r>
            <a:r>
              <a:rPr lang="en-US" altLang="zh-CN" sz="2400"/>
              <a:t>CNN</a:t>
            </a:r>
            <a:r>
              <a:rPr lang="zh-CN" altLang="en-US" sz="2400"/>
              <a:t>中常使用的是</a:t>
            </a:r>
            <a:r>
              <a:rPr lang="en-US" altLang="zh-CN" sz="2400"/>
              <a:t>SGD</a:t>
            </a:r>
            <a:endParaRPr lang="en-US" altLang="zh-CN" sz="2400"/>
          </a:p>
          <a:p>
            <a:pPr>
              <a:lnSpc>
                <a:spcPct val="150000"/>
              </a:lnSpc>
            </a:pPr>
            <a:r>
              <a:rPr lang="zh-CN" altLang="en-US" sz="2400"/>
              <a:t> 其实就是一般深度学习中的</a:t>
            </a:r>
            <a:r>
              <a:rPr lang="en-US" altLang="zh-CN" sz="2400"/>
              <a:t>BP</a:t>
            </a:r>
            <a:r>
              <a:rPr lang="zh-CN" altLang="en-US" sz="2400"/>
              <a:t>算法；</a:t>
            </a:r>
            <a:r>
              <a:rPr lang="en-US" altLang="zh-CN" sz="2400"/>
              <a:t>SGD</a:t>
            </a:r>
            <a:r>
              <a:rPr lang="zh-CN" altLang="en-US" sz="2400"/>
              <a:t>需要计算</a:t>
            </a:r>
            <a:r>
              <a:rPr lang="en-US" altLang="zh-CN" sz="2400"/>
              <a:t>W</a:t>
            </a:r>
            <a:r>
              <a:rPr lang="zh-CN" altLang="en-US" sz="2400"/>
              <a:t>和</a:t>
            </a:r>
            <a:r>
              <a:rPr lang="en-US" altLang="zh-CN" sz="2400"/>
              <a:t>b</a:t>
            </a:r>
            <a:r>
              <a:rPr lang="zh-CN" altLang="en-US" sz="2400"/>
              <a:t>的偏导，</a:t>
            </a:r>
            <a:r>
              <a:rPr lang="en-US" altLang="zh-CN" sz="2400"/>
              <a:t>BP</a:t>
            </a:r>
            <a:r>
              <a:rPr lang="zh-CN" altLang="en-US" sz="2400"/>
              <a:t>算法就是计算偏导用的，</a:t>
            </a:r>
            <a:r>
              <a:rPr lang="en-US" altLang="zh-CN" sz="2400"/>
              <a:t>BP</a:t>
            </a:r>
            <a:r>
              <a:rPr lang="zh-CN" altLang="en-US" sz="2400"/>
              <a:t>算法的核心是求导链式法则。</a:t>
            </a:r>
            <a:endParaRPr lang="zh-CN" altLang="en-US" sz="2400"/>
          </a:p>
        </p:txBody>
      </p:sp>
      <p:graphicFrame>
        <p:nvGraphicFramePr>
          <p:cNvPr id="4" name="对象 3">
            <a:hlinkClick r:id="" action="ppaction://ole?verb=0"/>
          </p:cNvPr>
          <p:cNvGraphicFramePr>
            <a:graphicFrameLocks noChangeAspect="1"/>
          </p:cNvGraphicFramePr>
          <p:nvPr/>
        </p:nvGraphicFramePr>
        <p:xfrm>
          <a:off x="2406015" y="4679950"/>
          <a:ext cx="2268855" cy="1099185"/>
        </p:xfrm>
        <a:graphic>
          <a:graphicData uri="http://schemas.openxmlformats.org/presentationml/2006/ole">
            <mc:AlternateContent xmlns:mc="http://schemas.openxmlformats.org/markup-compatibility/2006">
              <mc:Choice xmlns:v="urn:schemas-microsoft-com:vml" Requires="v">
                <p:oleObj spid="_x0000_s11276" name="" r:id="rId1" imgW="812800" imgH="393700" progId="Equation.KSEE3">
                  <p:embed/>
                </p:oleObj>
              </mc:Choice>
              <mc:Fallback>
                <p:oleObj name="" r:id="rId1" imgW="812800" imgH="393700" progId="Equation.KSEE3">
                  <p:embed/>
                  <p:pic>
                    <p:nvPicPr>
                      <p:cNvPr id="0" name="对象 3">
                        <a:hlinkClick r:id="" action="ppaction://ole?verb=0"/>
                      </p:cNvPr>
                      <p:cNvPicPr/>
                      <p:nvPr/>
                    </p:nvPicPr>
                    <p:blipFill>
                      <a:blip r:embed="rId2"/>
                      <a:stretch>
                        <a:fillRect/>
                      </a:stretch>
                    </p:blipFill>
                    <p:spPr>
                      <a:xfrm>
                        <a:off x="2406015" y="4679950"/>
                        <a:ext cx="2268855" cy="109918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29960" y="4583430"/>
          <a:ext cx="3174365" cy="1292860"/>
        </p:xfrm>
        <a:graphic>
          <a:graphicData uri="http://schemas.openxmlformats.org/presentationml/2006/ole">
            <mc:AlternateContent xmlns:mc="http://schemas.openxmlformats.org/markup-compatibility/2006">
              <mc:Choice xmlns:v="urn:schemas-microsoft-com:vml" Requires="v">
                <p:oleObj spid="_x0000_s11277" name="" r:id="rId3" imgW="1091565" imgH="444500" progId="Equation.KSEE3">
                  <p:embed/>
                </p:oleObj>
              </mc:Choice>
              <mc:Fallback>
                <p:oleObj name="" r:id="rId3" imgW="1091565" imgH="444500" progId="Equation.KSEE3">
                  <p:embed/>
                  <p:pic>
                    <p:nvPicPr>
                      <p:cNvPr id="0" name="对象 4">
                        <a:hlinkClick r:id="" action="ppaction://ole?verb=0"/>
                      </p:cNvPr>
                      <p:cNvPicPr/>
                      <p:nvPr/>
                    </p:nvPicPr>
                    <p:blipFill>
                      <a:blip r:embed="rId4"/>
                      <a:stretch>
                        <a:fillRect/>
                      </a:stretch>
                    </p:blipFill>
                    <p:spPr>
                      <a:xfrm>
                        <a:off x="6029960" y="4583430"/>
                        <a:ext cx="3174365" cy="1292860"/>
                      </a:xfrm>
                      <a:prstGeom prst="rect">
                        <a:avLst/>
                      </a:prstGeom>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a:t>在神经网络中一般采用</a:t>
            </a:r>
            <a:r>
              <a:rPr lang="en-US" altLang="zh-CN"/>
              <a:t>Mini-batch SGD</a:t>
            </a:r>
            <a:r>
              <a:rPr lang="zh-CN" altLang="en-US"/>
              <a:t>，主要包括以下四个步骤的循环：</a:t>
            </a:r>
            <a:endParaRPr lang="zh-CN" altLang="en-US"/>
          </a:p>
          <a:p>
            <a:pPr lvl="1"/>
            <a:r>
              <a:rPr lang="zh-CN" altLang="en-US"/>
              <a:t> </a:t>
            </a:r>
            <a:r>
              <a:rPr lang="en-US" altLang="zh-CN"/>
              <a:t>1. </a:t>
            </a:r>
            <a:r>
              <a:rPr lang="zh-CN" altLang="en-US"/>
              <a:t>采样一个</a:t>
            </a:r>
            <a:r>
              <a:rPr lang="en-US" altLang="zh-CN"/>
              <a:t>batch</a:t>
            </a:r>
            <a:r>
              <a:rPr lang="zh-CN" altLang="en-US"/>
              <a:t>的数据</a:t>
            </a:r>
            <a:endParaRPr lang="zh-CN" altLang="en-US"/>
          </a:p>
          <a:p>
            <a:pPr lvl="1"/>
            <a:r>
              <a:rPr lang="zh-CN" altLang="en-US"/>
              <a:t> </a:t>
            </a:r>
            <a:r>
              <a:rPr lang="en-US" altLang="zh-CN"/>
              <a:t>2. </a:t>
            </a:r>
            <a:r>
              <a:rPr lang="zh-CN" altLang="en-US"/>
              <a:t>前向计算损失</a:t>
            </a:r>
            <a:r>
              <a:rPr lang="en-US" altLang="zh-CN"/>
              <a:t>loss</a:t>
            </a:r>
            <a:endParaRPr lang="en-US" altLang="zh-CN"/>
          </a:p>
          <a:p>
            <a:pPr lvl="1"/>
            <a:r>
              <a:rPr lang="en-US" altLang="zh-CN"/>
              <a:t> 3. </a:t>
            </a:r>
            <a:r>
              <a:rPr lang="zh-CN" altLang="en-US"/>
              <a:t>反向传播计算梯度</a:t>
            </a:r>
            <a:r>
              <a:rPr lang="en-US" altLang="zh-CN"/>
              <a:t>(</a:t>
            </a:r>
            <a:r>
              <a:rPr lang="zh-CN" altLang="en-US"/>
              <a:t>一个</a:t>
            </a:r>
            <a:r>
              <a:rPr lang="en-US" altLang="zh-CN"/>
              <a:t>batch</a:t>
            </a:r>
            <a:r>
              <a:rPr lang="zh-CN" altLang="en-US"/>
              <a:t>上所有样本的梯度和</a:t>
            </a:r>
            <a:r>
              <a:rPr lang="en-US" altLang="zh-CN"/>
              <a:t>)</a:t>
            </a:r>
            <a:endParaRPr lang="en-US" altLang="zh-CN"/>
          </a:p>
          <a:p>
            <a:pPr lvl="1"/>
            <a:r>
              <a:rPr lang="en-US" altLang="zh-CN"/>
              <a:t> 4. </a:t>
            </a:r>
            <a:r>
              <a:rPr lang="zh-CN" altLang="en-US"/>
              <a:t>利用梯度更新权重参数</a:t>
            </a:r>
            <a:endParaRPr lang="zh-CN" altLang="en-US"/>
          </a:p>
        </p:txBody>
      </p:sp>
      <p:sp>
        <p:nvSpPr>
          <p:cNvPr id="4" name="标题 3"/>
          <p:cNvSpPr>
            <a:spLocks noGrp="1"/>
          </p:cNvSpPr>
          <p:nvPr>
            <p:ph type="title"/>
          </p:nvPr>
        </p:nvSpPr>
        <p:spPr/>
        <p:txBody>
          <a:bodyPr>
            <a:normAutofit/>
          </a:bodyPr>
          <a:p>
            <a:r>
              <a:rPr lang="zh-CN" altLang="en-US" dirty="0">
                <a:sym typeface="+mn-ea"/>
              </a:rPr>
              <a:t>卷积神经网络训练算法</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zh-CN" altLang="en-US" sz="2400" dirty="0">
                <a:solidFill>
                  <a:schemeClr val="tx1"/>
                </a:solidFill>
              </a:rPr>
              <a:t>和神经网络</a:t>
            </a:r>
            <a:r>
              <a:rPr lang="en-US" altLang="zh-CN" sz="2400" dirty="0">
                <a:solidFill>
                  <a:schemeClr val="tx1"/>
                </a:solidFill>
              </a:rPr>
              <a:t>/</a:t>
            </a:r>
            <a:r>
              <a:rPr lang="zh-CN" altLang="en-US" sz="2400" dirty="0">
                <a:solidFill>
                  <a:schemeClr val="tx1"/>
                </a:solidFill>
              </a:rPr>
              <a:t>机器学习一样，需要对输入的数据需要进行预处理操作，需要进行预处理的主要原因是：</a:t>
            </a:r>
            <a:endParaRPr lang="zh-CN" altLang="en-US" sz="2400" dirty="0">
              <a:solidFill>
                <a:schemeClr val="tx1"/>
              </a:solidFill>
            </a:endParaRPr>
          </a:p>
          <a:p>
            <a:pPr lvl="1">
              <a:lnSpc>
                <a:spcPct val="150000"/>
              </a:lnSpc>
            </a:pPr>
            <a:r>
              <a:rPr lang="zh-CN" altLang="en-US" sz="2055" dirty="0">
                <a:solidFill>
                  <a:schemeClr val="tx1"/>
                </a:solidFill>
              </a:rPr>
              <a:t> 输入数据</a:t>
            </a:r>
            <a:r>
              <a:rPr lang="zh-CN" altLang="en-US" sz="2055" b="1" dirty="0">
                <a:solidFill>
                  <a:srgbClr val="FF0000"/>
                </a:solidFill>
              </a:rPr>
              <a:t>单位不一样</a:t>
            </a:r>
            <a:r>
              <a:rPr lang="zh-CN" altLang="en-US" sz="2055" dirty="0">
                <a:solidFill>
                  <a:schemeClr val="tx1"/>
                </a:solidFill>
              </a:rPr>
              <a:t>，可能会导致神经网络收敛速度慢，训练时间长</a:t>
            </a:r>
            <a:endParaRPr lang="zh-CN" altLang="en-US" sz="2055" dirty="0">
              <a:solidFill>
                <a:schemeClr val="tx1"/>
              </a:solidFill>
            </a:endParaRPr>
          </a:p>
          <a:p>
            <a:pPr lvl="1">
              <a:lnSpc>
                <a:spcPct val="150000"/>
              </a:lnSpc>
            </a:pPr>
            <a:r>
              <a:rPr lang="zh-CN" altLang="en-US" sz="2055" dirty="0">
                <a:solidFill>
                  <a:schemeClr val="tx1"/>
                </a:solidFill>
              </a:rPr>
              <a:t> 数据范围大（</a:t>
            </a:r>
            <a:r>
              <a:rPr lang="zh-CN" altLang="en-US" sz="2055" b="1" dirty="0">
                <a:solidFill>
                  <a:srgbClr val="FF0000"/>
                </a:solidFill>
              </a:rPr>
              <a:t>方差大</a:t>
            </a:r>
            <a:r>
              <a:rPr lang="zh-CN" altLang="en-US" sz="2055" dirty="0">
                <a:solidFill>
                  <a:schemeClr val="tx1"/>
                </a:solidFill>
              </a:rPr>
              <a:t>）的输入在模式分类中的作用可能偏大，而数据范围小的作用就有可能偏小</a:t>
            </a:r>
            <a:endParaRPr lang="zh-CN" altLang="en-US" sz="2055" dirty="0">
              <a:solidFill>
                <a:schemeClr val="tx1"/>
              </a:solidFill>
            </a:endParaRPr>
          </a:p>
          <a:p>
            <a:pPr lvl="1">
              <a:lnSpc>
                <a:spcPct val="150000"/>
              </a:lnSpc>
            </a:pPr>
            <a:r>
              <a:rPr lang="zh-CN" altLang="en-US" sz="2055" dirty="0">
                <a:solidFill>
                  <a:schemeClr val="tx1"/>
                </a:solidFill>
              </a:rPr>
              <a:t> 由于神经网络中存在的激活函数是有值域限制的，因此需要将网络训练的目标数据映射到激活函数的值域</a:t>
            </a:r>
            <a:endParaRPr lang="zh-CN" altLang="en-US" sz="2055" dirty="0">
              <a:solidFill>
                <a:schemeClr val="tx1"/>
              </a:solidFill>
            </a:endParaRPr>
          </a:p>
          <a:p>
            <a:pPr lvl="1">
              <a:lnSpc>
                <a:spcPct val="150000"/>
              </a:lnSpc>
            </a:pPr>
            <a:r>
              <a:rPr lang="zh-CN" altLang="en-US" sz="2055" dirty="0">
                <a:solidFill>
                  <a:schemeClr val="tx1"/>
                </a:solidFill>
              </a:rPr>
              <a:t> S形激活函数</a:t>
            </a:r>
            <a:r>
              <a:rPr lang="zh-CN" altLang="en-US" sz="2055" dirty="0">
                <a:solidFill>
                  <a:srgbClr val="FF0000"/>
                </a:solidFill>
              </a:rPr>
              <a:t>在(</a:t>
            </a:r>
            <a:r>
              <a:rPr lang="en-US" altLang="zh-CN" sz="2055" dirty="0">
                <a:solidFill>
                  <a:srgbClr val="FF0000"/>
                </a:solidFill>
              </a:rPr>
              <a:t>-4</a:t>
            </a:r>
            <a:r>
              <a:rPr lang="zh-CN" altLang="en-US" sz="2055" dirty="0">
                <a:solidFill>
                  <a:srgbClr val="FF0000"/>
                </a:solidFill>
              </a:rPr>
              <a:t>, </a:t>
            </a:r>
            <a:r>
              <a:rPr lang="en-US" altLang="zh-CN" sz="2055" dirty="0">
                <a:solidFill>
                  <a:srgbClr val="FF0000"/>
                </a:solidFill>
              </a:rPr>
              <a:t>4</a:t>
            </a:r>
            <a:r>
              <a:rPr lang="zh-CN" altLang="en-US" sz="2055" dirty="0">
                <a:solidFill>
                  <a:srgbClr val="FF0000"/>
                </a:solidFill>
              </a:rPr>
              <a:t>)区间以外区域很平缓，区分度太小</a:t>
            </a:r>
            <a:r>
              <a:rPr lang="zh-CN" altLang="en-US" sz="2055" dirty="0">
                <a:solidFill>
                  <a:schemeClr val="tx1"/>
                </a:solidFill>
              </a:rPr>
              <a:t>。例如S形函数f(X</a:t>
            </a:r>
            <a:r>
              <a:rPr lang="en-US" altLang="zh-CN" sz="2055" dirty="0">
                <a:solidFill>
                  <a:schemeClr val="tx1"/>
                </a:solidFill>
              </a:rPr>
              <a:t>)</a:t>
            </a:r>
            <a:r>
              <a:rPr lang="zh-CN" altLang="en-US" sz="2055" dirty="0">
                <a:solidFill>
                  <a:schemeClr val="tx1"/>
                </a:solidFill>
              </a:rPr>
              <a:t>，f(100)与f(5)只相差0.0067</a:t>
            </a:r>
            <a:endParaRPr lang="zh-CN" altLang="en-US" sz="2055"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-Input Layer</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卷积神经网络训练算法</a:t>
            </a:r>
            <a:endParaRPr lang="en-US" altLang="zh-CN" dirty="0"/>
          </a:p>
        </p:txBody>
      </p:sp>
      <p:sp>
        <p:nvSpPr>
          <p:cNvPr id="2" name="内容占位符 1"/>
          <p:cNvSpPr>
            <a:spLocks noGrp="1"/>
          </p:cNvSpPr>
          <p:nvPr>
            <p:ph idx="13"/>
          </p:nvPr>
        </p:nvSpPr>
        <p:spPr>
          <a:xfrm>
            <a:off x="533400" y="1356360"/>
            <a:ext cx="11178540" cy="4909185"/>
          </a:xfrm>
        </p:spPr>
        <p:txBody>
          <a:bodyPr/>
          <a:lstStyle/>
          <a:p>
            <a:pPr>
              <a:lnSpc>
                <a:spcPct val="150000"/>
              </a:lnSpc>
            </a:pPr>
            <a:r>
              <a:rPr lang="zh-CN" altLang="en-US"/>
              <a:t>使用</a:t>
            </a:r>
            <a:r>
              <a:rPr lang="en-US" altLang="zh-CN"/>
              <a:t>BP</a:t>
            </a:r>
            <a:r>
              <a:rPr lang="zh-CN" altLang="en-US"/>
              <a:t>算法逐级求解出Δ</a:t>
            </a:r>
            <a:r>
              <a:rPr lang="en-US" altLang="zh-CN"/>
              <a:t>W</a:t>
            </a:r>
            <a:r>
              <a:rPr lang="zh-CN" altLang="en-US"/>
              <a:t>和Δ</a:t>
            </a:r>
            <a:r>
              <a:rPr lang="en-US" altLang="zh-CN"/>
              <a:t>d</a:t>
            </a:r>
            <a:r>
              <a:rPr lang="zh-CN" altLang="en-US"/>
              <a:t>的值</a:t>
            </a:r>
            <a:endParaRPr lang="zh-CN" altLang="en-US"/>
          </a:p>
          <a:p>
            <a:pPr>
              <a:lnSpc>
                <a:spcPct val="150000"/>
              </a:lnSpc>
            </a:pPr>
            <a:r>
              <a:rPr lang="zh-CN" altLang="en-US"/>
              <a:t>根据</a:t>
            </a:r>
            <a:r>
              <a:rPr lang="en-US" altLang="zh-CN"/>
              <a:t>SGD(</a:t>
            </a:r>
            <a:r>
              <a:rPr lang="zh-CN" altLang="en-US"/>
              <a:t>随机梯度下降</a:t>
            </a:r>
            <a:r>
              <a:rPr lang="en-US" altLang="zh-CN"/>
              <a:t>)</a:t>
            </a:r>
            <a:r>
              <a:rPr lang="zh-CN" altLang="en-US"/>
              <a:t>，迭代更新</a:t>
            </a:r>
            <a:r>
              <a:rPr lang="en-US" altLang="zh-CN"/>
              <a:t>W</a:t>
            </a:r>
            <a:r>
              <a:rPr lang="zh-CN" altLang="en-US"/>
              <a:t>和</a:t>
            </a:r>
            <a:r>
              <a:rPr lang="en-US" altLang="zh-CN"/>
              <a:t>b</a:t>
            </a:r>
            <a:endParaRPr lang="en-US" altLang="zh-CN"/>
          </a:p>
        </p:txBody>
      </p:sp>
      <p:graphicFrame>
        <p:nvGraphicFramePr>
          <p:cNvPr id="4" name="对象 3">
            <a:hlinkClick r:id="" action="ppaction://ole?verb=0"/>
          </p:cNvPr>
          <p:cNvGraphicFramePr>
            <a:graphicFrameLocks noChangeAspect="1"/>
          </p:cNvGraphicFramePr>
          <p:nvPr/>
        </p:nvGraphicFramePr>
        <p:xfrm>
          <a:off x="2140268" y="3074670"/>
          <a:ext cx="2694940" cy="710565"/>
        </p:xfrm>
        <a:graphic>
          <a:graphicData uri="http://schemas.openxmlformats.org/presentationml/2006/ole">
            <mc:AlternateContent xmlns:mc="http://schemas.openxmlformats.org/markup-compatibility/2006">
              <mc:Choice xmlns:v="urn:schemas-microsoft-com:vml" Requires="v">
                <p:oleObj spid="_x0000_s12300" name="" r:id="rId1" imgW="965200" imgH="254000" progId="Equation.KSEE3">
                  <p:embed/>
                </p:oleObj>
              </mc:Choice>
              <mc:Fallback>
                <p:oleObj name="" r:id="rId1" imgW="965200" imgH="254000" progId="Equation.KSEE3">
                  <p:embed/>
                  <p:pic>
                    <p:nvPicPr>
                      <p:cNvPr id="0" name="对象 3">
                        <a:hlinkClick r:id="" action="ppaction://ole?verb=0"/>
                      </p:cNvPr>
                      <p:cNvPicPr/>
                      <p:nvPr/>
                    </p:nvPicPr>
                    <p:blipFill>
                      <a:blip r:embed="rId2"/>
                      <a:stretch>
                        <a:fillRect/>
                      </a:stretch>
                    </p:blipFill>
                    <p:spPr>
                      <a:xfrm>
                        <a:off x="2140268" y="3074670"/>
                        <a:ext cx="2694940" cy="71056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2138998" y="4241800"/>
          <a:ext cx="2696210" cy="739140"/>
        </p:xfrm>
        <a:graphic>
          <a:graphicData uri="http://schemas.openxmlformats.org/presentationml/2006/ole">
            <mc:AlternateContent xmlns:mc="http://schemas.openxmlformats.org/markup-compatibility/2006">
              <mc:Choice xmlns:v="urn:schemas-microsoft-com:vml" Requires="v">
                <p:oleObj spid="_x0000_s12301" name="" r:id="rId3" imgW="927100" imgH="254000" progId="Equation.KSEE3">
                  <p:embed/>
                </p:oleObj>
              </mc:Choice>
              <mc:Fallback>
                <p:oleObj name="" r:id="rId3" imgW="927100" imgH="254000" progId="Equation.KSEE3">
                  <p:embed/>
                  <p:pic>
                    <p:nvPicPr>
                      <p:cNvPr id="0" name="对象 4">
                        <a:hlinkClick r:id="" action="ppaction://ole?verb=0"/>
                      </p:cNvPr>
                      <p:cNvPicPr/>
                      <p:nvPr/>
                    </p:nvPicPr>
                    <p:blipFill>
                      <a:blip r:embed="rId4"/>
                      <a:stretch>
                        <a:fillRect/>
                      </a:stretch>
                    </p:blipFill>
                    <p:spPr>
                      <a:xfrm>
                        <a:off x="2138998" y="4241800"/>
                        <a:ext cx="2696210" cy="739140"/>
                      </a:xfrm>
                      <a:prstGeom prst="rect">
                        <a:avLst/>
                      </a:prstGeom>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池化层误差反向传播</a:t>
            </a:r>
            <a:endParaRPr lang="zh-CN" altLang="en-US" dirty="0"/>
          </a:p>
        </p:txBody>
      </p:sp>
      <p:sp>
        <p:nvSpPr>
          <p:cNvPr id="2" name="TextBox 1"/>
          <p:cNvSpPr txBox="1"/>
          <p:nvPr/>
        </p:nvSpPr>
        <p:spPr>
          <a:xfrm>
            <a:off x="622598" y="1126297"/>
            <a:ext cx="10729192" cy="737235"/>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Maxpool</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池化层反向传播，除最大值处继承上层梯度外，其他位置置零。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pool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层没有权重梯度，</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只是起了传递梯度的过程</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66814" y="1917626"/>
            <a:ext cx="5524500" cy="212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902" y="4270524"/>
            <a:ext cx="446722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池化层误差反向传播</a:t>
            </a:r>
            <a:endParaRPr lang="zh-CN" altLang="en-US" dirty="0"/>
          </a:p>
        </p:txBody>
      </p:sp>
      <p:sp>
        <p:nvSpPr>
          <p:cNvPr id="2" name="TextBox 1"/>
          <p:cNvSpPr txBox="1"/>
          <p:nvPr/>
        </p:nvSpPr>
        <p:spPr>
          <a:xfrm>
            <a:off x="622598" y="1341562"/>
            <a:ext cx="10729192" cy="41549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平均池化，我们需要把残差平均分成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2*2=4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份，传递到前边小区域的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个单元即可。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98862" y="4079136"/>
            <a:ext cx="6104643"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862" y="2013764"/>
            <a:ext cx="508635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10630" y="2533929"/>
            <a:ext cx="2119238" cy="41549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误差反向传播前</a:t>
            </a:r>
            <a:endParaRPr lang="zh-CN" altLang="en-US" dirty="0">
              <a:latin typeface="微软雅黑" panose="020B0503020204020204" pitchFamily="34" charset="-122"/>
              <a:ea typeface="微软雅黑" panose="020B0503020204020204" pitchFamily="34" charset="-122"/>
            </a:endParaRPr>
          </a:p>
        </p:txBody>
      </p:sp>
      <p:sp>
        <p:nvSpPr>
          <p:cNvPr id="10" name="TextBox 9"/>
          <p:cNvSpPr txBox="1"/>
          <p:nvPr/>
        </p:nvSpPr>
        <p:spPr>
          <a:xfrm>
            <a:off x="910630" y="5095806"/>
            <a:ext cx="2119238" cy="41549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误差反向传播后</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cs typeface="微软雅黑" panose="020B0503020204020204" pitchFamily="34" charset="-122"/>
              </a:rPr>
              <a:t>数据增强（</a:t>
            </a:r>
            <a:r>
              <a:rPr lang="en-US" altLang="zh-CN" dirty="0">
                <a:cs typeface="微软雅黑" panose="020B0503020204020204" pitchFamily="34" charset="-122"/>
              </a:rPr>
              <a:t>Data augmentation</a:t>
            </a:r>
            <a:r>
              <a:rPr lang="zh-CN" altLang="en-US" dirty="0">
                <a:cs typeface="微软雅黑" panose="020B0503020204020204" pitchFamily="34" charset="-122"/>
              </a:rPr>
              <a:t>）</a:t>
            </a:r>
            <a:endParaRPr lang="en-US" altLang="zh-CN" dirty="0">
              <a:cs typeface="微软雅黑" panose="020B0503020204020204" pitchFamily="34" charset="-122"/>
            </a:endParaRPr>
          </a:p>
        </p:txBody>
      </p:sp>
      <p:sp>
        <p:nvSpPr>
          <p:cNvPr id="2" name="TextBox 1"/>
          <p:cNvSpPr txBox="1"/>
          <p:nvPr/>
        </p:nvSpPr>
        <p:spPr>
          <a:xfrm>
            <a:off x="622598" y="1341562"/>
            <a:ext cx="10729192" cy="170688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增加训练数据，则能够提升算法的准确率，因为这样可以避免过拟合，而避免了过拟合你就可以增大你的网络结构了。当训练数据有限的时候，可以通过一些变换来从已有的训练数据集中生成一些新的数据，来扩大训练数据。数据增强的方法有：</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）水平翻转（旋转）</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6758" y="3156989"/>
            <a:ext cx="3024336" cy="238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cs typeface="微软雅黑" panose="020B0503020204020204" pitchFamily="34" charset="-122"/>
              </a:rPr>
              <a:t>数据增强（</a:t>
            </a:r>
            <a:r>
              <a:rPr lang="en-US" altLang="zh-CN" dirty="0">
                <a:cs typeface="微软雅黑" panose="020B0503020204020204" pitchFamily="34" charset="-122"/>
              </a:rPr>
              <a:t>Data augmentation</a:t>
            </a:r>
            <a:r>
              <a:rPr lang="zh-CN" altLang="en-US" dirty="0">
                <a:cs typeface="微软雅黑" panose="020B0503020204020204" pitchFamily="34" charset="-122"/>
              </a:rPr>
              <a:t>）</a:t>
            </a:r>
            <a:endParaRPr lang="en-US" altLang="zh-CN" dirty="0">
              <a:cs typeface="微软雅黑" panose="020B0503020204020204" pitchFamily="34" charset="-122"/>
            </a:endParaRPr>
          </a:p>
        </p:txBody>
      </p:sp>
      <p:sp>
        <p:nvSpPr>
          <p:cNvPr id="2" name="TextBox 1"/>
          <p:cNvSpPr txBox="1"/>
          <p:nvPr/>
        </p:nvSpPr>
        <p:spPr>
          <a:xfrm>
            <a:off x="622598" y="1341562"/>
            <a:ext cx="10729192" cy="138366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）随机裁剪</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(crop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采样</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如原始图像大小为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256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256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，随机裁剪出一些图像</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224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224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的图像。如下图，红色方框内为随机裁剪出的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224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224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的图片。</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AlexNet</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训练时，对左上、右上、左下、右下、中间做了</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次裁剪，然后翻转</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dirty="0">
                <a:latin typeface="微软雅黑" panose="020B0503020204020204" pitchFamily="34" charset="-122"/>
                <a:ea typeface="微软雅黑" panose="020B0503020204020204" pitchFamily="34" charset="-122"/>
                <a:cs typeface="微软雅黑" panose="020B0503020204020204" pitchFamily="34" charset="-122"/>
              </a:rPr>
              <a:t>得到一些剪切图片</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。防止大网络过拟合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(under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ubstantial</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overfitting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5619" y="2889067"/>
            <a:ext cx="4572508" cy="359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cs typeface="微软雅黑" panose="020B0503020204020204" pitchFamily="34" charset="-122"/>
              </a:rPr>
              <a:t>数据增强（</a:t>
            </a:r>
            <a:r>
              <a:rPr lang="en-US" altLang="zh-CN" dirty="0">
                <a:cs typeface="微软雅黑" panose="020B0503020204020204" pitchFamily="34" charset="-122"/>
              </a:rPr>
              <a:t>Data augmentation</a:t>
            </a:r>
            <a:r>
              <a:rPr lang="zh-CN" altLang="en-US" dirty="0">
                <a:cs typeface="微软雅黑" panose="020B0503020204020204" pitchFamily="34" charset="-122"/>
              </a:rPr>
              <a:t>）</a:t>
            </a:r>
            <a:endParaRPr lang="en-US" altLang="zh-CN" dirty="0">
              <a:cs typeface="微软雅黑" panose="020B0503020204020204" pitchFamily="34" charset="-122"/>
            </a:endParaRPr>
          </a:p>
        </p:txBody>
      </p:sp>
      <p:sp>
        <p:nvSpPr>
          <p:cNvPr id="2" name="TextBox 1"/>
          <p:cNvSpPr txBox="1"/>
          <p:nvPr/>
        </p:nvSpPr>
        <p:spPr>
          <a:xfrm>
            <a:off x="627043" y="904682"/>
            <a:ext cx="10729192" cy="106045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）样本不均衡（解决方案：增加小众类别的图像数据）</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样本不均衡即有些类别图像特别多，有些特别少。类别不平衡数据的处理：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Label shuffle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8290" y="1831975"/>
            <a:ext cx="8209280" cy="478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2" name=" 212"/>
          <p:cNvSpPr/>
          <p:nvPr/>
        </p:nvSpPr>
        <p:spPr>
          <a:xfrm>
            <a:off x="8515350" y="374015"/>
            <a:ext cx="581660" cy="49530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cs typeface="微软雅黑" panose="020B0503020204020204" pitchFamily="34" charset="-122"/>
              </a:rPr>
              <a:t>数据增强（</a:t>
            </a:r>
            <a:r>
              <a:rPr lang="en-US" altLang="zh-CN" dirty="0">
                <a:cs typeface="微软雅黑" panose="020B0503020204020204" pitchFamily="34" charset="-122"/>
              </a:rPr>
              <a:t>Data augmentation</a:t>
            </a:r>
            <a:r>
              <a:rPr lang="zh-CN" altLang="en-US" dirty="0">
                <a:cs typeface="微软雅黑" panose="020B0503020204020204" pitchFamily="34" charset="-122"/>
              </a:rPr>
              <a:t>）</a:t>
            </a:r>
            <a:endParaRPr lang="en-US" altLang="zh-CN" dirty="0">
              <a:cs typeface="微软雅黑" panose="020B0503020204020204" pitchFamily="34" charset="-122"/>
            </a:endParaRPr>
          </a:p>
        </p:txBody>
      </p:sp>
      <p:sp>
        <p:nvSpPr>
          <p:cNvPr id="2" name="TextBox 1"/>
          <p:cNvSpPr txBox="1"/>
          <p:nvPr/>
        </p:nvSpPr>
        <p:spPr>
          <a:xfrm>
            <a:off x="622598" y="1341562"/>
            <a:ext cx="10729192" cy="203009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）其他</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平移变换；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旋转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仿射变换（线性变换</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平移）；</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高斯噪声、模糊处理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对颜色的数据增强：图像亮度、饱和度、对比度变化。</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extBox 1"/>
          <p:cNvSpPr txBox="1"/>
          <p:nvPr/>
        </p:nvSpPr>
        <p:spPr>
          <a:xfrm>
            <a:off x="622598" y="3289742"/>
            <a:ext cx="10729192" cy="2353310"/>
          </a:xfrm>
          <a:prstGeom prst="rect">
            <a:avLst/>
          </a:prstGeom>
          <a:noFill/>
        </p:spPr>
        <p:txBody>
          <a:bodyPr wrap="square" rtlCol="0">
            <a:spAutoFit/>
          </a:bodyPr>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）训练和测试要协调</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训练的时候，我们通常都需要做数据增强，在测试的时候，我们通常很少去做数据增强。这其中似乎有些不协调，因为你训练和测试之间有些不一致。实验发现，训练的最后几个迭代，移除数据增强，和传统一样测试，可以提升一点性能。</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如果训练的时候一直使用尺度和长宽比增强数据增强，在测试的时候也同样做这个变化，</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随机取</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个裁剪图片来测试，也可以在最后的模型上提升一点性能。</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就是多尺度的训练，多尺度的测试。</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副标题 2"/>
          <p:cNvSpPr txBox="1"/>
          <p:nvPr/>
        </p:nvSpPr>
        <p:spPr>
          <a:xfrm>
            <a:off x="8426450" y="5810885"/>
            <a:ext cx="3441065" cy="536575"/>
          </a:xfrm>
          <a:prstGeom prst="rect">
            <a:avLst/>
          </a:prstGeom>
        </p:spPr>
        <p:txBody>
          <a:bodyPr lIns="68580" tIns="34290" rIns="68580" bIns="3429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a:pPr>
            <a:r>
              <a:rPr lang="en-US" altLang="zh-CN" sz="2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04  </a:t>
            </a:r>
            <a:r>
              <a:rPr lang="zh-CN" altLang="en-US" sz="2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数据增广代码</a:t>
            </a:r>
            <a:endParaRPr lang="zh-CN" altLang="en-US" sz="28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梯度下降</a:t>
            </a:r>
            <a:endParaRPr lang="zh-CN" altLang="en-US" dirty="0"/>
          </a:p>
        </p:txBody>
      </p:sp>
      <p:sp>
        <p:nvSpPr>
          <p:cNvPr id="2" name="TextBox 1"/>
          <p:cNvSpPr txBox="1"/>
          <p:nvPr/>
        </p:nvSpPr>
        <p:spPr>
          <a:xfrm>
            <a:off x="622300" y="1197610"/>
            <a:ext cx="10987405" cy="299974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梯度下降是常用的卷积神经网络模型参数求解方法，根据每次参数更新使用样本数量的多少，可以分为以下三类：</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、批量梯度下降（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batch gradient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descent,BGD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、小批量梯度下降（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mini-batch gradient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descent,MBGD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、随机梯度下降（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stochastic gradient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descent,SGD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求参数过程即最小化损失函数过程。比如有一个含有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个训练数据的数据集，损失函数如下：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18942" y="3183384"/>
            <a:ext cx="4126974" cy="1182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910631" y="4745490"/>
          <a:ext cx="6984776" cy="555081"/>
        </p:xfrm>
        <a:graphic>
          <a:graphicData uri="http://schemas.openxmlformats.org/presentationml/2006/ole">
            <mc:AlternateContent xmlns:mc="http://schemas.openxmlformats.org/markup-compatibility/2006">
              <mc:Choice xmlns:v="urn:schemas-microsoft-com:vml" Requires="v">
                <p:oleObj spid="_x0000_s10272" name="Equation" r:id="rId2" imgW="92049600" imgH="7315200" progId="Equation.DSMT4">
                  <p:embed/>
                </p:oleObj>
              </mc:Choice>
              <mc:Fallback>
                <p:oleObj name="Equation" r:id="rId2" imgW="92049600" imgH="7315200" progId="Equation.DSMT4">
                  <p:embed/>
                  <p:pic>
                    <p:nvPicPr>
                      <p:cNvPr id="0" name="图片 10271"/>
                      <p:cNvPicPr/>
                      <p:nvPr/>
                    </p:nvPicPr>
                    <p:blipFill>
                      <a:blip r:embed="rId3"/>
                      <a:stretch>
                        <a:fillRect/>
                      </a:stretch>
                    </p:blipFill>
                    <p:spPr>
                      <a:xfrm>
                        <a:off x="910631" y="4745490"/>
                        <a:ext cx="6984776" cy="555081"/>
                      </a:xfrm>
                      <a:prstGeom prst="rect">
                        <a:avLst/>
                      </a:prstGeom>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梯度下降</a:t>
            </a:r>
            <a:endParaRPr lang="zh-CN" altLang="en-US" dirty="0"/>
          </a:p>
        </p:txBody>
      </p:sp>
      <p:sp>
        <p:nvSpPr>
          <p:cNvPr id="2" name="TextBox 1"/>
          <p:cNvSpPr txBox="1"/>
          <p:nvPr/>
        </p:nvSpPr>
        <p:spPr>
          <a:xfrm>
            <a:off x="622598" y="1341562"/>
            <a:ext cx="10729192" cy="203009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批量梯度下降（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batch gradient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descent,BGD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批量梯度下降法  是梯度下降法最原始的形式，它的具体思路是在更新每一参数时都使用</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所有的样本</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来进行更新。对几百万个样本集，训练时间和内存都不可取。</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89299" y="2997746"/>
            <a:ext cx="4519371" cy="3464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梯度下降</a:t>
            </a:r>
            <a:endParaRPr lang="zh-CN" altLang="en-US" dirty="0"/>
          </a:p>
        </p:txBody>
      </p:sp>
      <p:sp>
        <p:nvSpPr>
          <p:cNvPr id="2" name="TextBox 1"/>
          <p:cNvSpPr txBox="1"/>
          <p:nvPr/>
        </p:nvSpPr>
        <p:spPr>
          <a:xfrm>
            <a:off x="622598" y="1341562"/>
            <a:ext cx="10729192" cy="170688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随机梯度下降（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stochastic gradient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descent,SGD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由于批量梯度下降法在更新每一个参数时，都需要所有的训练样本，所以训练过程会随着样本数量的加大而变得异常的缓慢。随机梯度下降法（</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Stochastic Gradient Descent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，简称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SGD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）正是为了解决批量梯度下降法这一弊端而提出的。</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9231" y="2991648"/>
            <a:ext cx="4512159" cy="360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02360"/>
            <a:ext cx="11178540" cy="5163185"/>
          </a:xfrm>
        </p:spPr>
        <p:txBody>
          <a:bodyPr>
            <a:normAutofit/>
          </a:bodyPr>
          <a:lstStyle/>
          <a:p>
            <a:pPr>
              <a:lnSpc>
                <a:spcPct val="150000"/>
              </a:lnSpc>
            </a:pPr>
            <a:r>
              <a:rPr lang="zh-CN" altLang="en-US" sz="2400" dirty="0">
                <a:sym typeface="+mn-ea"/>
              </a:rPr>
              <a:t>常见</a:t>
            </a:r>
            <a:r>
              <a:rPr lang="en-US" altLang="zh-CN" sz="2400" dirty="0">
                <a:sym typeface="+mn-ea"/>
              </a:rPr>
              <a:t>3</a:t>
            </a:r>
            <a:r>
              <a:rPr lang="zh-CN" altLang="en-US" sz="2400" dirty="0">
                <a:sym typeface="+mn-ea"/>
              </a:rPr>
              <a:t>种数据预处理方式</a:t>
            </a:r>
            <a:endParaRPr lang="zh-CN" altLang="en-US" sz="2400" dirty="0">
              <a:solidFill>
                <a:schemeClr val="tx1"/>
              </a:solidFill>
            </a:endParaRPr>
          </a:p>
          <a:p>
            <a:pPr lvl="1">
              <a:lnSpc>
                <a:spcPct val="150000"/>
              </a:lnSpc>
            </a:pPr>
            <a:r>
              <a:rPr lang="zh-CN" altLang="en-US" sz="2400" dirty="0">
                <a:sym typeface="+mn-ea"/>
              </a:rPr>
              <a:t>去均值</a:t>
            </a:r>
            <a:endParaRPr lang="zh-CN" altLang="en-US" sz="2400" dirty="0">
              <a:sym typeface="+mn-ea"/>
            </a:endParaRPr>
          </a:p>
          <a:p>
            <a:pPr lvl="2">
              <a:lnSpc>
                <a:spcPct val="150000"/>
              </a:lnSpc>
            </a:pPr>
            <a:r>
              <a:rPr lang="zh-CN" altLang="en-US" sz="2000" b="1" dirty="0">
                <a:solidFill>
                  <a:srgbClr val="FF0000"/>
                </a:solidFill>
                <a:sym typeface="+mn-ea"/>
              </a:rPr>
              <a:t>将输入数据的各个维度中心化到</a:t>
            </a:r>
            <a:r>
              <a:rPr lang="en-US" altLang="zh-CN" sz="2000" b="1" dirty="0">
                <a:solidFill>
                  <a:srgbClr val="FF0000"/>
                </a:solidFill>
                <a:sym typeface="+mn-ea"/>
              </a:rPr>
              <a:t>0</a:t>
            </a:r>
            <a:endParaRPr lang="en-US" altLang="zh-CN" sz="2000" b="1" dirty="0">
              <a:solidFill>
                <a:srgbClr val="FF0000"/>
              </a:solidFill>
              <a:sym typeface="+mn-ea"/>
            </a:endParaRPr>
          </a:p>
          <a:p>
            <a:pPr lvl="1">
              <a:lnSpc>
                <a:spcPct val="150000"/>
              </a:lnSpc>
            </a:pPr>
            <a:r>
              <a:rPr lang="zh-CN" altLang="en-US" sz="2400" dirty="0">
                <a:sym typeface="+mn-ea"/>
              </a:rPr>
              <a:t>归一化</a:t>
            </a:r>
            <a:endParaRPr lang="zh-CN" altLang="en-US" sz="2400" dirty="0">
              <a:sym typeface="+mn-ea"/>
            </a:endParaRPr>
          </a:p>
          <a:p>
            <a:pPr lvl="2">
              <a:lnSpc>
                <a:spcPct val="150000"/>
              </a:lnSpc>
            </a:pPr>
            <a:r>
              <a:rPr lang="zh-CN" altLang="en-US" sz="2000" b="1" dirty="0">
                <a:solidFill>
                  <a:srgbClr val="FF0000"/>
                </a:solidFill>
                <a:sym typeface="+mn-ea"/>
              </a:rPr>
              <a:t>将输入数据的各个维度的幅度归一化到同样的范围</a:t>
            </a:r>
            <a:endParaRPr lang="zh-CN" altLang="en-US" sz="2000" dirty="0">
              <a:sym typeface="+mn-ea"/>
            </a:endParaRPr>
          </a:p>
          <a:p>
            <a:pPr lvl="1">
              <a:lnSpc>
                <a:spcPct val="150000"/>
              </a:lnSpc>
            </a:pPr>
            <a:r>
              <a:rPr lang="en-US" altLang="zh-CN" sz="2055" dirty="0">
                <a:solidFill>
                  <a:schemeClr val="tx1"/>
                </a:solidFill>
              </a:rPr>
              <a:t>PCA/</a:t>
            </a:r>
            <a:r>
              <a:rPr lang="zh-CN" altLang="en-US" sz="2055" dirty="0">
                <a:solidFill>
                  <a:schemeClr val="tx1"/>
                </a:solidFill>
              </a:rPr>
              <a:t>白化</a:t>
            </a:r>
            <a:endParaRPr lang="zh-CN" altLang="en-US" sz="2055" dirty="0">
              <a:solidFill>
                <a:schemeClr val="tx1"/>
              </a:solidFill>
            </a:endParaRPr>
          </a:p>
          <a:p>
            <a:pPr lvl="2">
              <a:lnSpc>
                <a:spcPct val="150000"/>
              </a:lnSpc>
            </a:pPr>
            <a:r>
              <a:rPr lang="zh-CN" altLang="en-US" sz="2000" b="1" dirty="0">
                <a:solidFill>
                  <a:srgbClr val="FF0000"/>
                </a:solidFill>
              </a:rPr>
              <a:t>用PCA降维（去掉特征与特征之间的相关性）</a:t>
            </a:r>
            <a:endParaRPr lang="zh-CN" altLang="en-US" sz="2000" b="1" dirty="0">
              <a:solidFill>
                <a:srgbClr val="FF0000"/>
              </a:solidFill>
            </a:endParaRPr>
          </a:p>
          <a:p>
            <a:pPr lvl="2">
              <a:lnSpc>
                <a:spcPct val="150000"/>
              </a:lnSpc>
            </a:pPr>
            <a:r>
              <a:rPr lang="zh-CN" altLang="en-US" sz="2000" b="1" dirty="0">
                <a:solidFill>
                  <a:srgbClr val="FF0000"/>
                </a:solidFill>
              </a:rPr>
              <a:t>白化是在</a:t>
            </a:r>
            <a:r>
              <a:rPr lang="en-US" altLang="zh-CN" sz="2000" b="1" dirty="0">
                <a:solidFill>
                  <a:srgbClr val="FF0000"/>
                </a:solidFill>
              </a:rPr>
              <a:t>PCA</a:t>
            </a:r>
            <a:r>
              <a:rPr lang="zh-CN" altLang="en-US" sz="2000" b="1" dirty="0">
                <a:solidFill>
                  <a:srgbClr val="FF0000"/>
                </a:solidFill>
              </a:rPr>
              <a:t>的基础上，对转换后的数据每个特征轴上的幅度进行归一化</a:t>
            </a:r>
            <a:endParaRPr lang="zh-CN" altLang="en-US" sz="2000" b="1" dirty="0">
              <a:solidFill>
                <a:srgbClr val="FF0000"/>
              </a:solidFill>
            </a:endParaRPr>
          </a:p>
          <a:p>
            <a:pPr lvl="3">
              <a:lnSpc>
                <a:spcPct val="150000"/>
              </a:lnSpc>
            </a:pPr>
            <a:r>
              <a:rPr lang="zh-CN" altLang="en-US" sz="1800" b="1" dirty="0">
                <a:solidFill>
                  <a:schemeClr val="tx1"/>
                </a:solidFill>
              </a:rPr>
              <a:t> </a:t>
            </a:r>
            <a:r>
              <a:rPr lang="zh-CN" altLang="en-US" sz="1800" b="0" dirty="0">
                <a:solidFill>
                  <a:schemeClr val="tx1"/>
                </a:solidFill>
              </a:rPr>
              <a:t>http://ufldl.stanford.edu/wiki/index.php/白化</a:t>
            </a:r>
            <a:endParaRPr lang="zh-CN" altLang="en-US" sz="1800" b="1" dirty="0">
              <a:solidFill>
                <a:schemeClr val="tx1"/>
              </a:solidFill>
            </a:endParaRPr>
          </a:p>
          <a:p>
            <a:pPr lvl="2">
              <a:lnSpc>
                <a:spcPct val="150000"/>
              </a:lnSpc>
            </a:pPr>
            <a:endParaRPr lang="zh-CN" altLang="en-US" sz="1800" b="1"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-Input Layer</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497840"/>
          </a:xfrm>
        </p:spPr>
        <p:txBody>
          <a:bodyPr>
            <a:normAutofit fontScale="90000"/>
          </a:bodyPr>
          <a:lstStyle/>
          <a:p>
            <a:r>
              <a:rPr lang="zh-CN" altLang="en-US" dirty="0"/>
              <a:t>梯度下降</a:t>
            </a:r>
            <a:endParaRPr lang="zh-CN" altLang="en-US" dirty="0"/>
          </a:p>
        </p:txBody>
      </p:sp>
      <p:sp>
        <p:nvSpPr>
          <p:cNvPr id="2" name="TextBox 1"/>
          <p:cNvSpPr txBox="1"/>
          <p:nvPr/>
        </p:nvSpPr>
        <p:spPr>
          <a:xfrm>
            <a:off x="622598" y="1126297"/>
            <a:ext cx="10729192" cy="26765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小批量梯度下降（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mini-batch gradient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descent,MBGD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有上述的两种梯度下降法可以看出，其各自均有优缺点，那么能不能在两种方法的性能之间取得一个折衷呢？即，算法的训练过程比较快，而且也要保证最终参数训练的准确率，而这正是小批量梯度下降法设计的初衷。</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MBGD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在每次更新参数时使用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个样本（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一般为较小的数如</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128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4766" y="3717826"/>
            <a:ext cx="572452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497840"/>
          </a:xfrm>
        </p:spPr>
        <p:txBody>
          <a:bodyPr>
            <a:normAutofit fontScale="90000"/>
          </a:bodyPr>
          <a:lstStyle/>
          <a:p>
            <a:r>
              <a:rPr lang="zh-CN" altLang="en-US" dirty="0"/>
              <a:t>自适应学习率</a:t>
            </a:r>
            <a:endParaRPr lang="zh-CN" altLang="en-US" dirty="0"/>
          </a:p>
        </p:txBody>
      </p:sp>
      <p:sp>
        <p:nvSpPr>
          <p:cNvPr id="2" name="TextBox 1"/>
          <p:cNvSpPr txBox="1"/>
          <p:nvPr/>
        </p:nvSpPr>
        <p:spPr>
          <a:xfrm>
            <a:off x="622598" y="1758122"/>
            <a:ext cx="10729192" cy="1706880"/>
          </a:xfrm>
          <a:prstGeom prst="rect">
            <a:avLst/>
          </a:prstGeom>
          <a:noFill/>
        </p:spPr>
        <p:txBody>
          <a:bodyPr wrap="square" rtlCol="0">
            <a:spAutoFit/>
          </a:bodyPr>
          <a:lstStyle/>
          <a:p>
            <a:r>
              <a:rPr lang="en-US"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、动量；Momentum</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、RMSProp</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、Adam</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0046814-c2db68e06531e759.png"/>
          <p:cNvPicPr>
            <a:picLocks noChangeAspect="1" noChangeArrowheads="1"/>
          </p:cNvPicPr>
          <p:nvPr/>
        </p:nvPicPr>
        <p:blipFill>
          <a:blip r:embed="rId1" cstate="print"/>
          <a:srcRect/>
          <a:stretch>
            <a:fillRect/>
          </a:stretch>
        </p:blipFill>
        <p:spPr bwMode="auto">
          <a:xfrm>
            <a:off x="1378585" y="774065"/>
            <a:ext cx="9432925" cy="5831205"/>
          </a:xfrm>
          <a:prstGeom prst="rect">
            <a:avLst/>
          </a:prstGeom>
          <a:noFill/>
        </p:spPr>
      </p:pic>
      <p:sp>
        <p:nvSpPr>
          <p:cNvPr id="3" name="标题 2"/>
          <p:cNvSpPr>
            <a:spLocks noGrp="1"/>
          </p:cNvSpPr>
          <p:nvPr/>
        </p:nvSpPr>
        <p:spPr>
          <a:xfrm>
            <a:off x="1558290" y="245745"/>
            <a:ext cx="8229600" cy="497840"/>
          </a:xfrm>
          <a:prstGeom prst="rect">
            <a:avLst/>
          </a:prstGeom>
        </p:spPr>
        <p:txBody>
          <a:bodyPr vert="horz" lIns="91440" tIns="45720" rIns="91440" bIns="45720" rtlCol="0" anchor="ctr">
            <a:normAutofit fontScale="90000"/>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Adam-</a:t>
            </a:r>
            <a:r>
              <a:rPr lang="zh-CN" altLang="en-US" dirty="0"/>
              <a:t>自适应学习率</a:t>
            </a: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946" name="Picture 2" descr="C:\Users\Administrator\Desktop\10046814-ee46996a8c36bdc7.png"/>
          <p:cNvPicPr>
            <a:picLocks noChangeAspect="1" noChangeArrowheads="1"/>
          </p:cNvPicPr>
          <p:nvPr/>
        </p:nvPicPr>
        <p:blipFill>
          <a:blip r:embed="rId1" cstate="print"/>
          <a:srcRect/>
          <a:stretch>
            <a:fillRect/>
          </a:stretch>
        </p:blipFill>
        <p:spPr bwMode="auto">
          <a:xfrm>
            <a:off x="1003300" y="1014730"/>
            <a:ext cx="9998710" cy="5685155"/>
          </a:xfrm>
          <a:prstGeom prst="rect">
            <a:avLst/>
          </a:prstGeom>
          <a:noFill/>
        </p:spPr>
      </p:pic>
      <p:sp>
        <p:nvSpPr>
          <p:cNvPr id="3" name="标题 2"/>
          <p:cNvSpPr>
            <a:spLocks noGrp="1"/>
          </p:cNvSpPr>
          <p:nvPr/>
        </p:nvSpPr>
        <p:spPr>
          <a:xfrm>
            <a:off x="1558290" y="245745"/>
            <a:ext cx="8229600" cy="497840"/>
          </a:xfrm>
          <a:prstGeom prst="rect">
            <a:avLst/>
          </a:prstGeom>
        </p:spPr>
        <p:txBody>
          <a:bodyPr vert="horz" lIns="91440" tIns="45720" rIns="91440" bIns="45720" rtlCol="0" anchor="ctr">
            <a:normAutofit fontScale="90000"/>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Adam-</a:t>
            </a:r>
            <a:r>
              <a:rPr lang="zh-CN" altLang="en-US" dirty="0"/>
              <a:t>自适应学习率</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576070" y="826770"/>
            <a:ext cx="8895715" cy="5574030"/>
          </a:xfrm>
          <a:prstGeom prst="rect">
            <a:avLst/>
          </a:prstGeom>
        </p:spPr>
      </p:pic>
      <p:sp>
        <p:nvSpPr>
          <p:cNvPr id="5" name="标题 2"/>
          <p:cNvSpPr>
            <a:spLocks noGrp="1"/>
          </p:cNvSpPr>
          <p:nvPr/>
        </p:nvSpPr>
        <p:spPr>
          <a:xfrm>
            <a:off x="1558290" y="328930"/>
            <a:ext cx="8229600" cy="497840"/>
          </a:xfrm>
          <a:prstGeom prst="rect">
            <a:avLst/>
          </a:prstGeom>
        </p:spPr>
        <p:txBody>
          <a:bodyPr vert="horz" lIns="91440" tIns="45720" rIns="91440" bIns="45720" rtlCol="0" anchor="ctr">
            <a:normAutofit fontScale="90000"/>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Adam-</a:t>
            </a:r>
            <a:r>
              <a:rPr lang="zh-CN" altLang="en-US" dirty="0"/>
              <a:t>自适应学习率</a:t>
            </a: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a:t>深度学习超参数</a:t>
            </a:r>
            <a:endParaRPr lang="zh-CN" altLang="en-US" dirty="0"/>
          </a:p>
        </p:txBody>
      </p:sp>
      <p:sp>
        <p:nvSpPr>
          <p:cNvPr id="2" name="TextBox 1"/>
          <p:cNvSpPr txBox="1"/>
          <p:nvPr/>
        </p:nvSpPr>
        <p:spPr>
          <a:xfrm>
            <a:off x="622598" y="1054542"/>
            <a:ext cx="10729192" cy="2030095"/>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）学习率（</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Learning Rate</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学习率被定义为每次迭代中成本函数中最小化的量。也即下降到成本函数的最小值的速率是学习率，它是可变的。从梯度下降算法的角度来说，通过选择合适的学习率，可以使梯度下降法得到更好的性能。</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一般常用的学习率有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0.00001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0.0001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0.001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0.003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0.01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0.03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98862" y="3213770"/>
            <a:ext cx="5295900" cy="349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a:t>深度学习超参数</a:t>
            </a:r>
            <a:endParaRPr lang="zh-CN" altLang="en-US" dirty="0"/>
          </a:p>
        </p:txBody>
      </p:sp>
      <p:sp>
        <p:nvSpPr>
          <p:cNvPr id="2" name="TextBox 1"/>
          <p:cNvSpPr txBox="1"/>
          <p:nvPr/>
        </p:nvSpPr>
        <p:spPr>
          <a:xfrm>
            <a:off x="622598" y="1341562"/>
            <a:ext cx="10729192" cy="3969385"/>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）学习率调整策略</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2.1 fixed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固定策略，学习率始终是一个固定值。</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2.2 step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均匀分步策略，如果设置为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则还需要设置一个</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stepsize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返回 </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base_lr</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 gamma  </a:t>
            </a:r>
            <a:r>
              <a:rPr lang="en-US" altLang="zh-CN" baseline="30000" dirty="0">
                <a:latin typeface="微软雅黑" panose="020B0503020204020204" pitchFamily="34" charset="-122"/>
                <a:ea typeface="微软雅黑" panose="020B0503020204020204" pitchFamily="34" charset="-122"/>
                <a:cs typeface="微软雅黑" panose="020B0503020204020204" pitchFamily="34" charset="-122"/>
              </a:rPr>
              <a:t>(floor(</a:t>
            </a:r>
            <a:r>
              <a:rPr lang="en-US" altLang="zh-CN" baseline="30000" dirty="0" err="1">
                <a:latin typeface="微软雅黑" panose="020B0503020204020204" pitchFamily="34" charset="-122"/>
                <a:ea typeface="微软雅黑" panose="020B0503020204020204" pitchFamily="34" charset="-122"/>
                <a:cs typeface="微软雅黑" panose="020B0503020204020204" pitchFamily="34" charset="-122"/>
              </a:rPr>
              <a:t>iter</a:t>
            </a:r>
            <a:r>
              <a:rPr lang="en-US" altLang="zh-CN" baseline="30000" dirty="0">
                <a:latin typeface="微软雅黑" panose="020B0503020204020204" pitchFamily="34" charset="-122"/>
                <a:ea typeface="微软雅黑" panose="020B0503020204020204" pitchFamily="34" charset="-122"/>
                <a:cs typeface="微软雅黑" panose="020B0503020204020204" pitchFamily="34" charset="-122"/>
              </a:rPr>
              <a:t> / </a:t>
            </a:r>
            <a:r>
              <a:rPr lang="en-US" altLang="zh-CN" baseline="30000" dirty="0" err="1">
                <a:latin typeface="微软雅黑" panose="020B0503020204020204" pitchFamily="34" charset="-122"/>
                <a:ea typeface="微软雅黑" panose="020B0503020204020204" pitchFamily="34" charset="-122"/>
                <a:cs typeface="微软雅黑" panose="020B0503020204020204" pitchFamily="34" charset="-122"/>
              </a:rPr>
              <a:t>stepsize</a:t>
            </a:r>
            <a:r>
              <a:rPr lang="en-US" altLang="zh-CN" baseline="30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其中</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iter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表示当前的迭代次数。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floor(9.9)=9,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其功能是“下取整”。</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base_lr</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 gamma </a:t>
            </a:r>
            <a:r>
              <a:rPr lang="en-US" altLang="zh-CN" baseline="30000" dirty="0" err="1">
                <a:latin typeface="微软雅黑" panose="020B0503020204020204" pitchFamily="34" charset="-122"/>
                <a:ea typeface="微软雅黑" panose="020B0503020204020204" pitchFamily="34" charset="-122"/>
                <a:cs typeface="微软雅黑" panose="020B0503020204020204" pitchFamily="34" charset="-122"/>
              </a:rPr>
              <a:t>iter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iter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为当前迭代次数。</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2.4 multistep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多分步或不均匀分步。刚开始训练网络时学习率一般设置较高，这样</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accuracy</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下降很快，一般前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200000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次两者下降较快，后面可能就需要我们使用较小的学习率了。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策略由于过于平均，而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accuracy</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的下降率在整个训练过程中又是一个不平均的过程，因此有时不是很合适。</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fixed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手工调节起来又很麻烦，这时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multistep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可能就会派上用场了。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multistep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还需要设置一个</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stepvalue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。这个参数和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很相似，</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是均匀等间隔变化，而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multistep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则是根据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stepvalue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值变化。</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a:t>深度学习超参数</a:t>
            </a:r>
            <a:endParaRPr lang="zh-CN" altLang="en-US" dirty="0"/>
          </a:p>
        </p:txBody>
      </p:sp>
      <p:sp>
        <p:nvSpPr>
          <p:cNvPr id="2" name="TextBox 1"/>
          <p:cNvSpPr txBox="1"/>
          <p:nvPr/>
        </p:nvSpPr>
        <p:spPr>
          <a:xfrm>
            <a:off x="622598" y="1341562"/>
            <a:ext cx="10729192" cy="4615815"/>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）学习率调整策略</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2.4 multistep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设置示例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base_lr</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0.01</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cs typeface="微软雅黑" panose="020B0503020204020204" pitchFamily="34" charset="-122"/>
              </a:rPr>
              <a:t>momentum: 0.9</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weight_decay</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0.0005</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cs typeface="微软雅黑" panose="020B0503020204020204" pitchFamily="34" charset="-122"/>
              </a:rPr>
              <a:t># The learning rate policy</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lr_policy</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"multistep"</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cs typeface="微软雅黑" panose="020B0503020204020204" pitchFamily="34" charset="-122"/>
              </a:rPr>
              <a:t>gamma: 0.9</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stepvalue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5000</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stepvalue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7000</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stepvalue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8000</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stepvalue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9000</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stepvalue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9500</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2.5  poly: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学习率进行多项式误差</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返回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base_lr</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(1 -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iter</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max_iter</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aseline="30000" dirty="0">
                <a:latin typeface="微软雅黑" panose="020B0503020204020204" pitchFamily="34" charset="-122"/>
                <a:ea typeface="微软雅黑" panose="020B0503020204020204" pitchFamily="34" charset="-122"/>
                <a:cs typeface="微软雅黑" panose="020B0503020204020204" pitchFamily="34" charset="-122"/>
              </a:rPr>
              <a:t>power</a:t>
            </a:r>
            <a:endParaRPr lang="en-US" altLang="zh-CN" baseline="30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深度学习训练过程</a:t>
            </a:r>
            <a:endParaRPr lang="zh-CN" altLang="en-US" dirty="0"/>
          </a:p>
        </p:txBody>
      </p:sp>
      <p:sp>
        <p:nvSpPr>
          <p:cNvPr id="2" name="TextBox 1"/>
          <p:cNvSpPr txBox="1"/>
          <p:nvPr/>
        </p:nvSpPr>
        <p:spPr>
          <a:xfrm>
            <a:off x="557828" y="1124392"/>
            <a:ext cx="10729192" cy="170688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）过拟合</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过拟合就是模型把数据学习的太彻底，以至于把噪声数据的特征也学习到了，这样就会导致在后期测试的时候不能够很好地识别数据，即不能正确的分类，模型泛化能力太差。</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）欠拟合</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       欠拟合模型没有很好地捕捉到数据特征，不能够很好地拟合数据。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42310" y="2967355"/>
            <a:ext cx="4862195" cy="366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深度学习训练过程</a:t>
            </a:r>
            <a:endParaRPr lang="zh-CN" altLang="en-US" dirty="0"/>
          </a:p>
        </p:txBody>
      </p:sp>
      <p:sp>
        <p:nvSpPr>
          <p:cNvPr id="2" name="TextBox 1"/>
          <p:cNvSpPr txBox="1"/>
          <p:nvPr/>
        </p:nvSpPr>
        <p:spPr>
          <a:xfrm>
            <a:off x="622598" y="1341562"/>
            <a:ext cx="10729192" cy="415498"/>
          </a:xfrm>
          <a:prstGeom prst="rect">
            <a:avLst/>
          </a:prstGeom>
          <a:noFill/>
        </p:spPr>
        <p:txBody>
          <a:bodyPr wrap="square" rtlCol="0">
            <a:spAutoFit/>
          </a:bodyPr>
          <a:lstStyle/>
          <a:p>
            <a:r>
              <a:rPr lang="en-US" altLang="zh-CN" b="1" dirty="0"/>
              <a:t>3</a:t>
            </a:r>
            <a:r>
              <a:rPr lang="zh-CN" altLang="en-US" b="1" dirty="0"/>
              <a:t>）误差的变化</a:t>
            </a:r>
            <a:endParaRPr lang="zh-CN" altLang="en-US" b="1" dirty="0"/>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75069" y="2237661"/>
            <a:ext cx="5400600" cy="433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015365"/>
            <a:ext cx="11178540" cy="5250180"/>
          </a:xfrm>
        </p:spPr>
        <p:txBody>
          <a:bodyPr>
            <a:normAutofit/>
          </a:bodyPr>
          <a:lstStyle/>
          <a:p>
            <a:pPr>
              <a:lnSpc>
                <a:spcPct val="150000"/>
              </a:lnSpc>
            </a:pPr>
            <a:r>
              <a:rPr lang="zh-CN" altLang="en-US" sz="2400" dirty="0">
                <a:solidFill>
                  <a:schemeClr val="tx1"/>
                </a:solidFill>
              </a:rPr>
              <a:t>去均值</a:t>
            </a:r>
            <a:r>
              <a:rPr lang="en-US" altLang="zh-CN" sz="2400" dirty="0">
                <a:solidFill>
                  <a:schemeClr val="tx1"/>
                </a:solidFill>
              </a:rPr>
              <a:t>&amp;</a:t>
            </a:r>
            <a:r>
              <a:rPr lang="zh-CN" altLang="en-US" sz="2400" dirty="0">
                <a:solidFill>
                  <a:schemeClr val="tx1"/>
                </a:solidFill>
              </a:rPr>
              <a:t>归一化</a:t>
            </a:r>
            <a:endParaRPr lang="zh-CN" altLang="en-US" sz="2400" dirty="0">
              <a:solidFill>
                <a:schemeClr val="tx1"/>
              </a:solidFill>
            </a:endParaRPr>
          </a:p>
        </p:txBody>
      </p:sp>
      <p:sp>
        <p:nvSpPr>
          <p:cNvPr id="3" name="标题 2"/>
          <p:cNvSpPr>
            <a:spLocks noGrp="1"/>
          </p:cNvSpPr>
          <p:nvPr>
            <p:ph type="title"/>
          </p:nvPr>
        </p:nvSpPr>
        <p:spPr/>
        <p:txBody>
          <a:bodyPr/>
          <a:lstStyle/>
          <a:p>
            <a:r>
              <a:rPr lang="zh-CN" altLang="en-US" dirty="0"/>
              <a:t>卷积神经网络</a:t>
            </a:r>
            <a:r>
              <a:rPr lang="en-US" altLang="zh-CN" dirty="0"/>
              <a:t>-Input Layer</a:t>
            </a:r>
            <a:endParaRPr lang="zh-CN" altLang="en-US" dirty="0"/>
          </a:p>
        </p:txBody>
      </p:sp>
      <p:pic>
        <p:nvPicPr>
          <p:cNvPr id="5" name="图片 4"/>
          <p:cNvPicPr>
            <a:picLocks noChangeAspect="1"/>
          </p:cNvPicPr>
          <p:nvPr/>
        </p:nvPicPr>
        <p:blipFill>
          <a:blip r:embed="rId1"/>
          <a:stretch>
            <a:fillRect/>
          </a:stretch>
        </p:blipFill>
        <p:spPr>
          <a:xfrm>
            <a:off x="1009015" y="1950085"/>
            <a:ext cx="9819005" cy="3380740"/>
          </a:xfrm>
          <a:prstGeom prst="rect">
            <a:avLst/>
          </a:prstGeom>
        </p:spPr>
      </p:pic>
      <p:sp>
        <p:nvSpPr>
          <p:cNvPr id="7" name="文本框 6"/>
          <p:cNvSpPr txBox="1"/>
          <p:nvPr/>
        </p:nvSpPr>
        <p:spPr>
          <a:xfrm>
            <a:off x="4848860" y="5586730"/>
            <a:ext cx="2363470" cy="414020"/>
          </a:xfrm>
          <a:prstGeom prst="rect">
            <a:avLst/>
          </a:prstGeom>
          <a:noFill/>
        </p:spPr>
        <p:txBody>
          <a:bodyPr wrap="none" rtlCol="0">
            <a:spAutoFit/>
          </a:bodyPr>
          <a:p>
            <a:pPr algn="l"/>
            <a:r>
              <a:rPr lang="zh-CN" altLang="en-US" i="1">
                <a:solidFill>
                  <a:schemeClr val="tx1"/>
                </a:solidFill>
                <a:uFillTx/>
                <a:ea typeface="Malgun Gothic" panose="020B0503020000020004" charset="-127"/>
              </a:rPr>
              <a:t>x = </a:t>
            </a:r>
            <a:r>
              <a:rPr lang="en-US" altLang="zh-CN" i="1">
                <a:solidFill>
                  <a:schemeClr val="tx1"/>
                </a:solidFill>
                <a:uFillTx/>
                <a:ea typeface="Malgun Gothic" panose="020B0503020000020004" charset="-127"/>
              </a:rPr>
              <a:t>x -</a:t>
            </a:r>
            <a:r>
              <a:rPr lang="zh-CN" altLang="en-US" i="1">
                <a:solidFill>
                  <a:schemeClr val="tx1"/>
                </a:solidFill>
                <a:uFillTx/>
                <a:ea typeface="Malgun Gothic" panose="020B0503020000020004" charset="-127"/>
              </a:rPr>
              <a:t> np.mean(x, 0)</a:t>
            </a:r>
            <a:endParaRPr lang="zh-CN" altLang="en-US" i="1">
              <a:solidFill>
                <a:schemeClr val="tx1"/>
              </a:solidFill>
              <a:uFillTx/>
              <a:ea typeface="Malgun Gothic" panose="020B0503020000020004" charset="-127"/>
            </a:endParaRPr>
          </a:p>
        </p:txBody>
      </p:sp>
      <p:sp>
        <p:nvSpPr>
          <p:cNvPr id="2" name="文本框 1"/>
          <p:cNvSpPr txBox="1"/>
          <p:nvPr/>
        </p:nvSpPr>
        <p:spPr>
          <a:xfrm>
            <a:off x="7759065" y="5586730"/>
            <a:ext cx="3952875" cy="414020"/>
          </a:xfrm>
          <a:prstGeom prst="rect">
            <a:avLst/>
          </a:prstGeom>
          <a:noFill/>
        </p:spPr>
        <p:txBody>
          <a:bodyPr wrap="none" rtlCol="0">
            <a:spAutoFit/>
          </a:bodyPr>
          <a:p>
            <a:pPr algn="l"/>
            <a:r>
              <a:rPr lang="zh-CN" altLang="en-US" i="1">
                <a:solidFill>
                  <a:schemeClr val="tx1"/>
                </a:solidFill>
                <a:uFillTx/>
                <a:ea typeface="Malgun Gothic" panose="020B0503020000020004" charset="-127"/>
              </a:rPr>
              <a:t>x = (x - np.mean(x, 0)) / np.std(x, 0)</a:t>
            </a:r>
            <a:endParaRPr lang="zh-CN" altLang="en-US" i="1">
              <a:solidFill>
                <a:schemeClr val="tx1"/>
              </a:solidFill>
              <a:uFillTx/>
              <a:ea typeface="Malgun Gothic" panose="020B0503020000020004" charset="-127"/>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深度学习训练过程</a:t>
            </a:r>
            <a:endParaRPr lang="zh-CN" altLang="en-US" dirty="0"/>
          </a:p>
        </p:txBody>
      </p:sp>
      <p:sp>
        <p:nvSpPr>
          <p:cNvPr id="2" name="TextBox 1"/>
          <p:cNvSpPr txBox="1"/>
          <p:nvPr/>
        </p:nvSpPr>
        <p:spPr>
          <a:xfrm>
            <a:off x="571798" y="998027"/>
            <a:ext cx="10729192" cy="415498"/>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）根据特征的层来调整参数</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extBox 3"/>
          <p:cNvSpPr txBox="1"/>
          <p:nvPr/>
        </p:nvSpPr>
        <p:spPr>
          <a:xfrm>
            <a:off x="715179" y="1556693"/>
            <a:ext cx="10585176" cy="738664"/>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左图很粗糙，显示不出底层特征，可能是因为网络不收敛或者学习速率设置不好或者是因为惩罚因子设置的太小。 右图合理，特征多样，比较干净、平滑。</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314" name="Picture 2" descr="技术分享"/>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386" y="2294752"/>
            <a:ext cx="9441632" cy="336141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278276" y="5634008"/>
            <a:ext cx="6045245" cy="415498"/>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https://www.lfd.uci.edu/~gohlke/pythonlibs/#opencv</a:t>
            </a:r>
            <a:endParaRPr lang="en-US" altLang="zh-CN" dirty="0">
              <a:latin typeface="微软雅黑" panose="020B0503020204020204" pitchFamily="34" charset="-122"/>
              <a:ea typeface="微软雅黑" panose="020B0503020204020204" pitchFamily="34" charset="-122"/>
            </a:endParaRPr>
          </a:p>
        </p:txBody>
      </p:sp>
      <p:sp>
        <p:nvSpPr>
          <p:cNvPr id="6" name="矩形 5"/>
          <p:cNvSpPr/>
          <p:nvPr/>
        </p:nvSpPr>
        <p:spPr>
          <a:xfrm>
            <a:off x="407035" y="6015355"/>
            <a:ext cx="11058525" cy="737235"/>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hlinkClick r:id="rId2"/>
              </a:rPr>
              <a:t>https://www.microsoft.com/zh-cn/download/details.aspx?id=48145&amp;751be11f-ede8-5a0c-058c-2ee190a24fa6=True</a:t>
            </a:r>
            <a:endParaRPr lang="en-US" altLang="zh-CN" dirty="0">
              <a:latin typeface="微软雅黑" panose="020B0503020204020204" pitchFamily="34" charset="-122"/>
              <a:ea typeface="微软雅黑" panose="020B0503020204020204" pitchFamily="34" charset="-122"/>
              <a:hlinkClick r:id="rId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a:t>
            </a:r>
            <a:r>
              <a:rPr lang="en-US" dirty="0"/>
              <a:t>-</a:t>
            </a:r>
            <a:r>
              <a:rPr lang="zh-CN" altLang="en-US" dirty="0"/>
              <a:t>经典网络结构</a:t>
            </a:r>
            <a:endParaRPr lang="zh-CN" altLang="en-US" dirty="0"/>
          </a:p>
        </p:txBody>
      </p:sp>
      <p:sp>
        <p:nvSpPr>
          <p:cNvPr id="2" name="内容占位符 1"/>
          <p:cNvSpPr>
            <a:spLocks noGrp="1"/>
          </p:cNvSpPr>
          <p:nvPr>
            <p:ph idx="13"/>
          </p:nvPr>
        </p:nvSpPr>
        <p:spPr>
          <a:xfrm>
            <a:off x="426720" y="1206500"/>
            <a:ext cx="11452860" cy="5059045"/>
          </a:xfrm>
        </p:spPr>
        <p:txBody>
          <a:bodyPr>
            <a:normAutofit/>
          </a:bodyPr>
          <a:lstStyle/>
          <a:p>
            <a:pPr>
              <a:lnSpc>
                <a:spcPct val="150000"/>
              </a:lnSpc>
            </a:pPr>
            <a:r>
              <a:rPr lang="en-US" altLang="zh-CN" sz="2400"/>
              <a:t> LeNet</a:t>
            </a:r>
            <a:r>
              <a:rPr lang="zh-CN" altLang="en-US" sz="2400"/>
              <a:t>：最早用于数字识别的</a:t>
            </a:r>
            <a:r>
              <a:rPr lang="en-US" altLang="zh-CN" sz="2400"/>
              <a:t>CNN</a:t>
            </a:r>
            <a:endParaRPr lang="en-US" altLang="zh-CN" sz="2400"/>
          </a:p>
          <a:p>
            <a:pPr>
              <a:lnSpc>
                <a:spcPct val="150000"/>
              </a:lnSpc>
            </a:pPr>
            <a:r>
              <a:rPr lang="en-US" altLang="zh-CN" sz="2400"/>
              <a:t> AlexNet</a:t>
            </a:r>
            <a:r>
              <a:rPr lang="zh-CN" altLang="en-US" sz="2400"/>
              <a:t>：</a:t>
            </a:r>
            <a:r>
              <a:rPr lang="en-US" altLang="zh-CN" sz="2400"/>
              <a:t>2012</a:t>
            </a:r>
            <a:r>
              <a:rPr lang="zh-CN" altLang="en-US" sz="2400"/>
              <a:t>年</a:t>
            </a:r>
            <a:r>
              <a:rPr lang="en-US" altLang="zh-CN" sz="2400"/>
              <a:t>ILSVRC</a:t>
            </a:r>
            <a:r>
              <a:rPr lang="zh-CN" altLang="en-US" sz="2400"/>
              <a:t>比赛冠军，远超第二名的</a:t>
            </a:r>
            <a:r>
              <a:rPr lang="en-US" altLang="zh-CN" sz="2400"/>
              <a:t>CNN</a:t>
            </a:r>
            <a:r>
              <a:rPr lang="zh-CN" altLang="en-US" sz="2400"/>
              <a:t>，比</a:t>
            </a:r>
            <a:r>
              <a:rPr lang="en-US" altLang="zh-CN" sz="2400"/>
              <a:t>LeNet</a:t>
            </a:r>
            <a:r>
              <a:rPr lang="zh-CN" altLang="en-US" sz="2400"/>
              <a:t>更深，用多层小卷积叠加来替换单个的大卷积</a:t>
            </a:r>
            <a:endParaRPr lang="zh-CN" altLang="en-US" sz="2400"/>
          </a:p>
          <a:p>
            <a:pPr>
              <a:lnSpc>
                <a:spcPct val="150000"/>
              </a:lnSpc>
            </a:pPr>
            <a:r>
              <a:rPr lang="en-US" altLang="zh-CN" sz="2400"/>
              <a:t> ZF Net</a:t>
            </a:r>
            <a:r>
              <a:rPr lang="zh-CN" altLang="en-US" sz="2400"/>
              <a:t>：</a:t>
            </a:r>
            <a:r>
              <a:rPr lang="en-US" altLang="zh-CN" sz="2400"/>
              <a:t>2013ILSVRC</a:t>
            </a:r>
            <a:r>
              <a:rPr lang="zh-CN" altLang="en-US" sz="2400"/>
              <a:t>冠军</a:t>
            </a:r>
            <a:endParaRPr lang="zh-CN" altLang="en-US" sz="2400"/>
          </a:p>
          <a:p>
            <a:pPr>
              <a:lnSpc>
                <a:spcPct val="150000"/>
              </a:lnSpc>
            </a:pPr>
            <a:r>
              <a:rPr lang="en-US" altLang="zh-CN" sz="2400"/>
              <a:t> GoogleNet</a:t>
            </a:r>
            <a:r>
              <a:rPr lang="zh-CN" altLang="en-US" sz="2400"/>
              <a:t>：</a:t>
            </a:r>
            <a:r>
              <a:rPr lang="en-US" altLang="zh-CN" sz="2400"/>
              <a:t>2014ILSVRC</a:t>
            </a:r>
            <a:r>
              <a:rPr lang="zh-CN" altLang="en-US" sz="2400"/>
              <a:t>冠军</a:t>
            </a:r>
            <a:endParaRPr lang="zh-CN" altLang="en-US" sz="2400"/>
          </a:p>
          <a:p>
            <a:pPr>
              <a:lnSpc>
                <a:spcPct val="150000"/>
              </a:lnSpc>
            </a:pPr>
            <a:r>
              <a:rPr lang="en-US" altLang="zh-CN" sz="2400"/>
              <a:t> VGGNet</a:t>
            </a:r>
            <a:r>
              <a:rPr lang="zh-CN" altLang="en-US" sz="2400"/>
              <a:t>：</a:t>
            </a:r>
            <a:r>
              <a:rPr lang="en-US" altLang="zh-CN" sz="2400"/>
              <a:t>2014ILSVRC</a:t>
            </a:r>
            <a:r>
              <a:rPr lang="zh-CN" altLang="en-US" sz="2400"/>
              <a:t>比赛中算法模型，效果率低于</a:t>
            </a:r>
            <a:r>
              <a:rPr lang="en-US" altLang="zh-CN" sz="2400"/>
              <a:t>GoogleNet</a:t>
            </a:r>
            <a:endParaRPr lang="en-US" altLang="zh-CN" sz="2400"/>
          </a:p>
          <a:p>
            <a:pPr>
              <a:lnSpc>
                <a:spcPct val="150000"/>
              </a:lnSpc>
            </a:pPr>
            <a:r>
              <a:rPr lang="en-US" altLang="zh-CN" sz="2400"/>
              <a:t> ResNet</a:t>
            </a:r>
            <a:r>
              <a:rPr lang="zh-CN" altLang="en-US" sz="2400"/>
              <a:t>：</a:t>
            </a:r>
            <a:r>
              <a:rPr lang="en-US" altLang="zh-CN" sz="2400"/>
              <a:t>2015ILSVRC</a:t>
            </a:r>
            <a:r>
              <a:rPr lang="zh-CN" altLang="en-US" sz="2400"/>
              <a:t>冠军，结构修正以适应更深层次的</a:t>
            </a:r>
            <a:r>
              <a:rPr lang="en-US" altLang="zh-CN" sz="2400"/>
              <a:t>CNN</a:t>
            </a:r>
            <a:r>
              <a:rPr lang="zh-CN" altLang="en-US" sz="2400"/>
              <a:t>训练</a:t>
            </a:r>
            <a:endParaRPr lang="zh-CN" altLang="en-US" sz="2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卷积神经网络典型</a:t>
            </a:r>
            <a:r>
              <a:rPr lang="en-US" altLang="zh-CN" dirty="0"/>
              <a:t>CNN-LeNet</a:t>
            </a:r>
            <a:endParaRPr lang="en-US" altLang="zh-CN" dirty="0"/>
          </a:p>
        </p:txBody>
      </p:sp>
      <p:sp>
        <p:nvSpPr>
          <p:cNvPr id="2" name="内容占位符 1"/>
          <p:cNvSpPr>
            <a:spLocks noGrp="1"/>
          </p:cNvSpPr>
          <p:nvPr>
            <p:ph idx="13"/>
          </p:nvPr>
        </p:nvSpPr>
        <p:spPr>
          <a:xfrm>
            <a:off x="368935" y="899795"/>
            <a:ext cx="11452860" cy="5059045"/>
          </a:xfrm>
        </p:spPr>
        <p:txBody>
          <a:bodyPr>
            <a:normAutofit/>
          </a:bodyPr>
          <a:lstStyle/>
          <a:p>
            <a:pPr>
              <a:lnSpc>
                <a:spcPct val="150000"/>
              </a:lnSpc>
            </a:pPr>
            <a:r>
              <a:rPr lang="en-US" altLang="zh-CN"/>
              <a:t>LeNet</a:t>
            </a:r>
            <a:endParaRPr lang="zh-CN" altLang="en-US"/>
          </a:p>
        </p:txBody>
      </p:sp>
      <p:pic>
        <p:nvPicPr>
          <p:cNvPr id="6" name="图片 5"/>
          <p:cNvPicPr>
            <a:picLocks noChangeAspect="1"/>
          </p:cNvPicPr>
          <p:nvPr/>
        </p:nvPicPr>
        <p:blipFill>
          <a:blip r:embed="rId1"/>
          <a:stretch>
            <a:fillRect/>
          </a:stretch>
        </p:blipFill>
        <p:spPr>
          <a:xfrm>
            <a:off x="2303463" y="899795"/>
            <a:ext cx="7327265" cy="550735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45745"/>
            <a:ext cx="8229600" cy="752475"/>
          </a:xfrm>
        </p:spPr>
        <p:txBody>
          <a:bodyPr/>
          <a:lstStyle/>
          <a:p>
            <a:r>
              <a:rPr lang="zh-CN" altLang="en-US" dirty="0"/>
              <a:t>卷积神经网络典型</a:t>
            </a:r>
            <a:r>
              <a:rPr lang="en-US" altLang="zh-CN" dirty="0"/>
              <a:t>CNN-LeNet</a:t>
            </a:r>
            <a:endParaRPr lang="en-US" altLang="zh-CN" dirty="0"/>
          </a:p>
        </p:txBody>
      </p:sp>
      <p:sp>
        <p:nvSpPr>
          <p:cNvPr id="2" name="内容占位符 1"/>
          <p:cNvSpPr>
            <a:spLocks noGrp="1"/>
          </p:cNvSpPr>
          <p:nvPr>
            <p:ph idx="13"/>
          </p:nvPr>
        </p:nvSpPr>
        <p:spPr>
          <a:xfrm>
            <a:off x="368935" y="899795"/>
            <a:ext cx="11452860" cy="5059045"/>
          </a:xfrm>
        </p:spPr>
        <p:txBody>
          <a:bodyPr>
            <a:normAutofit/>
          </a:bodyPr>
          <a:lstStyle/>
          <a:p>
            <a:pPr>
              <a:lnSpc>
                <a:spcPct val="150000"/>
              </a:lnSpc>
            </a:pPr>
            <a:r>
              <a:rPr lang="en-US" altLang="zh-CN"/>
              <a:t>LeNet-5</a:t>
            </a:r>
            <a:endParaRPr lang="zh-CN" altLang="en-US"/>
          </a:p>
        </p:txBody>
      </p:sp>
      <p:pic>
        <p:nvPicPr>
          <p:cNvPr id="8" name="图片 7"/>
          <p:cNvPicPr>
            <a:picLocks noChangeAspect="1"/>
          </p:cNvPicPr>
          <p:nvPr/>
        </p:nvPicPr>
        <p:blipFill>
          <a:blip r:embed="rId1"/>
          <a:stretch>
            <a:fillRect/>
          </a:stretch>
        </p:blipFill>
        <p:spPr>
          <a:xfrm>
            <a:off x="575945" y="1748790"/>
            <a:ext cx="10466070" cy="308737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CNN-</a:t>
            </a:r>
            <a:r>
              <a:rPr lang="en-US" altLang="zh-CN" b="1" dirty="0" err="1"/>
              <a:t>LeNet5</a:t>
            </a:r>
            <a:r>
              <a:rPr lang="zh-CN" altLang="en-US" b="1" dirty="0"/>
              <a:t>解析</a:t>
            </a:r>
            <a:endParaRPr lang="zh-CN" altLang="en-US" b="1" dirty="0"/>
          </a:p>
        </p:txBody>
      </p:sp>
      <p:sp>
        <p:nvSpPr>
          <p:cNvPr id="4" name="内容占位符 1"/>
          <p:cNvSpPr txBox="1"/>
          <p:nvPr/>
        </p:nvSpPr>
        <p:spPr>
          <a:xfrm>
            <a:off x="368935" y="899795"/>
            <a:ext cx="11414904" cy="5059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C1</a:t>
            </a:r>
            <a:r>
              <a:rPr lang="zh-CN" altLang="en-US" dirty="0">
                <a:latin typeface="微软雅黑" panose="020B0503020204020204" pitchFamily="34" charset="-122"/>
                <a:ea typeface="微软雅黑" panose="020B0503020204020204" pitchFamily="34" charset="-122"/>
              </a:rPr>
              <a:t>层是一个卷积层</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6</a:t>
            </a:r>
            <a:r>
              <a:rPr lang="zh-CN" altLang="en-US" dirty="0">
                <a:latin typeface="微软雅黑" panose="020B0503020204020204" pitchFamily="34" charset="-122"/>
                <a:ea typeface="微软雅黑" panose="020B0503020204020204" pitchFamily="34" charset="-122"/>
              </a:rPr>
              <a:t>个特征图，每个特征图中的每个神经元与输入中</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的邻域相连，特征图大小为</a:t>
            </a:r>
            <a:r>
              <a:rPr lang="en-US" altLang="zh-CN" dirty="0">
                <a:latin typeface="微软雅黑" panose="020B0503020204020204" pitchFamily="34" charset="-122"/>
                <a:ea typeface="微软雅黑" panose="020B0503020204020204" pitchFamily="34" charset="-122"/>
              </a:rPr>
              <a:t>28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28</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zh-CN" altLang="en-US" dirty="0">
                <a:latin typeface="微软雅黑" panose="020B0503020204020204" pitchFamily="34" charset="-122"/>
                <a:ea typeface="微软雅黑" panose="020B0503020204020204" pitchFamily="34" charset="-122"/>
              </a:rPr>
              <a:t> 每个卷积神经元的参数数目：</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5=25</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weight</a:t>
            </a:r>
            <a:r>
              <a:rPr lang="zh-CN" altLang="en-US" dirty="0">
                <a:latin typeface="微软雅黑" panose="020B0503020204020204" pitchFamily="34" charset="-122"/>
                <a:ea typeface="微软雅黑" panose="020B0503020204020204" pitchFamily="34" charset="-122"/>
              </a:rPr>
              <a:t>参数和一个</a:t>
            </a:r>
            <a:r>
              <a:rPr lang="en-US" altLang="zh-CN" dirty="0">
                <a:latin typeface="微软雅黑" panose="020B0503020204020204" pitchFamily="34" charset="-122"/>
                <a:ea typeface="微软雅黑" panose="020B0503020204020204" pitchFamily="34" charset="-122"/>
              </a:rPr>
              <a:t>bias</a:t>
            </a:r>
            <a:r>
              <a:rPr lang="zh-CN" altLang="en-US" dirty="0">
                <a:latin typeface="微软雅黑" panose="020B0503020204020204" pitchFamily="34" charset="-122"/>
                <a:ea typeface="微软雅黑" panose="020B0503020204020204" pitchFamily="34" charset="-122"/>
              </a:rPr>
              <a:t>参数</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zh-CN" altLang="en-US" dirty="0">
                <a:latin typeface="微软雅黑" panose="020B0503020204020204" pitchFamily="34" charset="-122"/>
                <a:ea typeface="微软雅黑" panose="020B0503020204020204" pitchFamily="34" charset="-122"/>
              </a:rPr>
              <a:t> 链接数目</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5</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5+1</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6</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28</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28</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=122304</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个链接</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lnSpc>
                <a:spcPct val="150000"/>
              </a:lnSpc>
              <a:buSzPct val="80000"/>
              <a:buBlip>
                <a:blip r:embed="rId1"/>
              </a:buBlip>
            </a:pPr>
            <a:r>
              <a:rPr lang="zh-CN" altLang="en-US" dirty="0">
                <a:latin typeface="微软雅黑" panose="020B0503020204020204" pitchFamily="34" charset="-122"/>
                <a:ea typeface="微软雅黑" panose="020B0503020204020204" pitchFamily="34" charset="-122"/>
                <a:sym typeface="Wingdings" panose="05000000000000000000" pitchFamily="2" charset="2"/>
              </a:rPr>
              <a:t> 参数共享：每个特征图内共享参数，因此参数总数：共（</a:t>
            </a:r>
            <a:r>
              <a:rPr lang="en-US" altLang="zh-CN" dirty="0">
                <a:latin typeface="微软雅黑" panose="020B0503020204020204" pitchFamily="34" charset="-122"/>
                <a:ea typeface="微软雅黑" panose="020B0503020204020204" pitchFamily="34" charset="-122"/>
                <a:sym typeface="Wingdings" panose="05000000000000000000" pitchFamily="2" charset="2"/>
              </a:rPr>
              <a:t>5</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5</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6=156</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个参数</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CNN-</a:t>
            </a:r>
            <a:r>
              <a:rPr lang="en-US" altLang="zh-CN" b="1" dirty="0" err="1"/>
              <a:t>LeNet5</a:t>
            </a:r>
            <a:r>
              <a:rPr lang="zh-CN" altLang="en-US" b="1" dirty="0"/>
              <a:t>解析</a:t>
            </a:r>
            <a:endParaRPr lang="zh-CN" altLang="en-US" dirty="0"/>
          </a:p>
        </p:txBody>
      </p:sp>
      <p:sp>
        <p:nvSpPr>
          <p:cNvPr id="3" name="内容占位符 1"/>
          <p:cNvSpPr txBox="1"/>
          <p:nvPr/>
        </p:nvSpPr>
        <p:spPr>
          <a:xfrm>
            <a:off x="368935" y="899795"/>
            <a:ext cx="11414904" cy="5059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S2</a:t>
            </a:r>
            <a:r>
              <a:rPr lang="zh-CN" altLang="en-US" dirty="0">
                <a:latin typeface="微软雅黑" panose="020B0503020204020204" pitchFamily="34" charset="-122"/>
                <a:ea typeface="微软雅黑" panose="020B0503020204020204" pitchFamily="34" charset="-122"/>
              </a:rPr>
              <a:t>层是一个下采样层</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6</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的特征图，每个图中的每个单元与</a:t>
            </a:r>
            <a:r>
              <a:rPr lang="en-US" altLang="zh-CN" dirty="0">
                <a:latin typeface="微软雅黑" panose="020B0503020204020204" pitchFamily="34" charset="-122"/>
                <a:ea typeface="微软雅黑" panose="020B0503020204020204" pitchFamily="34" charset="-122"/>
              </a:rPr>
              <a:t>C1</a:t>
            </a:r>
            <a:r>
              <a:rPr lang="zh-CN" altLang="en-US" dirty="0">
                <a:latin typeface="微软雅黑" panose="020B0503020204020204" pitchFamily="34" charset="-122"/>
                <a:ea typeface="微软雅黑" panose="020B0503020204020204" pitchFamily="34" charset="-122"/>
              </a:rPr>
              <a:t>特征图中的一个</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邻域相连接，不重叠。</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max pooling</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average pooling</a:t>
            </a:r>
            <a:r>
              <a:rPr lang="zh-CN" altLang="en-US" dirty="0">
                <a:latin typeface="微软雅黑" panose="020B0503020204020204" pitchFamily="34" charset="-122"/>
                <a:ea typeface="微软雅黑" panose="020B0503020204020204" pitchFamily="34" charset="-122"/>
              </a:rPr>
              <a:t>不一样，在</a:t>
            </a:r>
            <a:r>
              <a:rPr lang="en-US" altLang="zh-CN" dirty="0">
                <a:latin typeface="微软雅黑" panose="020B0503020204020204" pitchFamily="34" charset="-122"/>
                <a:ea typeface="微软雅黑" panose="020B0503020204020204" pitchFamily="34" charset="-122"/>
              </a:rPr>
              <a:t>S2</a:t>
            </a:r>
            <a:r>
              <a:rPr lang="zh-CN" altLang="en-US" dirty="0">
                <a:latin typeface="微软雅黑" panose="020B0503020204020204" pitchFamily="34" charset="-122"/>
                <a:ea typeface="微软雅黑" panose="020B0503020204020204" pitchFamily="34" charset="-122"/>
              </a:rPr>
              <a:t>层中每个单元的</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个输入相加，乘以一个可训练参数</a:t>
            </a:r>
            <a:r>
              <a:rPr lang="en-US" altLang="zh-CN" dirty="0">
                <a:latin typeface="微软雅黑" panose="020B0503020204020204" pitchFamily="34" charset="-122"/>
                <a:ea typeface="微软雅黑" panose="020B0503020204020204" pitchFamily="34" charset="-122"/>
              </a:rPr>
              <a:t>w</a:t>
            </a:r>
            <a:r>
              <a:rPr lang="zh-CN" altLang="en-US" dirty="0">
                <a:latin typeface="微软雅黑" panose="020B0503020204020204" pitchFamily="34" charset="-122"/>
                <a:ea typeface="微软雅黑" panose="020B0503020204020204" pitchFamily="34" charset="-122"/>
              </a:rPr>
              <a:t>，再加上一个可训练偏置</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，结果通过</a:t>
            </a:r>
            <a:r>
              <a:rPr lang="en-US" altLang="zh-CN" dirty="0">
                <a:latin typeface="微软雅黑" panose="020B0503020204020204" pitchFamily="34" charset="-122"/>
                <a:ea typeface="微软雅黑" panose="020B0503020204020204" pitchFamily="34" charset="-122"/>
              </a:rPr>
              <a:t>sigmoid</a:t>
            </a:r>
            <a:r>
              <a:rPr lang="zh-CN" altLang="en-US" dirty="0">
                <a:latin typeface="微软雅黑" panose="020B0503020204020204" pitchFamily="34" charset="-122"/>
                <a:ea typeface="微软雅黑" panose="020B0503020204020204" pitchFamily="34" charset="-122"/>
              </a:rPr>
              <a:t>函数计算得到最终池化之后的值。</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连接数</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2+1</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14</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14</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6=5880</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个</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参数共享：每个特征图内共享参数，因此有</a:t>
            </a:r>
            <a:r>
              <a:rPr lang="en-US" altLang="zh-CN"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6=12</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个可训练参数</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CNN-</a:t>
            </a:r>
            <a:r>
              <a:rPr lang="en-US" altLang="zh-CN" b="1" dirty="0" err="1"/>
              <a:t>LeNet5</a:t>
            </a:r>
            <a:r>
              <a:rPr lang="zh-CN" altLang="en-US" b="1" dirty="0"/>
              <a:t>解析</a:t>
            </a:r>
            <a:endParaRPr lang="zh-CN" altLang="en-US" dirty="0"/>
          </a:p>
        </p:txBody>
      </p:sp>
      <p:sp>
        <p:nvSpPr>
          <p:cNvPr id="3" name="内容占位符 1"/>
          <p:cNvSpPr txBox="1"/>
          <p:nvPr/>
        </p:nvSpPr>
        <p:spPr>
          <a:xfrm>
            <a:off x="368935" y="899795"/>
            <a:ext cx="11414904" cy="5059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C3</a:t>
            </a:r>
            <a:r>
              <a:rPr lang="zh-CN" altLang="en-US" dirty="0">
                <a:latin typeface="微软雅黑" panose="020B0503020204020204" pitchFamily="34" charset="-122"/>
                <a:ea typeface="微软雅黑" panose="020B0503020204020204" pitchFamily="34" charset="-122"/>
              </a:rPr>
              <a:t>层是一个卷积层</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16</a:t>
            </a:r>
            <a:r>
              <a:rPr lang="zh-CN" altLang="en-US" dirty="0">
                <a:latin typeface="微软雅黑" panose="020B0503020204020204" pitchFamily="34" charset="-122"/>
                <a:ea typeface="微软雅黑" panose="020B0503020204020204" pitchFamily="34" charset="-122"/>
              </a:rPr>
              <a:t>个卷积核，得到</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张特征图，特征图大小为</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每个特征图中的每个神经元与</a:t>
            </a:r>
            <a:r>
              <a:rPr lang="en-US" altLang="zh-CN" dirty="0">
                <a:latin typeface="微软雅黑" panose="020B0503020204020204" pitchFamily="34" charset="-122"/>
                <a:ea typeface="微软雅黑" panose="020B0503020204020204" pitchFamily="34" charset="-122"/>
              </a:rPr>
              <a:t>S2</a:t>
            </a:r>
            <a:r>
              <a:rPr lang="zh-CN" altLang="en-US" dirty="0">
                <a:latin typeface="微软雅黑" panose="020B0503020204020204" pitchFamily="34" charset="-122"/>
                <a:ea typeface="微软雅黑" panose="020B0503020204020204" pitchFamily="34" charset="-122"/>
              </a:rPr>
              <a:t>中某几层的多个</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的邻域相连；</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例如：对于</a:t>
            </a:r>
            <a:r>
              <a:rPr lang="en-US" altLang="zh-CN" dirty="0">
                <a:latin typeface="微软雅黑" panose="020B0503020204020204" pitchFamily="34" charset="-122"/>
                <a:ea typeface="微软雅黑" panose="020B0503020204020204" pitchFamily="34" charset="-122"/>
              </a:rPr>
              <a:t>C3</a:t>
            </a:r>
            <a:r>
              <a:rPr lang="zh-CN" altLang="en-US" dirty="0">
                <a:latin typeface="微软雅黑" panose="020B0503020204020204" pitchFamily="34" charset="-122"/>
                <a:ea typeface="微软雅黑" panose="020B0503020204020204" pitchFamily="34" charset="-122"/>
              </a:rPr>
              <a:t>层第</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张特征图，其每一个节点与</a:t>
            </a:r>
            <a:r>
              <a:rPr lang="en-US" altLang="zh-CN" dirty="0">
                <a:latin typeface="微软雅黑" panose="020B0503020204020204" pitchFamily="34" charset="-122"/>
                <a:ea typeface="微软雅黑" panose="020B0503020204020204" pitchFamily="34" charset="-122"/>
              </a:rPr>
              <a:t>S2</a:t>
            </a:r>
            <a:r>
              <a:rPr lang="zh-CN" altLang="en-US" dirty="0">
                <a:latin typeface="微软雅黑" panose="020B0503020204020204" pitchFamily="34" charset="-122"/>
                <a:ea typeface="微软雅黑" panose="020B0503020204020204" pitchFamily="34" charset="-122"/>
              </a:rPr>
              <a:t>层的第</a:t>
            </a:r>
            <a:r>
              <a:rPr lang="en-US" altLang="zh-CN" dirty="0">
                <a:latin typeface="微软雅黑" panose="020B0503020204020204" pitchFamily="34" charset="-122"/>
                <a:ea typeface="微软雅黑" panose="020B0503020204020204" pitchFamily="34" charset="-122"/>
              </a:rPr>
              <a:t>0~2</a:t>
            </a:r>
            <a:r>
              <a:rPr lang="zh-CN" altLang="en-US" dirty="0">
                <a:latin typeface="微软雅黑" panose="020B0503020204020204" pitchFamily="34" charset="-122"/>
                <a:ea typeface="微软雅黑" panose="020B0503020204020204" pitchFamily="34" charset="-122"/>
              </a:rPr>
              <a:t>张特征图，总共</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个节点相连接。</a:t>
            </a:r>
            <a:endParaRPr lang="zh-CN" altLang="en-US" dirty="0"/>
          </a:p>
        </p:txBody>
      </p:sp>
      <p:pic>
        <p:nvPicPr>
          <p:cNvPr id="4" name="图片 3"/>
          <p:cNvPicPr>
            <a:picLocks noChangeAspect="1"/>
          </p:cNvPicPr>
          <p:nvPr/>
        </p:nvPicPr>
        <p:blipFill>
          <a:blip r:embed="rId2"/>
          <a:stretch>
            <a:fillRect/>
          </a:stretch>
        </p:blipFill>
        <p:spPr>
          <a:xfrm>
            <a:off x="2940363" y="4077866"/>
            <a:ext cx="6309685" cy="2290182"/>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CNN-</a:t>
            </a:r>
            <a:r>
              <a:rPr lang="en-US" altLang="zh-CN" b="1" dirty="0" err="1"/>
              <a:t>LeNet5</a:t>
            </a:r>
            <a:r>
              <a:rPr lang="zh-CN" altLang="en-US" b="1" dirty="0"/>
              <a:t>解析</a:t>
            </a:r>
            <a:endParaRPr lang="zh-CN" altLang="en-US" dirty="0"/>
          </a:p>
        </p:txBody>
      </p:sp>
      <p:sp>
        <p:nvSpPr>
          <p:cNvPr id="3" name="内容占位符 1"/>
          <p:cNvSpPr txBox="1"/>
          <p:nvPr/>
        </p:nvSpPr>
        <p:spPr>
          <a:xfrm>
            <a:off x="368935" y="899795"/>
            <a:ext cx="11414904" cy="5059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S4</a:t>
            </a:r>
            <a:r>
              <a:rPr lang="zh-CN" altLang="en-US" dirty="0">
                <a:latin typeface="微软雅黑" panose="020B0503020204020204" pitchFamily="34" charset="-122"/>
                <a:ea typeface="微软雅黑" panose="020B0503020204020204" pitchFamily="34" charset="-122"/>
              </a:rPr>
              <a:t>层是一个下采样层（和</a:t>
            </a:r>
            <a:r>
              <a:rPr lang="en-US" altLang="zh-CN" dirty="0">
                <a:latin typeface="微软雅黑" panose="020B0503020204020204" pitchFamily="34" charset="-122"/>
                <a:ea typeface="微软雅黑" panose="020B0503020204020204" pitchFamily="34" charset="-122"/>
              </a:rPr>
              <a:t>S2</a:t>
            </a:r>
            <a:r>
              <a:rPr lang="zh-CN" altLang="en-US" dirty="0">
                <a:latin typeface="微软雅黑" panose="020B0503020204020204" pitchFamily="34" charset="-122"/>
                <a:ea typeface="微软雅黑" panose="020B0503020204020204" pitchFamily="34" charset="-122"/>
              </a:rPr>
              <a:t>一样）</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大小的特征图构成，特征图中的每个单元与</a:t>
            </a:r>
            <a:r>
              <a:rPr lang="en-US" altLang="zh-CN" dirty="0">
                <a:latin typeface="微软雅黑" panose="020B0503020204020204" pitchFamily="34" charset="-122"/>
                <a:ea typeface="微软雅黑" panose="020B0503020204020204" pitchFamily="34" charset="-122"/>
              </a:rPr>
              <a:t>C3</a:t>
            </a:r>
            <a:r>
              <a:rPr lang="zh-CN" altLang="en-US" dirty="0">
                <a:latin typeface="微软雅黑" panose="020B0503020204020204" pitchFamily="34" charset="-122"/>
                <a:ea typeface="微软雅黑" panose="020B0503020204020204" pitchFamily="34" charset="-122"/>
              </a:rPr>
              <a:t>中相应特征图的</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邻域相连接。</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连接数</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2+1</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5</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5</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16=2000</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个</a:t>
            </a:r>
            <a:endParaRPr lang="en-US" altLang="zh-CN" dirty="0">
              <a:latin typeface="微软雅黑" panose="020B0503020204020204" pitchFamily="34" charset="-122"/>
              <a:ea typeface="微软雅黑" panose="020B0503020204020204" pitchFamily="34" charset="-122"/>
              <a:sym typeface="Wingdings" panose="05000000000000000000" pitchFamily="2" charset="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参数共享：特征图内共享参数，每个特征图中的每个神经元需要</a:t>
            </a:r>
            <a:r>
              <a:rPr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个因子和一个偏置，因此有</a:t>
            </a:r>
            <a:r>
              <a:rPr lang="en-US" altLang="zh-CN"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16</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个可训练参数。</a:t>
            </a:r>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CNN-</a:t>
            </a:r>
            <a:r>
              <a:rPr lang="en-US" altLang="zh-CN" b="1" dirty="0" err="1"/>
              <a:t>LeNet5</a:t>
            </a:r>
            <a:r>
              <a:rPr lang="zh-CN" altLang="en-US" b="1" dirty="0"/>
              <a:t>解析</a:t>
            </a:r>
            <a:endParaRPr lang="zh-CN" altLang="en-US" dirty="0"/>
          </a:p>
        </p:txBody>
      </p:sp>
      <p:sp>
        <p:nvSpPr>
          <p:cNvPr id="3" name="内容占位符 1"/>
          <p:cNvSpPr txBox="1"/>
          <p:nvPr/>
        </p:nvSpPr>
        <p:spPr>
          <a:xfrm>
            <a:off x="368935" y="899795"/>
            <a:ext cx="11414904" cy="50590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C5</a:t>
            </a:r>
            <a:r>
              <a:rPr lang="zh-CN" altLang="en-US" dirty="0">
                <a:latin typeface="微软雅黑" panose="020B0503020204020204" pitchFamily="34" charset="-122"/>
                <a:ea typeface="微软雅黑" panose="020B0503020204020204" pitchFamily="34" charset="-122"/>
              </a:rPr>
              <a:t>层是一个卷积层</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120</a:t>
            </a:r>
            <a:r>
              <a:rPr lang="zh-CN" altLang="en-US" dirty="0">
                <a:latin typeface="微软雅黑" panose="020B0503020204020204" pitchFamily="34" charset="-122"/>
                <a:ea typeface="微软雅黑" panose="020B0503020204020204" pitchFamily="34" charset="-122"/>
              </a:rPr>
              <a:t>个神经元，可以看作</a:t>
            </a:r>
            <a:r>
              <a:rPr lang="en-US" altLang="zh-CN" dirty="0">
                <a:latin typeface="微软雅黑" panose="020B0503020204020204" pitchFamily="34" charset="-122"/>
                <a:ea typeface="微软雅黑" panose="020B0503020204020204" pitchFamily="34" charset="-122"/>
              </a:rPr>
              <a:t>120</a:t>
            </a:r>
            <a:r>
              <a:rPr lang="zh-CN" altLang="en-US" dirty="0">
                <a:latin typeface="微软雅黑" panose="020B0503020204020204" pitchFamily="34" charset="-122"/>
                <a:ea typeface="微软雅黑" panose="020B0503020204020204" pitchFamily="34" charset="-122"/>
              </a:rPr>
              <a:t>个特征图，每张特征图的大小为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每个单元与</a:t>
            </a:r>
            <a:r>
              <a:rPr lang="en-US" altLang="zh-CN" dirty="0">
                <a:latin typeface="微软雅黑" panose="020B0503020204020204" pitchFamily="34" charset="-122"/>
                <a:ea typeface="微软雅黑" panose="020B0503020204020204" pitchFamily="34" charset="-122"/>
              </a:rPr>
              <a:t>S4</a:t>
            </a:r>
            <a:r>
              <a:rPr lang="zh-CN" altLang="en-US" dirty="0">
                <a:latin typeface="微软雅黑" panose="020B0503020204020204" pitchFamily="34" charset="-122"/>
                <a:ea typeface="微软雅黑" panose="020B0503020204020204" pitchFamily="34" charset="-122"/>
              </a:rPr>
              <a:t>层的全部</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个单元的</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邻域相连（</a:t>
            </a:r>
            <a:r>
              <a:rPr lang="en-US" altLang="zh-CN" dirty="0">
                <a:latin typeface="微软雅黑" panose="020B0503020204020204" pitchFamily="34" charset="-122"/>
                <a:ea typeface="微软雅黑" panose="020B0503020204020204" pitchFamily="34" charset="-122"/>
              </a:rPr>
              <a:t>S4</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C5</a:t>
            </a:r>
            <a:r>
              <a:rPr lang="zh-CN" altLang="en-US" dirty="0">
                <a:latin typeface="微软雅黑" panose="020B0503020204020204" pitchFamily="34" charset="-122"/>
                <a:ea typeface="微软雅黑" panose="020B0503020204020204" pitchFamily="34" charset="-122"/>
              </a:rPr>
              <a:t>之间的全连接）</a:t>
            </a:r>
            <a:endParaRPr lang="en-US" altLang="zh-CN"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连接数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可训练参数</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5</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5</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16+1</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120=48120</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个</a:t>
            </a:r>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448945" y="863600"/>
            <a:ext cx="11178540" cy="4984115"/>
          </a:xfrm>
        </p:spPr>
        <p:txBody>
          <a:bodyPr/>
          <a:p>
            <a:pPr>
              <a:lnSpc>
                <a:spcPct val="150000"/>
              </a:lnSpc>
              <a:buSzPct val="80000"/>
              <a:buBlip>
                <a:blip r:embed="rId1"/>
              </a:buBlip>
            </a:pPr>
            <a:r>
              <a:rPr lang="en-US" altLang="zh-CN" sz="2400" dirty="0">
                <a:sym typeface="+mn-ea"/>
              </a:rPr>
              <a:t>F6</a:t>
            </a:r>
            <a:r>
              <a:rPr lang="zh-CN" altLang="en-US" sz="2400" dirty="0">
                <a:sym typeface="+mn-ea"/>
              </a:rPr>
              <a:t>层是一个全连接层</a:t>
            </a:r>
            <a:endParaRPr lang="en-US" altLang="zh-CN" sz="2400"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sz="2400" dirty="0">
                <a:sym typeface="+mn-ea"/>
              </a:rPr>
              <a:t> </a:t>
            </a:r>
            <a:r>
              <a:rPr lang="zh-CN" altLang="en-US" sz="2400" dirty="0">
                <a:sym typeface="+mn-ea"/>
              </a:rPr>
              <a:t>有</a:t>
            </a:r>
            <a:r>
              <a:rPr lang="en-US" altLang="zh-CN" sz="2400" dirty="0">
                <a:sym typeface="+mn-ea"/>
              </a:rPr>
              <a:t>84</a:t>
            </a:r>
            <a:r>
              <a:rPr lang="zh-CN" altLang="en-US" sz="2400" dirty="0">
                <a:sym typeface="+mn-ea"/>
              </a:rPr>
              <a:t>个单元，与</a:t>
            </a:r>
            <a:r>
              <a:rPr lang="en-US" altLang="zh-CN" sz="2400" dirty="0">
                <a:sym typeface="+mn-ea"/>
              </a:rPr>
              <a:t>C5</a:t>
            </a:r>
            <a:r>
              <a:rPr lang="zh-CN" altLang="en-US" sz="2400" dirty="0">
                <a:sym typeface="+mn-ea"/>
              </a:rPr>
              <a:t>层全连接。</a:t>
            </a:r>
            <a:endParaRPr lang="en-US" altLang="zh-CN" sz="2400"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sz="2400" dirty="0">
                <a:sym typeface="+mn-ea"/>
              </a:rPr>
              <a:t> F6</a:t>
            </a:r>
            <a:r>
              <a:rPr lang="zh-CN" altLang="en-US" sz="2400" dirty="0">
                <a:sym typeface="+mn-ea"/>
              </a:rPr>
              <a:t>层计算输入向量和权重向量之间的点积，再加上一个偏置</a:t>
            </a:r>
            <a:r>
              <a:rPr lang="en-US" altLang="zh-CN" sz="2400" dirty="0">
                <a:sym typeface="+mn-ea"/>
              </a:rPr>
              <a:t>(wx+b)</a:t>
            </a:r>
            <a:r>
              <a:rPr lang="zh-CN" altLang="en-US" sz="2400" dirty="0">
                <a:sym typeface="+mn-ea"/>
              </a:rPr>
              <a:t>，最后将加权值做一个</a:t>
            </a:r>
            <a:r>
              <a:rPr lang="en-US" altLang="zh-CN" sz="2400" dirty="0">
                <a:sym typeface="+mn-ea"/>
              </a:rPr>
              <a:t>sigmoid</a:t>
            </a:r>
            <a:r>
              <a:rPr lang="zh-CN" altLang="en-US" sz="2400" dirty="0">
                <a:sym typeface="+mn-ea"/>
              </a:rPr>
              <a:t>转换。</a:t>
            </a:r>
            <a:endParaRPr lang="en-US" altLang="zh-CN" sz="2400" dirty="0">
              <a:latin typeface="微软雅黑" panose="020B0503020204020204" pitchFamily="34" charset="-122"/>
              <a:ea typeface="微软雅黑" panose="020B0503020204020204" pitchFamily="34" charset="-122"/>
            </a:endParaRPr>
          </a:p>
          <a:p>
            <a:pPr lvl="1">
              <a:lnSpc>
                <a:spcPct val="150000"/>
              </a:lnSpc>
              <a:buSzPct val="80000"/>
              <a:buBlip>
                <a:blip r:embed="rId1"/>
              </a:buBlip>
            </a:pPr>
            <a:r>
              <a:rPr lang="en-US" altLang="zh-CN" sz="2400" dirty="0">
                <a:sym typeface="+mn-ea"/>
              </a:rPr>
              <a:t> </a:t>
            </a:r>
            <a:r>
              <a:rPr lang="zh-CN" altLang="en-US" sz="2400" dirty="0">
                <a:sym typeface="+mn-ea"/>
              </a:rPr>
              <a:t>连接数</a:t>
            </a:r>
            <a:r>
              <a:rPr lang="en-US" altLang="zh-CN" sz="2400" dirty="0">
                <a:sym typeface="+mn-ea"/>
              </a:rPr>
              <a:t>=</a:t>
            </a:r>
            <a:r>
              <a:rPr lang="zh-CN" altLang="en-US" sz="2400" dirty="0">
                <a:sym typeface="+mn-ea"/>
              </a:rPr>
              <a:t>可训练参数</a:t>
            </a:r>
            <a:r>
              <a:rPr lang="zh-CN" altLang="en-US" sz="2400" dirty="0">
                <a:sym typeface="Wingdings" panose="05000000000000000000" pitchFamily="2" charset="2"/>
              </a:rPr>
              <a:t>：（</a:t>
            </a:r>
            <a:r>
              <a:rPr lang="en-US" altLang="zh-CN" sz="2400" dirty="0">
                <a:sym typeface="Wingdings" panose="05000000000000000000" pitchFamily="2" charset="2"/>
              </a:rPr>
              <a:t>120+1</a:t>
            </a:r>
            <a:r>
              <a:rPr lang="zh-CN" altLang="en-US" sz="2400" dirty="0">
                <a:sym typeface="Wingdings" panose="05000000000000000000" pitchFamily="2" charset="2"/>
              </a:rPr>
              <a:t>）*</a:t>
            </a:r>
            <a:r>
              <a:rPr lang="en-US" altLang="zh-CN" sz="2400" dirty="0">
                <a:sym typeface="Wingdings" panose="05000000000000000000" pitchFamily="2" charset="2"/>
              </a:rPr>
              <a:t>84=10164</a:t>
            </a:r>
            <a:endParaRPr lang="en-US" altLang="zh-CN" sz="2400" dirty="0">
              <a:sym typeface="Wingdings" panose="05000000000000000000" pitchFamily="2" charset="2"/>
            </a:endParaRPr>
          </a:p>
          <a:p>
            <a:pPr lvl="1">
              <a:lnSpc>
                <a:spcPct val="150000"/>
              </a:lnSpc>
              <a:buSzPct val="80000"/>
              <a:buBlip>
                <a:blip r:embed="rId1"/>
              </a:buBlip>
            </a:pPr>
            <a:r>
              <a:rPr lang="zh-CN" altLang="en-US"/>
              <a:t> 这里选择</a:t>
            </a:r>
            <a:r>
              <a:rPr lang="en-US" altLang="zh-CN"/>
              <a:t>84</a:t>
            </a:r>
            <a:r>
              <a:rPr lang="zh-CN" altLang="en-US"/>
              <a:t>作为神经元的数目从论文中可以认为是：ASCII字符标准的打印字符，是用7*12大小的位图，这里希望每一维特征分别体现标准7*12大小位图上每一个像素点的特性。</a:t>
            </a:r>
            <a:endParaRPr lang="zh-CN" altLang="en-US"/>
          </a:p>
        </p:txBody>
      </p:sp>
      <p:sp>
        <p:nvSpPr>
          <p:cNvPr id="4" name="标题 3"/>
          <p:cNvSpPr>
            <a:spLocks noGrp="1"/>
          </p:cNvSpPr>
          <p:nvPr>
            <p:ph type="title"/>
          </p:nvPr>
        </p:nvSpPr>
        <p:spPr/>
        <p:txBody>
          <a:bodyPr>
            <a:normAutofit/>
          </a:bodyPr>
          <a:p>
            <a:r>
              <a:rPr lang="en-US" altLang="zh-CN" dirty="0">
                <a:sym typeface="+mn-ea"/>
              </a:rPr>
              <a:t>CNN-</a:t>
            </a:r>
            <a:r>
              <a:rPr lang="en-US" altLang="zh-CN" dirty="0" err="1">
                <a:sym typeface="+mn-ea"/>
              </a:rPr>
              <a:t>LeNet5</a:t>
            </a:r>
            <a:r>
              <a:rPr lang="zh-CN" altLang="en-US" dirty="0">
                <a:sym typeface="+mn-ea"/>
              </a:rPr>
              <a:t>解析</a:t>
            </a:r>
            <a:endParaRPr lang="zh-CN" altLang="en-US"/>
          </a:p>
        </p:txBody>
      </p:sp>
      <p:pic>
        <p:nvPicPr>
          <p:cNvPr id="5" name="图片 4"/>
          <p:cNvPicPr>
            <a:picLocks noChangeAspect="1"/>
          </p:cNvPicPr>
          <p:nvPr/>
        </p:nvPicPr>
        <p:blipFill>
          <a:blip r:embed="rId2"/>
          <a:stretch>
            <a:fillRect/>
          </a:stretch>
        </p:blipFill>
        <p:spPr>
          <a:xfrm>
            <a:off x="3356133" y="4981714"/>
            <a:ext cx="5267325" cy="165735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3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24397</Words>
  <Application>WPS 演示</Application>
  <PresentationFormat>自定义</PresentationFormat>
  <Paragraphs>1210</Paragraphs>
  <Slides>209</Slides>
  <Notes>76</Notes>
  <HiddenSlides>0</HiddenSlides>
  <MMClips>0</MMClips>
  <ScaleCrop>false</ScaleCrop>
  <HeadingPairs>
    <vt:vector size="8" baseType="variant">
      <vt:variant>
        <vt:lpstr>已用的字体</vt:lpstr>
      </vt:variant>
      <vt:variant>
        <vt:i4>11</vt:i4>
      </vt:variant>
      <vt:variant>
        <vt:lpstr>主题</vt:lpstr>
      </vt:variant>
      <vt:variant>
        <vt:i4>30</vt:i4>
      </vt:variant>
      <vt:variant>
        <vt:lpstr>嵌入 OLE 服务器</vt:lpstr>
      </vt:variant>
      <vt:variant>
        <vt:i4>23</vt:i4>
      </vt:variant>
      <vt:variant>
        <vt:lpstr>幻灯片标题</vt:lpstr>
      </vt:variant>
      <vt:variant>
        <vt:i4>209</vt:i4>
      </vt:variant>
    </vt:vector>
  </HeadingPairs>
  <TitlesOfParts>
    <vt:vector size="273" baseType="lpstr">
      <vt:lpstr>Arial</vt:lpstr>
      <vt:lpstr>宋体</vt:lpstr>
      <vt:lpstr>Wingdings</vt:lpstr>
      <vt:lpstr>黑体</vt:lpstr>
      <vt:lpstr>微软雅黑</vt:lpstr>
      <vt:lpstr>Calibri</vt:lpstr>
      <vt:lpstr>Arial Unicode MS</vt:lpstr>
      <vt:lpstr>Malgun Gothic</vt:lpstr>
      <vt:lpstr>Arial Unicode MS</vt:lpstr>
      <vt:lpstr>Calibri Light</vt:lpstr>
      <vt:lpstr>Arial</vt:lpstr>
      <vt:lpstr>Office 主题</vt:lpstr>
      <vt:lpstr>1_Office 主题</vt:lpstr>
      <vt:lpstr>2_Office 主题</vt:lpstr>
      <vt:lpstr>3_Office 主题</vt:lpstr>
      <vt:lpstr>4_Office 主题</vt:lpstr>
      <vt:lpstr>5_Office 主题</vt:lpstr>
      <vt:lpstr>6_Office 主题</vt:lpstr>
      <vt:lpstr>8_Office 主题</vt:lpstr>
      <vt:lpstr>11_Office 主题</vt:lpstr>
      <vt:lpstr>12_Office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28_Office 主题</vt:lpstr>
      <vt:lpstr>26_Office 主题</vt:lpstr>
      <vt:lpstr>27_Office 主题</vt:lpstr>
      <vt:lpstr>31_Office 主题</vt:lpstr>
      <vt:lpstr>7_Office 主题</vt:lpstr>
      <vt:lpstr>9_Office 主题</vt:lpstr>
      <vt:lpstr>29_Office 主题</vt:lpstr>
      <vt:lpstr>10_Office 主题</vt:lpstr>
      <vt:lpstr>13_Office 主题</vt:lpstr>
      <vt:lpstr>Equation.KSEE3</vt:lpstr>
      <vt:lpstr>Equation.KSEE3</vt:lpstr>
      <vt:lpstr>Equation.KSEE3</vt:lpstr>
      <vt:lpstr>Equation.KSEE3</vt:lpstr>
      <vt:lpstr>Equation.KSEE3</vt:lpstr>
      <vt:lpstr>Equation.KSEE3</vt:lpstr>
      <vt:lpstr>Equation.DSMT4</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课程内容</vt:lpstr>
      <vt:lpstr>普通神经网络-缺点</vt:lpstr>
      <vt:lpstr>卷积神经网络</vt:lpstr>
      <vt:lpstr>卷积神经网络层级结构</vt:lpstr>
      <vt:lpstr>卷积神经网络-主要层次</vt:lpstr>
      <vt:lpstr>卷积神经网络-Input Layer</vt:lpstr>
      <vt:lpstr>卷积神经网络-Input Layer</vt:lpstr>
      <vt:lpstr>卷积神经网络-Input Layer</vt:lpstr>
      <vt:lpstr>卷积神经网络-Input Layer</vt:lpstr>
      <vt:lpstr>卷积神经网络-Input Layer</vt:lpstr>
      <vt:lpstr>人大脑识别图片过程</vt:lpstr>
      <vt:lpstr>人大脑识别图片过程-CONV Layer</vt:lpstr>
      <vt:lpstr>PowerPoint 演示文稿</vt:lpstr>
      <vt:lpstr>卷积神经网络-滤波器工作原理理解</vt:lpstr>
      <vt:lpstr>卷积神经网络-CONV Layer</vt:lpstr>
      <vt:lpstr>卷积神经网络</vt:lpstr>
      <vt:lpstr>卷积神经网络-CONV Layer</vt:lpstr>
      <vt:lpstr>卷积神经网络-CONV Layer</vt:lpstr>
      <vt:lpstr>卷积神经网络-CONV Layer</vt:lpstr>
      <vt:lpstr>卷积神经网络-CONV Layer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卷积神经网络-CONV Layer</vt:lpstr>
      <vt:lpstr>卷积神经网络-CONV Layer</vt:lpstr>
      <vt:lpstr>卷积神经网络-CONV Layer</vt:lpstr>
      <vt:lpstr>卷积神经网络-CONV Layer</vt:lpstr>
      <vt:lpstr>卷积神经网络-激活函数</vt:lpstr>
      <vt:lpstr>PowerPoint 演示文稿</vt:lpstr>
      <vt:lpstr>PowerPoint 演示文稿</vt:lpstr>
      <vt:lpstr>PowerPoint 演示文稿</vt:lpstr>
      <vt:lpstr>PowerPoint 演示文稿</vt:lpstr>
      <vt:lpstr>卷积神经网络-ReLU Layer</vt:lpstr>
      <vt:lpstr>卷积神经网络-ReLU Layer</vt:lpstr>
      <vt:lpstr>卷积神经网络-ELU</vt:lpstr>
      <vt:lpstr>卷积神经网络-激活函数建议</vt:lpstr>
      <vt:lpstr>卷积神经网络-Pooling Layer</vt:lpstr>
      <vt:lpstr>卷积神经网络-Pooling Layer</vt:lpstr>
      <vt:lpstr>Pooling Layer作用</vt:lpstr>
      <vt:lpstr>卷积神经网络-CNN结构总结</vt:lpstr>
      <vt:lpstr>卷积神经网络-Batch Normalization Layer</vt:lpstr>
      <vt:lpstr>卷积神经网络-Batch Normalization Layer</vt:lpstr>
      <vt:lpstr>卷积神经网络-Batch Normalization Layer</vt:lpstr>
      <vt:lpstr>卷积神经网络-Batch Normalization Layer</vt:lpstr>
      <vt:lpstr>PowerPoint 演示文稿</vt:lpstr>
      <vt:lpstr>PowerPoint 演示文稿</vt:lpstr>
      <vt:lpstr>PowerPoint 演示文稿</vt:lpstr>
      <vt:lpstr>PowerPoint 演示文稿</vt:lpstr>
      <vt:lpstr>卷积神经网络-Batch Normalization Layer</vt:lpstr>
      <vt:lpstr>卷积神经卷积神经网络可视化理解</vt:lpstr>
      <vt:lpstr>卷积神经网络可视化理解</vt:lpstr>
      <vt:lpstr>卷积神经网络可视化理解</vt:lpstr>
      <vt:lpstr>卷积神经网络可视化理解</vt:lpstr>
      <vt:lpstr>卷积神经网络可视化理解</vt:lpstr>
      <vt:lpstr>卷积神经网络优缺点</vt:lpstr>
      <vt:lpstr>卷积神经网络-参数初始化</vt:lpstr>
      <vt:lpstr>卷积神经网络过拟合</vt:lpstr>
      <vt:lpstr>卷积神经网络正则化和Dropout</vt:lpstr>
      <vt:lpstr>卷积神经网络正则化和Dropout</vt:lpstr>
      <vt:lpstr>1、让某个神经元以概率p，停止工作，其实就是让它的激活值以概率p变为0。比如我们某一层网络神经元的个数为1000个，其激活值为x1，x2……x1000，我们dropout比率0.4，那么这一层神经元经过drop后，x1……x1000神经元其中会有大约400个的值被置为0。 2、经过step1后，我们还需要对向量x1……x1000进行rescale，乘以1/(1-p)</vt:lpstr>
      <vt:lpstr>卷积神经网络正则化和Dropout</vt:lpstr>
      <vt:lpstr>卷积神经网络正则化和Dropout</vt:lpstr>
      <vt:lpstr>卷积神经网络训练算法</vt:lpstr>
      <vt:lpstr>卷积神经网络训练算法</vt:lpstr>
      <vt:lpstr>卷积神经网络训练算法</vt:lpstr>
      <vt:lpstr>池化层误差反向传播</vt:lpstr>
      <vt:lpstr>池化层误差反向传播</vt:lpstr>
      <vt:lpstr>数据增强（Data augmentation）</vt:lpstr>
      <vt:lpstr>数据增强（Data augmentation）</vt:lpstr>
      <vt:lpstr>数据增强（Data augmentation）</vt:lpstr>
      <vt:lpstr>数据增强（Data augmentation）</vt:lpstr>
      <vt:lpstr>梯度下降</vt:lpstr>
      <vt:lpstr>梯度下降</vt:lpstr>
      <vt:lpstr>梯度下降</vt:lpstr>
      <vt:lpstr>梯度下降</vt:lpstr>
      <vt:lpstr>自适应学习率</vt:lpstr>
      <vt:lpstr>PowerPoint 演示文稿</vt:lpstr>
      <vt:lpstr>PowerPoint 演示文稿</vt:lpstr>
      <vt:lpstr>PowerPoint 演示文稿</vt:lpstr>
      <vt:lpstr>深度学习超参数</vt:lpstr>
      <vt:lpstr>深度学习超参数</vt:lpstr>
      <vt:lpstr>深度学习超参数</vt:lpstr>
      <vt:lpstr>深度学习训练过程</vt:lpstr>
      <vt:lpstr>深度学习训练过程</vt:lpstr>
      <vt:lpstr>深度学习训练过程</vt:lpstr>
      <vt:lpstr>卷积神经网络-经典网络结构</vt:lpstr>
      <vt:lpstr>卷积神经网络典型CNN-LeNet</vt:lpstr>
      <vt:lpstr>卷积神经网络典型CNN-LeNet</vt:lpstr>
      <vt:lpstr>CNN-LeNet5解析</vt:lpstr>
      <vt:lpstr>CNN-LeNet5解析</vt:lpstr>
      <vt:lpstr>CNN-LeNet5解析</vt:lpstr>
      <vt:lpstr>CNN-LeNet5解析</vt:lpstr>
      <vt:lpstr>CNN-LeNet5解析</vt:lpstr>
      <vt:lpstr>CNN-LeNet5解析</vt:lpstr>
      <vt:lpstr>CNN-LeNet5解析</vt:lpstr>
      <vt:lpstr>卷积神经网络典型CNN-AlexNet</vt:lpstr>
      <vt:lpstr>CNN-AlexNet</vt:lpstr>
      <vt:lpstr>CNN-AlexNet</vt:lpstr>
      <vt:lpstr>CNN-AlexNet</vt:lpstr>
      <vt:lpstr>AlexNet-LRN归一化</vt:lpstr>
      <vt:lpstr>卷积神经网络典型CNN-ZF Net</vt:lpstr>
      <vt:lpstr>卷积神经网络典型CNN-GoogleNet</vt:lpstr>
      <vt:lpstr>PowerPoint 演示文稿</vt:lpstr>
      <vt:lpstr>卷积神经网络典型CNN-GoogleNet v1</vt:lpstr>
      <vt:lpstr>Inception结构</vt:lpstr>
      <vt:lpstr>Inception-v1结构改进</vt:lpstr>
      <vt:lpstr>PowerPoint 演示文稿</vt:lpstr>
      <vt:lpstr>CNN-GoogleNet-V1</vt:lpstr>
      <vt:lpstr>NIN模型</vt:lpstr>
      <vt:lpstr>Inception-v2结构改进</vt:lpstr>
      <vt:lpstr>Inception-v2结构改进</vt:lpstr>
      <vt:lpstr>Inception-v2结构改进</vt:lpstr>
      <vt:lpstr>Inception-v2结构图</vt:lpstr>
      <vt:lpstr>Inception-v3改进</vt:lpstr>
      <vt:lpstr>Inception-V4图</vt:lpstr>
      <vt:lpstr>V4-inceptionA  B</vt:lpstr>
      <vt:lpstr>V4-inception C</vt:lpstr>
      <vt:lpstr>Inception-V4缩减模块</vt:lpstr>
      <vt:lpstr>Inception-ResNet-V1图</vt:lpstr>
      <vt:lpstr>Inception-ResNet-V1残差结构A和B</vt:lpstr>
      <vt:lpstr>Inception-ResNet-V1残差结构C</vt:lpstr>
      <vt:lpstr>Inception-ResNet-V1缩减模块</vt:lpstr>
      <vt:lpstr>Inception-ResNet-V1</vt:lpstr>
      <vt:lpstr>卷积神经网络典型CNN-ResNet</vt:lpstr>
      <vt:lpstr>卷积神经网络典型CNN-ResNet</vt:lpstr>
      <vt:lpstr>两种  identity Shortcut Connection方式 </vt:lpstr>
      <vt:lpstr>ResNet--identity shortcut connection</vt:lpstr>
      <vt:lpstr>残差容易学习的数学解释</vt:lpstr>
      <vt:lpstr>残差容易学习的数学解释</vt:lpstr>
      <vt:lpstr>ResNet和vgg的对比</vt:lpstr>
      <vt:lpstr>ResNet和vgg的对比结果</vt:lpstr>
      <vt:lpstr>ResNet-bottleneck优化</vt:lpstr>
      <vt:lpstr>ResNet模型结构图</vt:lpstr>
      <vt:lpstr>resnet层数的计算--有权重的才算1层</vt:lpstr>
      <vt:lpstr>resnet-50模型代码图</vt:lpstr>
      <vt:lpstr>Shortcut Connection</vt:lpstr>
      <vt:lpstr>ResNet结构</vt:lpstr>
      <vt:lpstr>CNN--ResNeXt</vt:lpstr>
      <vt:lpstr>CNN--ResNeXt-cardinality</vt:lpstr>
      <vt:lpstr>CNN--ResNeXt-cardinality三种'等价'结构</vt:lpstr>
      <vt:lpstr>CNN--ResNeXt-模型图</vt:lpstr>
      <vt:lpstr>卷积神经网络CNN性能演进历程-误分类率</vt:lpstr>
      <vt:lpstr>卷积神经网络典型CNN-DenseNet</vt:lpstr>
      <vt:lpstr>卷积神经网络典型CNN-DenseNet</vt:lpstr>
      <vt:lpstr>卷积神经网络典型CNN-DenseNet</vt:lpstr>
      <vt:lpstr>卷积神经网络典型CNN-DenseNet</vt:lpstr>
      <vt:lpstr>卷积神经网络典型CNN-DenseNet</vt:lpstr>
      <vt:lpstr>PowerPoint 演示文稿</vt:lpstr>
      <vt:lpstr>Shake-Shake</vt:lpstr>
      <vt:lpstr>Shake-Shake</vt:lpstr>
      <vt:lpstr>卷积神经网络典型CNN-SeNet</vt:lpstr>
      <vt:lpstr>卷积神经网络典型CNN-SeNet</vt:lpstr>
      <vt:lpstr>CNN-SeNet- 一 挤压</vt:lpstr>
      <vt:lpstr>CNN-SeNet-  二 激励</vt:lpstr>
      <vt:lpstr>CNN-SeNet-  三  特征重标定</vt:lpstr>
      <vt:lpstr>CNN-SeNet - 使用2个FC的原因</vt:lpstr>
      <vt:lpstr>SeNet-两种实现方式(1*1Conv or FC)</vt:lpstr>
      <vt:lpstr>卷积神经网络典型CNN-SeNet</vt:lpstr>
      <vt:lpstr>卷积神经网络典型CNN-SeNet</vt:lpstr>
      <vt:lpstr>卷积神经网络典型CNN-SeNet-模型图</vt:lpstr>
      <vt:lpstr>卷积神经网络典型CNN-MobileNet-V1</vt:lpstr>
      <vt:lpstr>卷积神经网络典型CNN-MobileNet-V1</vt:lpstr>
      <vt:lpstr>卷积神经网络-MobileNet-V1</vt:lpstr>
      <vt:lpstr>PowerPoint 演示文稿</vt:lpstr>
      <vt:lpstr>MobileNet-V1  计算量计算</vt:lpstr>
      <vt:lpstr>PowerPoint 演示文稿</vt:lpstr>
      <vt:lpstr>PowerPoint 演示文稿</vt:lpstr>
      <vt:lpstr>卷积神经网络-MobileNet-V1</vt:lpstr>
      <vt:lpstr>卷积神经网络-MobileNet-V1</vt:lpstr>
      <vt:lpstr>卷积神经网络-MobileNet-V1</vt:lpstr>
      <vt:lpstr>卷积神经网络-MobileNet-V1</vt:lpstr>
      <vt:lpstr>卷积神经网络-MobileNet-V1</vt:lpstr>
      <vt:lpstr>卷积神经网络-MobileNet-V1</vt:lpstr>
      <vt:lpstr>卷积神经网络-MobileNet-V1</vt:lpstr>
      <vt:lpstr>卷积神经网络典型CNN-MobileNet-V2</vt:lpstr>
      <vt:lpstr>卷积神经网络典型CNN-MobileNet-V2</vt:lpstr>
      <vt:lpstr>卷积神经网络典型CNN-MobileNet-V2</vt:lpstr>
      <vt:lpstr>MobileNet--V2--Inverted residual block</vt:lpstr>
      <vt:lpstr>MobileNet-V2</vt:lpstr>
      <vt:lpstr>MobileNet-V2模型图</vt:lpstr>
      <vt:lpstr>MobileNet-V3</vt:lpstr>
      <vt:lpstr>MobileNet-V3-新激活函数</vt:lpstr>
      <vt:lpstr>MobileNet-V3-模型图</vt:lpstr>
      <vt:lpstr>卷积神经网络典型CNN-ShuffleNet</vt:lpstr>
      <vt:lpstr>卷积神经网络典型CNN-ShuffleNet</vt:lpstr>
      <vt:lpstr>卷积神经网络典型CNN-ShuffleNet</vt:lpstr>
      <vt:lpstr>卷积神经网络典型CNN-ShuffleNet</vt:lpstr>
      <vt:lpstr>卷积神经网络典型CNN-ShuffleNet V2</vt:lpstr>
      <vt:lpstr>shufflenet V2</vt:lpstr>
      <vt:lpstr>迁移学习</vt:lpstr>
      <vt:lpstr>迁移学习任务描述 深度学习领域用于解决标记数据难获取这一问题的重要手段</vt:lpstr>
      <vt:lpstr>Source domain和target domain解释 1、Fine-tuning(数据集大小，相识度)    2、multitask learning</vt:lpstr>
      <vt:lpstr>Source domain:有大量人类的语音辨识预料 target domain：某个人语音辨识（仅有15分钟语料）</vt:lpstr>
      <vt:lpstr>例如：神经网络结构，复制1 3 4层参数(由source data 训练而来)，仅用target data重新训练第二层参数。</vt:lpstr>
      <vt:lpstr>不同数据、任务的微调的方法不同： 语音翻译&amp;辨识：移除最开头的特征layers； 图片：移除末尾的 特征layers。</vt:lpstr>
      <vt:lpstr>图灵奖得主Yoshua bengio使用imagenet做的fine tuning实验结果。  https://arxiv.org/pdf/1411.1792.pdf 1、source domain 500classes ；target domain 500 classes； 2、横坐标：代表从第几层开始做fine tune。</vt:lpstr>
      <vt:lpstr>迁移学习</vt:lpstr>
      <vt:lpstr>1、Fine tune：只关心target效果；source domain模型废了也无所谓。 2、多任务学习，一个模型同时可以翻译5种不同语言。同时关注：source domain 和target domain的效果（例如：中文 翻译 英语和日语，前面几层是可以共用的。）</vt:lpstr>
      <vt:lpstr>横轴：代表  中文—老挝语  训练语料时长； 纵轴：错误率 结论：使用英语—德语模型作为初始值，仅需要50小时中文语料即可训练达到100小时（指从头训练）效果</vt:lpstr>
      <vt:lpstr>Domain adversial training   描述</vt:lpstr>
      <vt:lpstr>Fine tuning方法不可行的，直观描述 迁移学习项目--VGG导入别人训练模型</vt:lpstr>
      <vt:lpstr>Multi-GPU图</vt:lpstr>
      <vt:lpstr>CNN网络案例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1</cp:lastModifiedBy>
  <cp:revision>1097</cp:revision>
  <dcterms:created xsi:type="dcterms:W3CDTF">2015-04-21T08:21:00Z</dcterms:created>
  <dcterms:modified xsi:type="dcterms:W3CDTF">2020-12-03T05:33:16Z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